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92" r:id="rId2"/>
    <p:sldId id="29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7" r:id="rId17"/>
    <p:sldId id="270" r:id="rId18"/>
    <p:sldId id="288" r:id="rId19"/>
    <p:sldId id="289" r:id="rId20"/>
    <p:sldId id="290" r:id="rId21"/>
    <p:sldId id="291" r:id="rId22"/>
    <p:sldId id="271" r:id="rId23"/>
    <p:sldId id="285" r:id="rId24"/>
    <p:sldId id="294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6" r:id="rId3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518C1-5A94-4477-BDE7-94B9CB3F3352}" type="datetimeFigureOut">
              <a:rPr lang="it-IT" smtClean="0"/>
              <a:t>06/11/2017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C9B3A-887C-4CB7-A2A5-E15897E95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18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C9B3A-887C-4CB7-A2A5-E15897E9508E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506CB-5732-4FD5-A784-E764E48F0C8D}" type="datetimeFigureOut">
              <a:rPr lang="it-IT" smtClean="0"/>
              <a:pPr/>
              <a:t>06/11/2017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4DD-F78F-47CD-8941-60C50FF03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872"/>
            <a:ext cx="827881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9656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 La registrazione contabile è la seguente :   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Perdite su crediti                                10.655,73</a:t>
            </a:r>
          </a:p>
          <a:p>
            <a:pPr>
              <a:buNone/>
            </a:pPr>
            <a:r>
              <a:rPr lang="it-IT" dirty="0" smtClean="0"/>
              <a:t>	Crediti v/clienti (4)				          10.655,73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F.do</a:t>
            </a:r>
            <a:r>
              <a:rPr lang="it-IT" dirty="0" smtClean="0"/>
              <a:t> svalutazione crediti 	          10.655,73  </a:t>
            </a:r>
          </a:p>
          <a:p>
            <a:pPr>
              <a:buNone/>
            </a:pPr>
            <a:r>
              <a:rPr lang="it-IT" dirty="0" smtClean="0"/>
              <a:t>	Perdite su crediti				          10.655,73   			</a:t>
            </a:r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		CII 1			CII 1	          10.655,73 </a:t>
            </a:r>
          </a:p>
          <a:p>
            <a:pPr>
              <a:buNone/>
            </a:pPr>
            <a:r>
              <a:rPr lang="it-IT" dirty="0" smtClean="0"/>
              <a:t>.	Nella nota integrativa devono essere evidenziati i criteri seguiti per la svalutazione dei crediti e devono essere evidenziati i prospetti relativi alle variazioni del Fondo svalutazione crediti.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 smtClean="0"/>
              <a:t>5 ) n. 2 crediti per un totale di euro 17.800 sono stati oggetto di cessione pro-soluto a terzi con un recupero pari al 25% del credito;</a:t>
            </a:r>
          </a:p>
          <a:p>
            <a:pPr algn="just">
              <a:buNone/>
            </a:pPr>
            <a:r>
              <a:rPr lang="it-IT" dirty="0" smtClean="0"/>
              <a:t>	La parte di credito oggetto di cessione pro-soluto, rappresenta una perdita a titolo definitivo ….  senza azione di regresso per il cedente e per </a:t>
            </a:r>
            <a:r>
              <a:rPr lang="it-IT" dirty="0" smtClean="0"/>
              <a:t>il</a:t>
            </a:r>
            <a:r>
              <a:rPr lang="it-IT" dirty="0" smtClean="0"/>
              <a:t> quale </a:t>
            </a:r>
            <a:r>
              <a:rPr lang="it-IT" dirty="0" smtClean="0"/>
              <a:t>il rischio di insolvenza è trasferito al cessionario (art. 1260 e segg. CC). Viene cancellato dal bilancio nell’esercizio n con imputazione al conto Perdite su crediti.  La perdita è deducibile fiscalmente nell’esercizio n.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dirty="0" smtClean="0"/>
              <a:t>La registrazione contabile è la seguente :   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Perdite su crediti     (75%)                             	                     14.240,00</a:t>
            </a:r>
          </a:p>
          <a:p>
            <a:pPr>
              <a:buNone/>
            </a:pPr>
            <a:r>
              <a:rPr lang="it-IT" dirty="0" smtClean="0"/>
              <a:t>	Crediti v/cessionari crediti (25%)          		  3.560,00</a:t>
            </a:r>
          </a:p>
          <a:p>
            <a:pPr>
              <a:buNone/>
            </a:pPr>
            <a:r>
              <a:rPr lang="it-IT" dirty="0" smtClean="0"/>
              <a:t>	Crediti v/clienti 					                 17.800,00 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Banca c/</a:t>
            </a:r>
            <a:r>
              <a:rPr lang="it-IT" dirty="0" err="1" smtClean="0"/>
              <a:t>c</a:t>
            </a:r>
            <a:r>
              <a:rPr lang="it-IT" dirty="0" smtClean="0"/>
              <a:t>	 	          		 3.560,00 </a:t>
            </a:r>
          </a:p>
          <a:p>
            <a:pPr>
              <a:buNone/>
            </a:pPr>
            <a:r>
              <a:rPr lang="it-IT" dirty="0" smtClean="0"/>
              <a:t>	Crediti v/cessionari crediti			    	                   3.560,00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F.do</a:t>
            </a:r>
            <a:r>
              <a:rPr lang="it-IT" dirty="0" smtClean="0"/>
              <a:t> svalutazione crediti 	          		 14.240,00</a:t>
            </a:r>
          </a:p>
          <a:p>
            <a:pPr>
              <a:buNone/>
            </a:pPr>
            <a:r>
              <a:rPr lang="it-IT" dirty="0" smtClean="0"/>
              <a:t>	Perdite su crediti				           	                   14.240,00 			</a:t>
            </a:r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		CIV 1	                3.560</a:t>
            </a:r>
          </a:p>
          <a:p>
            <a:pPr>
              <a:buNone/>
            </a:pPr>
            <a:r>
              <a:rPr lang="it-IT" dirty="0" smtClean="0"/>
              <a:t>			B14	              14.240      	               </a:t>
            </a:r>
            <a:r>
              <a:rPr lang="it-IT" dirty="0" err="1" smtClean="0"/>
              <a:t>CII</a:t>
            </a:r>
            <a:r>
              <a:rPr lang="it-IT" dirty="0" smtClean="0"/>
              <a:t> 1                 17.800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.	Nella nota integrativa devono essere evidenziati i criteri seguiti per la svalutazione dei crediti e devono essere evidenziati i prospetti relativi alle variazioni del Fondo svalutazione crediti.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it-IT" dirty="0" smtClean="0"/>
              <a:t>6 ) n. 10 crediti per un totale di euro 21.500 risultano scaduti da oltre 8 mesi e non risultano facili le procedure di incasso </a:t>
            </a:r>
            <a:r>
              <a:rPr lang="it-IT" dirty="0" smtClean="0"/>
              <a:t>è </a:t>
            </a:r>
            <a:r>
              <a:rPr lang="it-IT" dirty="0" smtClean="0"/>
              <a:t>stato </a:t>
            </a:r>
            <a:r>
              <a:rPr lang="it-IT" dirty="0" err="1" smtClean="0"/>
              <a:t>altresi’</a:t>
            </a:r>
            <a:r>
              <a:rPr lang="it-IT" dirty="0" smtClean="0"/>
              <a:t> accertato </a:t>
            </a:r>
            <a:r>
              <a:rPr lang="it-IT" dirty="0" smtClean="0"/>
              <a:t>che n. 1 credito </a:t>
            </a:r>
            <a:r>
              <a:rPr lang="it-IT" dirty="0" smtClean="0"/>
              <a:t>per </a:t>
            </a:r>
            <a:r>
              <a:rPr lang="it-IT" dirty="0" smtClean="0"/>
              <a:t>euro </a:t>
            </a:r>
            <a:r>
              <a:rPr lang="it-IT" dirty="0"/>
              <a:t>3</a:t>
            </a:r>
            <a:r>
              <a:rPr lang="it-IT" dirty="0" smtClean="0"/>
              <a:t>.500,00 </a:t>
            </a:r>
            <a:r>
              <a:rPr lang="it-IT" dirty="0" smtClean="0"/>
              <a:t>si e’ generato nel periodo n-10</a:t>
            </a:r>
          </a:p>
          <a:p>
            <a:pPr algn="just">
              <a:buNone/>
            </a:pPr>
            <a:r>
              <a:rPr lang="it-IT" dirty="0" smtClean="0"/>
              <a:t>	I suddetti crediti, sono di modesto importo, sono iscritti in bilancio da oltre 6 mesi, sono di difficile ed antieconomico recupero e per l’ultimo sono anche scaduti i termini di prescrizione; possono essere stimati con valore di realizzo pari a zero e cancellati dal bilancio nell’esercizio n con effetti fiscali, anche se non sono state esperite le procedure di recupero.  </a:t>
            </a:r>
          </a:p>
          <a:p>
            <a:pPr algn="just">
              <a:buNone/>
            </a:pPr>
            <a:r>
              <a:rPr lang="it-IT" dirty="0" smtClean="0"/>
              <a:t>	La perdita è deducibile fiscalmente nell’esercizio n. ai sensi del </a:t>
            </a:r>
            <a:r>
              <a:rPr lang="it-IT" dirty="0" err="1" smtClean="0"/>
              <a:t>DL</a:t>
            </a:r>
            <a:r>
              <a:rPr lang="it-IT" dirty="0" smtClean="0"/>
              <a:t> 83/2012 e  Circ. Ag. Entrate 1.8.2013 n. 26/E </a:t>
            </a:r>
            <a:r>
              <a:rPr lang="it-IT" dirty="0" err="1" smtClean="0"/>
              <a:t>e</a:t>
            </a:r>
            <a:r>
              <a:rPr lang="it-IT" dirty="0" smtClean="0"/>
              <a:t> 4.6.2014 n. 14/E.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La registrazione contabile è la seguente :   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Perdite su crediti                                    21.500,00</a:t>
            </a:r>
          </a:p>
          <a:p>
            <a:pPr>
              <a:buNone/>
            </a:pPr>
            <a:r>
              <a:rPr lang="it-IT" dirty="0" smtClean="0"/>
              <a:t>	Crediti v/clienti (6)	 	  	                           21,500,00 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F.do</a:t>
            </a:r>
            <a:r>
              <a:rPr lang="it-IT" dirty="0" smtClean="0"/>
              <a:t> svalutazione crediti 	          21.500,00   </a:t>
            </a:r>
          </a:p>
          <a:p>
            <a:pPr>
              <a:buNone/>
            </a:pPr>
            <a:r>
              <a:rPr lang="it-IT" dirty="0" smtClean="0"/>
              <a:t>	Perdite su crediti		            	                          21.500,00 			</a:t>
            </a:r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		CII 1			CII 1	      21.500,00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.	Nella nota integrativa devono essere evidenziati i criteri seguiti per la svalutazione dei crediti e devono essere evidenziati i prospetti relativi alle variazioni del Fondo svalutazione crediti.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it-IT" dirty="0" smtClean="0"/>
              <a:t>7 ) n. 1 credito di euro 10.000 si riferisce ad una fornitura di merci ad un cliente estero non UE a condizioni di incasso dilazionato a 24 mesi, con incassi semestrali di euro 2.500 in linea capitale e l’applicazione di un tasso di interesse esplicito semestrale posticipato pari al 1% ( tale tasso è pari al tasso effettivo).</a:t>
            </a:r>
          </a:p>
          <a:p>
            <a:pPr algn="just">
              <a:buNone/>
            </a:pPr>
            <a:r>
              <a:rPr lang="it-IT" dirty="0" smtClean="0"/>
              <a:t>	Il suddetto credito di euro 10.000 dovrà essere evidenziato  nello stato patrimoniale tra i crediti di durata superiore ai 12 mesi. Inoltre, stante l’accordo stipulato non necessita di alcun particolare accantonamento per svalutazione crediti. Annualmente dovranno essere calcolati interessi commerciali, a tale credito si applica, salvo deroghe il criterio del costo ammortizzato.</a:t>
            </a:r>
          </a:p>
          <a:p>
            <a:pPr algn="just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4913"/>
              </p:ext>
            </p:extLst>
          </p:nvPr>
        </p:nvGraphicFramePr>
        <p:xfrm>
          <a:off x="1524000" y="1397000"/>
          <a:ext cx="6096000" cy="386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 contabile del credito all’inizio del periodo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Flussi finanziari per interessi espliciti al tasso nominale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Flussi finanziari in entrata in linea</a:t>
                      </a:r>
                      <a:r>
                        <a:rPr lang="it-IT" baseline="0" dirty="0" smtClean="0"/>
                        <a:t> capitale</a:t>
                      </a:r>
                      <a:r>
                        <a:rPr lang="it-IT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 contabile del credito a fine esercizio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=ax1%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= a-c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30/06/n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7500,00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7500,00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75,00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5000,00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30/06 n1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 n1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dirty="0" smtClean="0"/>
              <a:t>La registrazione contabile  al 30/06/n è la seguente :   </a:t>
            </a:r>
          </a:p>
          <a:p>
            <a:pPr>
              <a:buNone/>
            </a:pPr>
            <a:r>
              <a:rPr lang="it-IT" dirty="0" smtClean="0"/>
              <a:t>Rilevazione interesse attivo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Crediti v/ clienti oltre 12 mesi                       		100 ,00</a:t>
            </a:r>
          </a:p>
          <a:p>
            <a:pPr>
              <a:buNone/>
            </a:pPr>
            <a:r>
              <a:rPr lang="it-IT" dirty="0" smtClean="0"/>
              <a:t>	Interessi attivi commerciali 	 	  	                                            100,00 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Incasso credito al 30/06/n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 Banche c/c	              		                     2600,00   </a:t>
            </a:r>
          </a:p>
          <a:p>
            <a:pPr>
              <a:buNone/>
            </a:pPr>
            <a:r>
              <a:rPr lang="it-IT" dirty="0" smtClean="0"/>
              <a:t>	 Crediti v/clienti oltre 12 mesi 	     	            	                                          2600,00 			</a:t>
            </a:r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		CII 1	   7.500,00		CII 1	                7.500,00</a:t>
            </a:r>
          </a:p>
          <a:p>
            <a:pPr>
              <a:buNone/>
            </a:pPr>
            <a:r>
              <a:rPr lang="it-IT" dirty="0" smtClean="0"/>
              <a:t>			CII 1	      2600,00	     	A 5	                       100,00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.	Nella nota integrativa devono essere evidenziati i criteri seguiti per la svalutazione dei crediti e devono essere evidenziati i prospetti relativi alle variazioni del Fondo svalutazione crediti.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27584" y="908720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it-IT" sz="2000" dirty="0" smtClean="0"/>
              <a:t>8 </a:t>
            </a:r>
            <a:r>
              <a:rPr lang="it-IT" sz="2000" dirty="0"/>
              <a:t>) n. 1 credito di </a:t>
            </a:r>
            <a:r>
              <a:rPr lang="it-IT" sz="2000" dirty="0" smtClean="0"/>
              <a:t>nominali euro </a:t>
            </a:r>
            <a:r>
              <a:rPr lang="it-IT" sz="2000" dirty="0"/>
              <a:t>10.000 </a:t>
            </a:r>
            <a:r>
              <a:rPr lang="it-IT" sz="2000" dirty="0" smtClean="0"/>
              <a:t>è stato acquistato nel corso dell’esercizio n ad un prezzo pari al 30% del valore nominale .</a:t>
            </a:r>
          </a:p>
          <a:p>
            <a:pPr algn="just">
              <a:buNone/>
            </a:pPr>
            <a:r>
              <a:rPr lang="it-IT" sz="2000" dirty="0" smtClean="0"/>
              <a:t>Si presume:-</a:t>
            </a:r>
          </a:p>
          <a:p>
            <a:pPr algn="just">
              <a:buNone/>
            </a:pPr>
            <a:r>
              <a:rPr lang="it-IT" sz="2000" dirty="0" smtClean="0"/>
              <a:t> - che l’acquisto venga effettuato pro-soluto;</a:t>
            </a:r>
          </a:p>
          <a:p>
            <a:pPr marL="285750" indent="-285750" algn="just">
              <a:buFontTx/>
              <a:buChar char="-"/>
            </a:pPr>
            <a:r>
              <a:rPr lang="it-IT" sz="2000" dirty="0" smtClean="0"/>
              <a:t>che non è certa la realizzazione del credito per importi superiori al 30%;-</a:t>
            </a:r>
          </a:p>
          <a:p>
            <a:pPr marL="285750" indent="-285750" algn="just">
              <a:buFontTx/>
              <a:buChar char="-"/>
            </a:pPr>
            <a:r>
              <a:rPr lang="it-IT" sz="2000" dirty="0" smtClean="0"/>
              <a:t>che in ogni caso tale credito verrà incassato dopo il 31/12/n.</a:t>
            </a:r>
          </a:p>
          <a:p>
            <a:pPr algn="just">
              <a:buNone/>
            </a:pPr>
            <a:r>
              <a:rPr lang="it-IT" sz="2000" dirty="0" smtClean="0"/>
              <a:t>Dal punto di vista contabile il credito verrà iscritto in bilancio al valore di acquisizione ( euro 3.000,00) con sola movimentazione patrimoniale.</a:t>
            </a:r>
          </a:p>
          <a:p>
            <a:pPr algn="just">
              <a:buNone/>
            </a:pPr>
            <a:r>
              <a:rPr lang="it-IT" sz="2000" dirty="0" smtClean="0"/>
              <a:t>Una volta esperite le procedure per l’incasso del credito, ove venga incassato per un importo maggiore rispetto al prezzo pagato la differenza verrà iscritta tra le sopravvenienze attive.</a:t>
            </a:r>
          </a:p>
          <a:p>
            <a:pPr algn="just">
              <a:buNone/>
            </a:pPr>
            <a:r>
              <a:rPr lang="it-IT" sz="2000" dirty="0" smtClean="0"/>
              <a:t>Nelle more delle procedute tale credito verrà inserito tra la massa degli altri crediti al valore effettivamente pagato per il suo acquisto e non al valore nominale.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404664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dirty="0"/>
              <a:t>La registrazione contabile è la seguente :   </a:t>
            </a:r>
          </a:p>
          <a:p>
            <a:pPr>
              <a:buNone/>
            </a:pPr>
            <a:r>
              <a:rPr lang="it-IT" dirty="0"/>
              <a:t>					</a:t>
            </a:r>
            <a:r>
              <a:rPr lang="it-IT" dirty="0" smtClean="0"/>
              <a:t>DARE</a:t>
            </a:r>
            <a:r>
              <a:rPr lang="it-IT" dirty="0"/>
              <a:t>	</a:t>
            </a:r>
            <a:r>
              <a:rPr lang="it-IT" dirty="0" smtClean="0"/>
              <a:t>	AVERE</a:t>
            </a:r>
            <a:endParaRPr lang="it-IT" dirty="0"/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Crediti v/cedenti ceduti                       3.000,00</a:t>
            </a:r>
            <a:endParaRPr lang="it-IT" dirty="0"/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Banca c/c	</a:t>
            </a:r>
            <a:r>
              <a:rPr lang="it-IT" dirty="0"/>
              <a:t>	 	  	                           </a:t>
            </a:r>
            <a:r>
              <a:rPr lang="it-IT" dirty="0" smtClean="0"/>
              <a:t>   3.000,00 </a:t>
            </a:r>
            <a:endParaRPr lang="it-IT" dirty="0"/>
          </a:p>
          <a:p>
            <a:pPr>
              <a:buNone/>
            </a:pPr>
            <a:r>
              <a:rPr lang="it-IT" dirty="0"/>
              <a:t>	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	</a:t>
            </a:r>
            <a:endParaRPr lang="it-IT" dirty="0" smtClean="0"/>
          </a:p>
          <a:p>
            <a:pPr>
              <a:buNone/>
            </a:pPr>
            <a:r>
              <a:rPr lang="it-IT" dirty="0"/>
              <a:t>			</a:t>
            </a:r>
          </a:p>
          <a:p>
            <a:pPr>
              <a:buNone/>
            </a:pPr>
            <a:r>
              <a:rPr lang="it-IT" dirty="0"/>
              <a:t>.	Nel Bilancio CEE la rappresentazione è la seguente:</a:t>
            </a:r>
          </a:p>
          <a:p>
            <a:pPr>
              <a:buNone/>
            </a:pPr>
            <a:r>
              <a:rPr lang="it-IT" dirty="0"/>
              <a:t>           		CII 1		</a:t>
            </a:r>
            <a:r>
              <a:rPr lang="it-IT" dirty="0" smtClean="0"/>
              <a:t>3.000,00</a:t>
            </a:r>
            <a:r>
              <a:rPr lang="it-IT" dirty="0"/>
              <a:t>	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 algn="just">
              <a:buNone/>
            </a:pPr>
            <a:r>
              <a:rPr lang="it-IT" dirty="0" smtClean="0"/>
              <a:t>Nella </a:t>
            </a:r>
            <a:r>
              <a:rPr lang="it-IT" dirty="0"/>
              <a:t>nota integrativa devono essere evidenziati i criteri seguiti per la svalutazione dei crediti e devono essere evidenziati i prospetti relativi alle variazioni del Fondo svalutazione crediti</a:t>
            </a:r>
            <a:r>
              <a:rPr lang="it-IT" dirty="0" smtClean="0"/>
              <a:t>.</a:t>
            </a:r>
          </a:p>
          <a:p>
            <a:pPr algn="just">
              <a:buNone/>
            </a:pPr>
            <a:r>
              <a:rPr lang="it-IT" dirty="0" smtClean="0"/>
              <a:t>In tale prospetti dovrà essere evidenziato tale credito all’importo di euro 3.000,00 fino a che non viene acquisita la certezza del potenziale maggiore incasso del credito.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19672" y="2132856"/>
            <a:ext cx="59766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ESERCITAZIONE </a:t>
            </a:r>
            <a:r>
              <a:rPr lang="it-IT" sz="4000" dirty="0" smtClean="0"/>
              <a:t>CREDITI</a:t>
            </a:r>
          </a:p>
          <a:p>
            <a:pPr algn="ctr"/>
            <a:endParaRPr lang="it-IT" sz="3200" dirty="0"/>
          </a:p>
          <a:p>
            <a:pPr algn="ctr"/>
            <a:endParaRPr lang="it-IT" sz="3200" dirty="0" smtClean="0"/>
          </a:p>
          <a:p>
            <a:pPr algn="ctr"/>
            <a:r>
              <a:rPr lang="it-IT" dirty="0" smtClean="0"/>
              <a:t>Relatore: rag. Isabella Pifarotti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032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548680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it-IT" sz="2400" dirty="0" smtClean="0"/>
              <a:t>9 </a:t>
            </a:r>
            <a:r>
              <a:rPr lang="it-IT" sz="2400" dirty="0"/>
              <a:t>) n. 1 credito di </a:t>
            </a:r>
            <a:r>
              <a:rPr lang="it-IT" sz="2400" dirty="0" smtClean="0"/>
              <a:t>euro 20.000 </a:t>
            </a:r>
            <a:r>
              <a:rPr lang="it-IT" sz="2400" dirty="0"/>
              <a:t>è </a:t>
            </a:r>
            <a:r>
              <a:rPr lang="it-IT" sz="2400" dirty="0" smtClean="0"/>
              <a:t>vantato nei confronti di un soggetto che ha presentato un piano di risanamento ex art. 67 c.3 </a:t>
            </a:r>
            <a:r>
              <a:rPr lang="it-IT" sz="2400" dirty="0" err="1" smtClean="0"/>
              <a:t>lett</a:t>
            </a:r>
            <a:r>
              <a:rPr lang="it-IT" sz="2400" dirty="0" smtClean="0"/>
              <a:t> D) L.F.</a:t>
            </a:r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Dal </a:t>
            </a:r>
            <a:r>
              <a:rPr lang="it-IT" sz="2400" dirty="0"/>
              <a:t>punto di vista contabile il credito </a:t>
            </a:r>
            <a:r>
              <a:rPr lang="it-IT" sz="2400" dirty="0" smtClean="0"/>
              <a:t>rimarrà iscritto fino al momento del suo incasso.</a:t>
            </a:r>
          </a:p>
          <a:p>
            <a:pPr algn="just">
              <a:buNone/>
            </a:pPr>
            <a:r>
              <a:rPr lang="it-IT" sz="2400" dirty="0" smtClean="0"/>
              <a:t>Tale fattispecie è esclusa dalla « deduzione automatica delle perdite su crediti « riservata alle procedure, in quanto il piano di risanamento ex art. 67 L.F., anche se soggetto a deposito presso il Registro delle Imprese, non è soggetto ad alcun provvedimento da parte dell’autorità giudiziale che né attesti i presupposti.</a:t>
            </a:r>
          </a:p>
          <a:p>
            <a:pPr algn="just">
              <a:buNone/>
            </a:pPr>
            <a:r>
              <a:rPr lang="it-IT" sz="2400" dirty="0" smtClean="0"/>
              <a:t>Pertanto dovrà essere trattato alla stregua degli altri crediti la cui deducibilità è soggetta alla capienza della quota fiscale o posticipata al momento della effettiva certezza della perdita del credito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548679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Non ci sono particolari registrazioni </a:t>
            </a:r>
            <a:r>
              <a:rPr lang="it-IT" dirty="0"/>
              <a:t>contabile </a:t>
            </a:r>
            <a:r>
              <a:rPr lang="it-IT" dirty="0" smtClean="0"/>
              <a:t>da eseguire.   </a:t>
            </a:r>
            <a:endParaRPr lang="it-IT" dirty="0"/>
          </a:p>
          <a:p>
            <a:pPr>
              <a:buNone/>
            </a:pPr>
            <a:r>
              <a:rPr lang="it-IT" dirty="0"/>
              <a:t>			</a:t>
            </a:r>
            <a:endParaRPr lang="it-IT" dirty="0" smtClean="0"/>
          </a:p>
          <a:p>
            <a:pPr>
              <a:buNone/>
            </a:pPr>
            <a:r>
              <a:rPr lang="it-IT" dirty="0"/>
              <a:t>			</a:t>
            </a:r>
          </a:p>
          <a:p>
            <a:pPr>
              <a:buNone/>
            </a:pPr>
            <a:r>
              <a:rPr lang="it-IT" dirty="0"/>
              <a:t>.	Nel Bilancio CEE la rappresentazione è la seguente:</a:t>
            </a:r>
          </a:p>
          <a:p>
            <a:pPr>
              <a:buNone/>
            </a:pPr>
            <a:r>
              <a:rPr lang="it-IT" dirty="0"/>
              <a:t>           		CII 1		</a:t>
            </a:r>
            <a:r>
              <a:rPr lang="it-IT" dirty="0" smtClean="0"/>
              <a:t>20.000,00</a:t>
            </a:r>
            <a:r>
              <a:rPr lang="it-IT" dirty="0"/>
              <a:t>	</a:t>
            </a:r>
          </a:p>
          <a:p>
            <a:pPr>
              <a:buNone/>
            </a:pPr>
            <a:endParaRPr lang="it-IT" dirty="0"/>
          </a:p>
          <a:p>
            <a:pPr algn="just">
              <a:buNone/>
            </a:pPr>
            <a:r>
              <a:rPr lang="it-IT" dirty="0"/>
              <a:t>Nella nota integrativa devono essere evidenziati i criteri seguiti per la svalutazione dei crediti e devono essere evidenziati i prospetti relativi alle variazioni del Fondo svalutazione crediti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it-IT" dirty="0" smtClean="0"/>
              <a:t>10 ) al 31/12 n la società esegue due stanziamenti in bilancio di cui il primo riferito ad un credito di euro 50,000 relativo alla fornitura eseguita a favore di un cliente che dimostra grosse difficoltà finanziarie e che </a:t>
            </a:r>
            <a:r>
              <a:rPr lang="it-IT" dirty="0" err="1" smtClean="0"/>
              <a:t>stà</a:t>
            </a:r>
            <a:r>
              <a:rPr lang="it-IT" dirty="0" smtClean="0"/>
              <a:t> predisponendo un ricorso per l’accesso alla procedura di concordato preventivo, ed il secondo sul restante monte crediti iscritti in bilancio. </a:t>
            </a:r>
          </a:p>
          <a:p>
            <a:pPr algn="just">
              <a:buNone/>
            </a:pPr>
            <a:r>
              <a:rPr lang="it-IT" dirty="0"/>
              <a:t>	</a:t>
            </a:r>
            <a:r>
              <a:rPr lang="it-IT" dirty="0" smtClean="0"/>
              <a:t>Si presume un rischio pari al 50% nei confronti del cliente in forti difficoltà finanziarie e quindi viene eseguito uno stanziamento specifico di euro 25.000,00 ;</a:t>
            </a:r>
          </a:p>
          <a:p>
            <a:pPr algn="just">
              <a:buNone/>
            </a:pPr>
            <a:r>
              <a:rPr lang="it-IT" dirty="0"/>
              <a:t>	</a:t>
            </a:r>
            <a:r>
              <a:rPr lang="it-IT" dirty="0" smtClean="0"/>
              <a:t>Il calcolo dei rischi su crediti al 31/12/n viene effettuato per massa sulla base della media delle perdite degli ultimi 3 esercizi pari al 2,0%: il calcolo viene effettuato sul monte crediti v/clienti alla stessa data pari ad euro 778,454,00; l’accantonamento civilistico al 31/12 ammonta pertanto ad euro 15.569,08.  </a:t>
            </a:r>
          </a:p>
          <a:p>
            <a:pPr algn="just">
              <a:buNone/>
            </a:pPr>
            <a:r>
              <a:rPr lang="it-IT" dirty="0" smtClean="0"/>
              <a:t>	Il Fondo svalutazioni crediti residuo dopo le operazioni da 1 a 9 ammonta ad euro 11.225,91 che sommato all’accantonamento per rischi stimati dell’anno n per euro 40.569,08 assomma ad euro 51.794,99.</a:t>
            </a:r>
          </a:p>
          <a:p>
            <a:pPr algn="just">
              <a:buNone/>
            </a:pPr>
            <a:r>
              <a:rPr lang="it-IT" dirty="0" smtClean="0"/>
              <a:t>	Tale fondo rilevante da punto di vista civilistico, fiscalmente è deducibile solo parzialmente nella misura dello 0,50% dei crediti esistenti al 31/12/n e quindi per euro 4.017,81. la differenza per euro 36.551,81 non è fiscalmente deducibile e su tale importo è necessario calcolare le imposte anticipate generatesi dalla limitazione della deducibilità fiscale.</a:t>
            </a:r>
          </a:p>
          <a:p>
            <a:pPr algn="just">
              <a:buNone/>
            </a:pPr>
            <a:r>
              <a:rPr lang="it-IT" dirty="0" smtClean="0"/>
              <a:t>	Imposte pari al 24% IRES ( non rilevano ai fini IRAP) pari ad euro 8.772.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dirty="0" smtClean="0"/>
              <a:t>La registrazione contabile è la seguente :   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Quota </a:t>
            </a:r>
            <a:r>
              <a:rPr lang="it-IT" dirty="0" err="1" smtClean="0"/>
              <a:t>svalutaz</a:t>
            </a:r>
            <a:r>
              <a:rPr lang="it-IT" dirty="0" smtClean="0"/>
              <a:t>. Crediti	       </a:t>
            </a:r>
            <a:r>
              <a:rPr lang="it-IT" dirty="0" smtClean="0"/>
              <a:t>		  </a:t>
            </a:r>
            <a:r>
              <a:rPr lang="it-IT" dirty="0" smtClean="0"/>
              <a:t>40.569,08</a:t>
            </a:r>
          </a:p>
          <a:p>
            <a:pPr>
              <a:buNone/>
            </a:pPr>
            <a:r>
              <a:rPr lang="it-IT" dirty="0" smtClean="0"/>
              <a:t>	 F.do svalutazione crediti	 	                       </a:t>
            </a:r>
            <a:r>
              <a:rPr lang="it-IT" dirty="0" smtClean="0"/>
              <a:t>		    </a:t>
            </a:r>
            <a:r>
              <a:rPr lang="it-IT" dirty="0" smtClean="0"/>
              <a:t>4.017,27 </a:t>
            </a:r>
          </a:p>
          <a:p>
            <a:pPr>
              <a:buNone/>
            </a:pPr>
            <a:r>
              <a:rPr lang="it-IT" dirty="0" smtClean="0"/>
              <a:t>	 F.do svalutazione crediti tassato 	                   </a:t>
            </a:r>
            <a:r>
              <a:rPr lang="it-IT" dirty="0" smtClean="0"/>
              <a:t>	                  </a:t>
            </a:r>
            <a:r>
              <a:rPr lang="it-IT" dirty="0" smtClean="0"/>
              <a:t>36.551,88 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	Crediti per imposte anticipate 		8,772,00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Ricavi per imposte anticipate				8,772,00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	</a:t>
            </a:r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		B 10 d			CII 1	       </a:t>
            </a:r>
            <a:r>
              <a:rPr lang="it-IT" dirty="0" smtClean="0"/>
              <a:t>40.569,08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	B 2 d 			A 5	          8,772,00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.	Nella nota integrativa devono essere evidenziati i criteri seguiti per la svalutazione dei crediti e devono essere evidenziati i prospetti relativi alle variazioni del Fondo svalutazione crediti.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772816"/>
            <a:ext cx="558165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340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27584" y="2636912"/>
            <a:ext cx="701896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/>
              <a:t>ESERCITAZIONE TITOLI E COSTO </a:t>
            </a:r>
            <a:r>
              <a:rPr lang="it-IT" sz="4000" dirty="0" smtClean="0"/>
              <a:t>AMMORTIZZATO</a:t>
            </a:r>
            <a:endParaRPr lang="it-IT" sz="4000" dirty="0"/>
          </a:p>
          <a:p>
            <a:pPr algn="ctr"/>
            <a:endParaRPr lang="it-IT" sz="4000" dirty="0" smtClean="0"/>
          </a:p>
          <a:p>
            <a:pPr algn="ctr"/>
            <a:endParaRPr lang="it-IT" sz="4000" dirty="0"/>
          </a:p>
          <a:p>
            <a:pPr algn="ctr"/>
            <a:r>
              <a:rPr lang="it-IT" dirty="0" smtClean="0"/>
              <a:t>Relatore : rag. Isabella Pifarotti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lphaUcParenR"/>
            </a:pPr>
            <a:r>
              <a:rPr lang="it-IT" b="1" dirty="0" smtClean="0"/>
              <a:t>Determinazione del tasso effettivo dell’operazione</a:t>
            </a:r>
          </a:p>
          <a:p>
            <a:pPr marL="514350" indent="-514350" algn="just">
              <a:buNone/>
            </a:pPr>
            <a:r>
              <a:rPr lang="it-IT" dirty="0" smtClean="0"/>
              <a:t>	Il tasso effettivo dell’operazione non è altro che</a:t>
            </a:r>
          </a:p>
          <a:p>
            <a:pPr marL="514350" indent="-514350" algn="just">
              <a:buNone/>
            </a:pPr>
            <a:r>
              <a:rPr lang="it-IT" dirty="0" smtClean="0"/>
              <a:t>	il </a:t>
            </a:r>
            <a:r>
              <a:rPr lang="it-IT" u="sng" dirty="0" smtClean="0"/>
              <a:t>Tasso di Rendimento Interno  </a:t>
            </a:r>
            <a:r>
              <a:rPr lang="it-IT" dirty="0" smtClean="0"/>
              <a:t>(TIR), ovvero il tasso che rende pari a zero la somma algebrica dei flussi finanziari in entrata e uscita originati dall’operazione ( o, il che è lo stesso nel caso specifico, il tasso che eguaglia il valore attuale iniziale dei flussi finanziari in entrata originati dall’esborso iniziale sostenuto).  Tale tasso può essere agevolmente determinato utilizzando la funzione “ </a:t>
            </a:r>
            <a:r>
              <a:rPr lang="it-IT" dirty="0" err="1" smtClean="0"/>
              <a:t>TIR.COST</a:t>
            </a:r>
            <a:r>
              <a:rPr lang="it-IT" dirty="0" smtClean="0"/>
              <a:t>” di </a:t>
            </a:r>
            <a:r>
              <a:rPr lang="it-IT" dirty="0" err="1" smtClean="0"/>
              <a:t>excell</a:t>
            </a:r>
            <a:r>
              <a:rPr lang="it-IT" dirty="0" smtClean="0"/>
              <a:t>.  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Il foglio di lavoro utilizzato per il calcolo è esposto nella tabella che segue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sz="1400" dirty="0" smtClean="0"/>
              <a:t>( </a:t>
            </a:r>
            <a:r>
              <a:rPr lang="it-IT" sz="1400" dirty="0" err="1" smtClean="0"/>
              <a:t>Valote</a:t>
            </a:r>
            <a:r>
              <a:rPr lang="it-IT" sz="1400" dirty="0" smtClean="0"/>
              <a:t> nominale titolo 100,000,00- coisti accessori 5,000,00- tasso nominale 7%)</a:t>
            </a:r>
            <a:endParaRPr lang="it-IT" sz="1400" dirty="0"/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800" dirty="0" smtClean="0"/>
              <a:t>1        A 			B 			C   </a:t>
            </a:r>
          </a:p>
          <a:p>
            <a:pPr>
              <a:buNone/>
            </a:pPr>
            <a:r>
              <a:rPr lang="it-IT" sz="1800" dirty="0" smtClean="0"/>
              <a:t>2	  DATA 	         OPERAZIONE		             IMPORTO </a:t>
            </a:r>
          </a:p>
          <a:p>
            <a:pPr>
              <a:buNone/>
            </a:pPr>
            <a:r>
              <a:rPr lang="it-IT" sz="1800" dirty="0" smtClean="0"/>
              <a:t>3	31/12/n            Acquisto obbligazioni	-            105.000,00 </a:t>
            </a:r>
          </a:p>
          <a:p>
            <a:pPr>
              <a:buNone/>
            </a:pPr>
            <a:r>
              <a:rPr lang="it-IT" sz="1800" dirty="0" smtClean="0"/>
              <a:t>4	31/12/n+1       Riscossione interessi   	                  7.000,00 	</a:t>
            </a:r>
          </a:p>
          <a:p>
            <a:pPr>
              <a:buNone/>
            </a:pPr>
            <a:r>
              <a:rPr lang="it-IT" sz="1800" dirty="0" smtClean="0"/>
              <a:t>5	31/12/n+2       Riscossione interessi	                                   7.000,00 	</a:t>
            </a:r>
          </a:p>
          <a:p>
            <a:pPr>
              <a:buNone/>
            </a:pPr>
            <a:r>
              <a:rPr lang="it-IT" sz="1800" dirty="0" smtClean="0"/>
              <a:t>6	31/12/n+3       Rimborso e riscossione interessi            107.000,00 	</a:t>
            </a:r>
          </a:p>
          <a:p>
            <a:pPr>
              <a:buNone/>
            </a:pPr>
            <a:r>
              <a:rPr lang="it-IT" sz="1800" dirty="0" smtClean="0"/>
              <a:t>7                              </a:t>
            </a:r>
            <a:r>
              <a:rPr lang="it-IT" sz="1800" b="1" dirty="0" smtClean="0"/>
              <a:t>Tasso effettivo di interesse</a:t>
            </a:r>
            <a:r>
              <a:rPr lang="it-IT" sz="1800" dirty="0" smtClean="0"/>
              <a:t> 		5,16% .=TIR.COST(C3:C6) </a:t>
            </a:r>
            <a:endParaRPr lang="it-IT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B) </a:t>
            </a:r>
            <a:r>
              <a:rPr lang="it-IT" sz="2800" b="1" dirty="0" smtClean="0"/>
              <a:t>“ Piano di ammortamento” dell’attività finanziaria</a:t>
            </a:r>
          </a:p>
          <a:p>
            <a:pPr>
              <a:buNone/>
            </a:pPr>
            <a:r>
              <a:rPr lang="it-IT" sz="2800" dirty="0" smtClean="0"/>
              <a:t>	Dopo aver determinato il tasso effettivo, è possibile ricostruire il “ piano di ammortamento” dell’attività finanziaria che tenga conto degli interessi effettivi maturati sull’attività finanziaria.</a:t>
            </a:r>
          </a:p>
          <a:p>
            <a:pPr>
              <a:buNone/>
            </a:pPr>
            <a:endParaRPr lang="it-IT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149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Rimborsi di</a:t>
                      </a:r>
                    </a:p>
                    <a:p>
                      <a:r>
                        <a:rPr lang="it-IT" dirty="0" smtClean="0"/>
                        <a:t>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</a:t>
                      </a:r>
                    </a:p>
                    <a:p>
                      <a:r>
                        <a:rPr lang="it-IT" dirty="0" smtClean="0"/>
                        <a:t>incassati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</a:t>
                      </a:r>
                    </a:p>
                    <a:p>
                      <a:r>
                        <a:rPr lang="it-IT" dirty="0" smtClean="0"/>
                        <a:t>effettivi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</a:t>
                      </a:r>
                    </a:p>
                    <a:p>
                      <a:r>
                        <a:rPr lang="it-IT" dirty="0" smtClean="0"/>
                        <a:t>Residuo</a:t>
                      </a:r>
                      <a:endParaRPr lang="it-IT" dirty="0"/>
                    </a:p>
                  </a:txBody>
                  <a:tcPr/>
                </a:tc>
              </a:tr>
              <a:tr h="396632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105.000,00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31/12/n+1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5.416,43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1.583,57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103.416,43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31/12/n+2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5.334,74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1.665,26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101.751,16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31/12/n+3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5.248,84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1.751,16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100.000,00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crediti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Punto n. 1) cliente per euro 5.000 è fallito nell’esercizio  -1 n </a:t>
            </a:r>
          </a:p>
          <a:p>
            <a:pPr algn="just">
              <a:buNone/>
            </a:pPr>
            <a:r>
              <a:rPr lang="it-IT" dirty="0" smtClean="0"/>
              <a:t>    Il credito che doveva essere cancellato dal bilancio nell’esercizio -1 n con riferimento alla data di dichiarazione di fallimento,  alla data del 01/</a:t>
            </a:r>
            <a:r>
              <a:rPr lang="it-IT" dirty="0" err="1" smtClean="0"/>
              <a:t>01</a:t>
            </a:r>
            <a:r>
              <a:rPr lang="it-IT" dirty="0" smtClean="0"/>
              <a:t>/n risulta ancora iscritto in bilancio ( per errore contabile). Quindi non sarebbe deducibile fiscalmente, tuttavia visto che il fondo svalutazione crediti è capiente lo stesso può essere cancellato dal bilancio anche con effetti  fiscali </a:t>
            </a:r>
            <a:r>
              <a:rPr lang="it-IT" dirty="0" smtClean="0"/>
              <a:t>(si adotta il criterio di svalutare solo l’imponibile</a:t>
            </a:r>
            <a:r>
              <a:rPr lang="it-IT" dirty="0" smtClean="0"/>
              <a:t>).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it-IT" dirty="0" smtClean="0"/>
              <a:t>	Gli interessi incassati superano gli interessi  effettivi, in quanto </a:t>
            </a:r>
            <a:r>
              <a:rPr lang="it-IT" i="1" dirty="0" smtClean="0"/>
              <a:t>il tasso di rendimento nominale</a:t>
            </a:r>
            <a:r>
              <a:rPr lang="it-IT" dirty="0" smtClean="0"/>
              <a:t> supera quello effettivo (7% contro 5,16%). </a:t>
            </a:r>
            <a:r>
              <a:rPr lang="it-IT" b="1" dirty="0" smtClean="0"/>
              <a:t>Il maggior valore degli interessi incassati </a:t>
            </a:r>
            <a:r>
              <a:rPr lang="it-IT" dirty="0" smtClean="0"/>
              <a:t>( nel prospetto il valore calcolato nella colonna “differenza”) </a:t>
            </a:r>
            <a:r>
              <a:rPr lang="it-IT" b="1" dirty="0" smtClean="0"/>
              <a:t>rispetto a quelli effettivi deve essere considerato un rimborso del capitale complessivamente versato all’atto dell’acquisto.  </a:t>
            </a:r>
            <a:r>
              <a:rPr lang="it-IT" dirty="0" smtClean="0"/>
              <a:t>In altre parole, al momento dell’incasso degli interessi, la società </a:t>
            </a:r>
            <a:r>
              <a:rPr lang="it-IT" dirty="0" err="1" smtClean="0"/>
              <a:t>stà</a:t>
            </a:r>
            <a:r>
              <a:rPr lang="it-IT" dirty="0" smtClean="0"/>
              <a:t> incassando parte del capitale versato.</a:t>
            </a:r>
          </a:p>
          <a:p>
            <a:pPr algn="just">
              <a:buNone/>
            </a:pPr>
            <a:r>
              <a:rPr lang="it-IT" dirty="0" smtClean="0"/>
              <a:t>	Come si può vedere dal prospetto che segue, infatti, la differenza complessiva tra i due valori ammonta ad euro 5.000,00 ed è pari alla differenza tra il valore iniziale del capitale ( costo complessivo di acquisto pari ad euro 105.000,00) e il valore nominale dell’obbligazione ( euro 100.000,00 che rappresenta il capitale residuo alla fine del periodo di vita dello strumento finanziario rimborsabile dal sottoscrittore).</a:t>
            </a: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Rimborsi di </a:t>
                      </a:r>
                    </a:p>
                    <a:p>
                      <a:r>
                        <a:rPr lang="it-IT" dirty="0" smtClean="0"/>
                        <a:t>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 incassati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Interessi</a:t>
                      </a:r>
                    </a:p>
                    <a:p>
                      <a:r>
                        <a:rPr lang="it-IT" dirty="0" smtClean="0"/>
                        <a:t>effettivi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 residuo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105.000,00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31/12/n+1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5.416,43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1.583,57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103.416,43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31/12/n+2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5.334,74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1.665,26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101.751,16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31/12/n+3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5.248,84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1.751,16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100.000,00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	Dal punto di vista contabile, quindi, al momento della riscossione degli interessi si dovrà portare a riduzione del valore dell’attività la differenza </a:t>
            </a:r>
            <a:r>
              <a:rPr lang="it-IT" dirty="0" smtClean="0"/>
              <a:t>(tra </a:t>
            </a:r>
            <a:r>
              <a:rPr lang="it-IT" dirty="0" smtClean="0"/>
              <a:t>interesse nominale ed interesse effettivo) calcolata per ciascun pagamento.</a:t>
            </a:r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C) </a:t>
            </a:r>
            <a:r>
              <a:rPr lang="it-IT" b="1" dirty="0" smtClean="0"/>
              <a:t>Registrazioni contabili dell’operazione negli esercizi n, n+1, n+2, n+3</a:t>
            </a:r>
          </a:p>
          <a:p>
            <a:pPr algn="just">
              <a:buNone/>
            </a:pPr>
            <a:r>
              <a:rPr lang="it-IT" dirty="0" smtClean="0"/>
              <a:t>	Sulla base del piano di ammortamento ricostruito con l’applicazione del tasso effettivo, e tenendo in considerazione la frazione di capitale iniziale rimborsato, dato dalla differenza tra interessi incassati ed interessi effettivi, la società effettuerà le seguenti scritture contabili:</a:t>
            </a:r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u="sng" dirty="0" smtClean="0"/>
              <a:t>Esercizio n</a:t>
            </a:r>
          </a:p>
          <a:p>
            <a:pPr>
              <a:buNone/>
            </a:pPr>
            <a:r>
              <a:rPr lang="it-IT" dirty="0" smtClean="0"/>
              <a:t>	(Acquisto obbligazioni)</a:t>
            </a:r>
          </a:p>
          <a:p>
            <a:pPr>
              <a:buNone/>
            </a:pPr>
            <a:r>
              <a:rPr lang="it-IT" dirty="0" smtClean="0"/>
              <a:t>	Obbligazioni		105.000,00</a:t>
            </a:r>
          </a:p>
          <a:p>
            <a:pPr>
              <a:buNone/>
            </a:pPr>
            <a:r>
              <a:rPr lang="it-IT" dirty="0" smtClean="0"/>
              <a:t>	Banca c/</a:t>
            </a:r>
            <a:r>
              <a:rPr lang="it-IT" dirty="0" err="1" smtClean="0"/>
              <a:t>c</a:t>
            </a:r>
            <a:r>
              <a:rPr lang="it-IT" dirty="0" smtClean="0"/>
              <a:t> 				105.000,00</a:t>
            </a:r>
          </a:p>
          <a:p>
            <a:pPr algn="just">
              <a:buNone/>
            </a:pPr>
            <a:r>
              <a:rPr lang="it-IT" dirty="0" smtClean="0"/>
              <a:t>	Con questa rilevazione contabile, la società carica l’obbligazione al costo di acquisto comprensivo dell’onere di sottoscrizione/negoziazione e degli oneri accessori di acquisto.		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u="sng" dirty="0" smtClean="0"/>
              <a:t>Esercizio n +1</a:t>
            </a:r>
          </a:p>
          <a:p>
            <a:pPr>
              <a:buNone/>
            </a:pPr>
            <a:r>
              <a:rPr lang="it-IT" dirty="0" smtClean="0"/>
              <a:t>	(Interessi attivi e rimborso attività)</a:t>
            </a:r>
          </a:p>
          <a:p>
            <a:pPr>
              <a:buNone/>
            </a:pPr>
            <a:r>
              <a:rPr lang="it-IT" dirty="0" smtClean="0"/>
              <a:t>	Banca c/</a:t>
            </a:r>
            <a:r>
              <a:rPr lang="it-IT" dirty="0" err="1" smtClean="0"/>
              <a:t>c</a:t>
            </a:r>
            <a:r>
              <a:rPr lang="it-IT" dirty="0" smtClean="0"/>
              <a:t> 			7.000,00</a:t>
            </a:r>
          </a:p>
          <a:p>
            <a:pPr>
              <a:buNone/>
            </a:pPr>
            <a:r>
              <a:rPr lang="it-IT" dirty="0" smtClean="0"/>
              <a:t>	Interessi attivi su </a:t>
            </a:r>
            <a:r>
              <a:rPr lang="it-IT" dirty="0" err="1" smtClean="0"/>
              <a:t>obbligaz</a:t>
            </a:r>
            <a:r>
              <a:rPr lang="it-IT" dirty="0" smtClean="0"/>
              <a:t>.  		5.416,43</a:t>
            </a:r>
          </a:p>
          <a:p>
            <a:pPr>
              <a:buNone/>
            </a:pPr>
            <a:r>
              <a:rPr lang="it-IT" dirty="0" smtClean="0"/>
              <a:t>	Obbligazioni				1.583,57</a:t>
            </a:r>
          </a:p>
          <a:p>
            <a:pPr algn="just">
              <a:buNone/>
            </a:pPr>
            <a:r>
              <a:rPr lang="it-IT" dirty="0" smtClean="0"/>
              <a:t>	Con questa rilevazione contabile, l’incasso per la riscossione della cedola è imputato a interessi per la sola parte calcolata con il tasso effettivo ed a riduzione dell’attività </a:t>
            </a:r>
          </a:p>
          <a:p>
            <a:pPr algn="just">
              <a:buNone/>
            </a:pPr>
            <a:r>
              <a:rPr lang="it-IT" dirty="0" smtClean="0"/>
              <a:t>	Per la differenza (che viene, quindi, considerata rimborso del capitale originariamente versato).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	Analogamente si farà per gli esercizi n+2 e n+3, come esposto di seguito:</a:t>
            </a:r>
          </a:p>
          <a:p>
            <a:pPr algn="ctr">
              <a:buNone/>
            </a:pPr>
            <a:r>
              <a:rPr lang="it-IT" u="sng" dirty="0" smtClean="0"/>
              <a:t>Esercizio n +2</a:t>
            </a:r>
          </a:p>
          <a:p>
            <a:pPr>
              <a:buNone/>
            </a:pPr>
            <a:r>
              <a:rPr lang="it-IT" dirty="0" smtClean="0"/>
              <a:t>	(Interessi attivi e rimborso attività)</a:t>
            </a:r>
          </a:p>
          <a:p>
            <a:pPr>
              <a:buNone/>
            </a:pPr>
            <a:r>
              <a:rPr lang="it-IT" dirty="0" smtClean="0"/>
              <a:t>	Banca c/</a:t>
            </a:r>
            <a:r>
              <a:rPr lang="it-IT" dirty="0" err="1" smtClean="0"/>
              <a:t>c</a:t>
            </a:r>
            <a:r>
              <a:rPr lang="it-IT" dirty="0" smtClean="0"/>
              <a:t> 			7.000,00</a:t>
            </a:r>
          </a:p>
          <a:p>
            <a:pPr>
              <a:buNone/>
            </a:pPr>
            <a:r>
              <a:rPr lang="it-IT" dirty="0" smtClean="0"/>
              <a:t>	Interessi attivi su </a:t>
            </a:r>
            <a:r>
              <a:rPr lang="it-IT" dirty="0" err="1" smtClean="0"/>
              <a:t>obbligaz</a:t>
            </a:r>
            <a:r>
              <a:rPr lang="it-IT" dirty="0" smtClean="0"/>
              <a:t>.  			5.334,74</a:t>
            </a:r>
          </a:p>
          <a:p>
            <a:pPr>
              <a:buNone/>
            </a:pPr>
            <a:r>
              <a:rPr lang="it-IT" dirty="0" smtClean="0"/>
              <a:t>	Obbligazioni					1.665,26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	</a:t>
            </a:r>
            <a:r>
              <a:rPr lang="it-IT" u="sng" dirty="0" smtClean="0"/>
              <a:t>Esercizio n +3</a:t>
            </a:r>
          </a:p>
          <a:p>
            <a:pPr>
              <a:buNone/>
            </a:pPr>
            <a:r>
              <a:rPr lang="it-IT" dirty="0" smtClean="0"/>
              <a:t>	(Interessi attivi e rimborso attività)</a:t>
            </a:r>
          </a:p>
          <a:p>
            <a:pPr>
              <a:buNone/>
            </a:pPr>
            <a:r>
              <a:rPr lang="it-IT" dirty="0" smtClean="0"/>
              <a:t>	Banca c/</a:t>
            </a:r>
            <a:r>
              <a:rPr lang="it-IT" dirty="0" err="1" smtClean="0"/>
              <a:t>c</a:t>
            </a:r>
            <a:r>
              <a:rPr lang="it-IT" dirty="0" smtClean="0"/>
              <a:t> 			7.000,00</a:t>
            </a:r>
          </a:p>
          <a:p>
            <a:pPr>
              <a:buNone/>
            </a:pPr>
            <a:r>
              <a:rPr lang="it-IT" dirty="0" smtClean="0"/>
              <a:t>	Interessi attivi su </a:t>
            </a:r>
            <a:r>
              <a:rPr lang="it-IT" dirty="0" err="1" smtClean="0"/>
              <a:t>obbligaz</a:t>
            </a:r>
            <a:r>
              <a:rPr lang="it-IT" dirty="0" smtClean="0"/>
              <a:t>.  			5.248,84</a:t>
            </a:r>
          </a:p>
          <a:p>
            <a:pPr>
              <a:buNone/>
            </a:pPr>
            <a:r>
              <a:rPr lang="it-IT" dirty="0" smtClean="0"/>
              <a:t>	Obbligazioni					1.751,16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endParaRPr lang="it-IT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 D) </a:t>
            </a:r>
            <a:r>
              <a:rPr lang="it-IT" b="1" dirty="0" smtClean="0"/>
              <a:t>Valori ai quali l’attività finanziaria è esposta in bilancio e importi degli interessi iscritti a conto economico </a:t>
            </a:r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dirty="0" smtClean="0"/>
              <a:t>La tabella che segue riporta i valori di stato patrimoniale e conto economico per il periodo n/n+3:</a:t>
            </a:r>
          </a:p>
          <a:p>
            <a:pPr>
              <a:buNone/>
            </a:pPr>
            <a:r>
              <a:rPr lang="it-IT" sz="2800" dirty="0" smtClean="0"/>
              <a:t>				</a:t>
            </a:r>
            <a:r>
              <a:rPr lang="it-IT" sz="2600" dirty="0" smtClean="0"/>
              <a:t>       </a:t>
            </a:r>
            <a:r>
              <a:rPr lang="it-IT" sz="2600" u="sng" dirty="0" smtClean="0"/>
              <a:t>2011	2012	    2013         2014</a:t>
            </a:r>
          </a:p>
          <a:p>
            <a:pPr>
              <a:buNone/>
            </a:pPr>
            <a:r>
              <a:rPr lang="it-IT" sz="2800" b="1" dirty="0" smtClean="0"/>
              <a:t>Stato patrimoniale</a:t>
            </a:r>
          </a:p>
          <a:p>
            <a:pPr>
              <a:buNone/>
            </a:pPr>
            <a:r>
              <a:rPr lang="it-IT" sz="2800" i="1" dirty="0" smtClean="0"/>
              <a:t>Attività non correnti</a:t>
            </a:r>
          </a:p>
          <a:p>
            <a:pPr>
              <a:buNone/>
            </a:pPr>
            <a:r>
              <a:rPr lang="it-IT" sz="2800" u="sng" dirty="0" smtClean="0"/>
              <a:t>Obbligazioni		</a:t>
            </a:r>
            <a:r>
              <a:rPr lang="it-IT" sz="2100" u="sng" dirty="0" smtClean="0"/>
              <a:t>      105.000,00         103.416,43       101.751,16            0</a:t>
            </a:r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r>
              <a:rPr lang="it-IT" sz="2400" dirty="0" smtClean="0"/>
              <a:t>			 	</a:t>
            </a:r>
            <a:r>
              <a:rPr lang="it-IT" sz="2400" u="sng" dirty="0" smtClean="0"/>
              <a:t>       2011		2012	    2013	         2014</a:t>
            </a:r>
          </a:p>
          <a:p>
            <a:pPr>
              <a:buNone/>
            </a:pPr>
            <a:r>
              <a:rPr lang="it-IT" sz="2400" b="1" dirty="0" smtClean="0"/>
              <a:t>Conto economico</a:t>
            </a:r>
          </a:p>
          <a:p>
            <a:pPr>
              <a:buNone/>
            </a:pPr>
            <a:endParaRPr lang="it-IT" sz="2400" i="1" dirty="0" smtClean="0"/>
          </a:p>
          <a:p>
            <a:pPr>
              <a:buNone/>
            </a:pPr>
            <a:r>
              <a:rPr lang="it-IT" sz="2400" u="sng" dirty="0" smtClean="0"/>
              <a:t>Proventi finanziari	</a:t>
            </a:r>
            <a:r>
              <a:rPr lang="it-IT" sz="2000" u="sng" dirty="0" smtClean="0"/>
              <a:t>        	           0  	                 5.416,43  	    5.334,74         5.248,84</a:t>
            </a:r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endParaRPr lang="it-IT" sz="2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it-IT" dirty="0" smtClean="0"/>
              <a:t>	La rappresentazione in bilancio sarà la seguente:</a:t>
            </a:r>
          </a:p>
          <a:p>
            <a:pPr algn="just">
              <a:buNone/>
            </a:pPr>
            <a:r>
              <a:rPr lang="it-IT" dirty="0" smtClean="0"/>
              <a:t>	CIII6 ( obbligazione)		</a:t>
            </a:r>
          </a:p>
          <a:p>
            <a:pPr algn="just">
              <a:buNone/>
            </a:pPr>
            <a:r>
              <a:rPr lang="it-IT" dirty="0" smtClean="0"/>
              <a:t>	C16 c ( interessi su titoli)</a:t>
            </a:r>
          </a:p>
          <a:p>
            <a:pPr algn="just">
              <a:buNone/>
            </a:pPr>
            <a:r>
              <a:rPr lang="it-IT" dirty="0" smtClean="0"/>
              <a:t>	Nella nota integrativa sarà necessario evidenziare:</a:t>
            </a:r>
          </a:p>
          <a:p>
            <a:pPr algn="just">
              <a:buNone/>
            </a:pPr>
            <a:r>
              <a:rPr lang="it-IT" dirty="0" smtClean="0"/>
              <a:t>	a) la rilevanza degli strumenti finanziari rispetto alla posizione finanziaria della società e ai suoi risultati;</a:t>
            </a:r>
          </a:p>
          <a:p>
            <a:pPr algn="just">
              <a:buNone/>
            </a:pPr>
            <a:r>
              <a:rPr lang="it-IT" dirty="0" smtClean="0"/>
              <a:t>	b) Informazioni qualitative e quantitative in merito all’esposizione al rischio derivante dall’utilizzo di strumenti finanziari ( rischio di mercato e liquidità di mercato)   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.	La registrazione contabile è la seguente :   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Perdite su crediti			  4.098,36</a:t>
            </a:r>
          </a:p>
          <a:p>
            <a:pPr>
              <a:buNone/>
            </a:pPr>
            <a:r>
              <a:rPr lang="it-IT" dirty="0" smtClean="0"/>
              <a:t>	Crediti v/clienti (1)				           4.098,36 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F.do</a:t>
            </a:r>
            <a:r>
              <a:rPr lang="it-IT" dirty="0" smtClean="0"/>
              <a:t> Svalutazione crediti  		4.098,36</a:t>
            </a:r>
          </a:p>
          <a:p>
            <a:pPr>
              <a:buNone/>
            </a:pPr>
            <a:r>
              <a:rPr lang="it-IT" dirty="0" smtClean="0"/>
              <a:t>	Perdite su crediti	              			          4.098,36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CII  1	4.098,36   		  </a:t>
            </a:r>
            <a:r>
              <a:rPr lang="it-IT" dirty="0" err="1" smtClean="0"/>
              <a:t>CII</a:t>
            </a:r>
            <a:r>
              <a:rPr lang="it-IT" dirty="0" smtClean="0"/>
              <a:t> 1	      4.098,36</a:t>
            </a:r>
          </a:p>
          <a:p>
            <a:pPr algn="just">
              <a:buNone/>
            </a:pPr>
            <a:r>
              <a:rPr lang="it-IT" dirty="0" smtClean="0"/>
              <a:t>.	Nella nota integrativa devono essere evidenziati i criteri seguiti per la svalutazione dei crediti e devono essere evidenziati i prospetti relativi alle variazioni del Fondo svalutazione crediti.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dirty="0" smtClean="0"/>
              <a:t>2) n. 1 credito di fornitura di euro 9.750 dell’anno corrente si riferisce ad un cliente fallito dell’esercizio ;</a:t>
            </a:r>
          </a:p>
          <a:p>
            <a:pPr algn="just">
              <a:buNone/>
            </a:pPr>
            <a:r>
              <a:rPr lang="it-IT" dirty="0" smtClean="0"/>
              <a:t>    Il credito deve essere cancellato dal bilancio nell’esercizio n con riferimento alla data di dichiarazione di fallimento. In questo caso può essere cancellato dal bilancio utilizzando il conto “Perdite su crediti” anche con effetti  fiscali ( </a:t>
            </a:r>
            <a:r>
              <a:rPr lang="it-IT" dirty="0" smtClean="0"/>
              <a:t>si adotta il criterio di svalutare solo l’imponibile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.	La registrazione contabile è la seguente :   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Perdite su crediti                    7.991,80</a:t>
            </a:r>
          </a:p>
          <a:p>
            <a:pPr>
              <a:buNone/>
            </a:pPr>
            <a:r>
              <a:rPr lang="it-IT" dirty="0" smtClean="0"/>
              <a:t>	Crediti v/clienti (2)			       7.991,80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	B 14			CII 1	 7.991,80</a:t>
            </a:r>
          </a:p>
          <a:p>
            <a:pPr>
              <a:buNone/>
            </a:pPr>
            <a:r>
              <a:rPr lang="it-IT" dirty="0" smtClean="0"/>
              <a:t>.	Nella nota integrativa devono essere evidenziati i criteri seguiti per la svalutazione dei crediti 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it-IT" dirty="0" smtClean="0"/>
              <a:t>3 ) n. 1 credito per originarie euro 15.800  generatosi nell’esercizio n -1 è stato oggetto di transazione per contestazione nell’esercizio corrente con un recupero del 50%.</a:t>
            </a:r>
          </a:p>
          <a:p>
            <a:pPr algn="just">
              <a:buNone/>
            </a:pPr>
            <a:r>
              <a:rPr lang="it-IT" dirty="0" smtClean="0"/>
              <a:t>    Si possono verificare due ipotesi: </a:t>
            </a:r>
          </a:p>
          <a:p>
            <a:pPr algn="just">
              <a:buNone/>
            </a:pPr>
            <a:r>
              <a:rPr lang="it-IT" dirty="0" smtClean="0"/>
              <a:t>	1) che non siano trascorsi più di 365 giorni dal momento dell’operazione originaria; in questo caso è possibile emettere la nota di variazione per l’iva oggetto di transazione e la differenza viene cancellata dal bilancio con imputazione al conto sopravvenienze attiva. </a:t>
            </a:r>
          </a:p>
          <a:p>
            <a:pPr algn="just">
              <a:buNone/>
            </a:pPr>
            <a:r>
              <a:rPr lang="it-IT" dirty="0" smtClean="0"/>
              <a:t>	2) che siano trascorsi più di 365 giorno dal momento dell’operazione originaria; in questo caso non essendo più possibile recuperare l’Iva con emissione di nota di credito l’intera parte di credito </a:t>
            </a:r>
            <a:r>
              <a:rPr lang="it-IT" dirty="0" smtClean="0"/>
              <a:t>transatto </a:t>
            </a:r>
            <a:r>
              <a:rPr lang="it-IT" dirty="0" smtClean="0"/>
              <a:t>viene cancellato dal bilancio con imputazione al conto sopravvenienze passive. L’imputazione al conto sopravvenienze passive in luogo della perdita su crediti è dovuta al fatto che la riduzione del credito è dovuta ad una contestazione e non alle difficoltà finanziarie del debitore. La sopravvenienza passiva è deducibile fiscalmente nell’esercizio n stante la </a:t>
            </a:r>
            <a:r>
              <a:rPr lang="it-IT" dirty="0" err="1" smtClean="0"/>
              <a:t>definitività</a:t>
            </a:r>
            <a:r>
              <a:rPr lang="it-IT" dirty="0" smtClean="0"/>
              <a:t> della perdita. 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   La registrazione  ( in ipotesi di transazione oltre 365 giorni) contabile è la seguente :   </a:t>
            </a:r>
          </a:p>
          <a:p>
            <a:pPr>
              <a:buNone/>
            </a:pPr>
            <a:r>
              <a:rPr lang="it-IT" dirty="0" smtClean="0"/>
              <a:t>						DARE		AVERE</a:t>
            </a:r>
          </a:p>
          <a:p>
            <a:pPr>
              <a:buNone/>
            </a:pPr>
            <a:r>
              <a:rPr lang="it-IT" dirty="0" smtClean="0"/>
              <a:t>	Sopravvenienze passive             7.900,00</a:t>
            </a:r>
          </a:p>
          <a:p>
            <a:pPr>
              <a:buNone/>
            </a:pPr>
            <a:r>
              <a:rPr lang="it-IT" dirty="0" smtClean="0"/>
              <a:t>     Banca c/</a:t>
            </a:r>
            <a:r>
              <a:rPr lang="it-IT" dirty="0" err="1" smtClean="0"/>
              <a:t>c</a:t>
            </a:r>
            <a:r>
              <a:rPr lang="it-IT" dirty="0" smtClean="0"/>
              <a:t>			         7.900,00</a:t>
            </a:r>
          </a:p>
          <a:p>
            <a:pPr>
              <a:buNone/>
            </a:pPr>
            <a:r>
              <a:rPr lang="it-IT" dirty="0" smtClean="0"/>
              <a:t>	Crediti v/clienti (3)   		                     15.800,00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.	Nel Bilancio CEE la rappresentazione è la seguente:</a:t>
            </a:r>
          </a:p>
          <a:p>
            <a:pPr>
              <a:buNone/>
            </a:pPr>
            <a:r>
              <a:rPr lang="it-IT" dirty="0" smtClean="0"/>
              <a:t>           	B14        7.900			CII 1	       15.800,00</a:t>
            </a:r>
          </a:p>
          <a:p>
            <a:pPr>
              <a:buNone/>
            </a:pPr>
            <a:r>
              <a:rPr lang="it-IT" dirty="0" smtClean="0"/>
              <a:t>		CIV1	  7.900	</a:t>
            </a:r>
          </a:p>
          <a:p>
            <a:pPr>
              <a:buNone/>
            </a:pPr>
            <a:r>
              <a:rPr lang="it-IT" dirty="0" smtClean="0"/>
              <a:t>.	Nella nota integrativa devono essere evidenziati i criteri seguiti per la svalutazione dei crediti 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it-IT" dirty="0" smtClean="0"/>
              <a:t>4 ) n. 1 credito per euro 20.000 si riferisce ad un cliente che ha chiesto l’ammissione alla procedura di concordato preventivo nell’anno n-1. Procedura che è stata omologata nel’esercizio n con la previsione di pagamento del 35% dei crediti chirografari.</a:t>
            </a:r>
          </a:p>
          <a:p>
            <a:pPr algn="just">
              <a:buNone/>
            </a:pPr>
            <a:r>
              <a:rPr lang="it-IT" dirty="0" smtClean="0"/>
              <a:t>    La parte di credito non soddisfatta dalla procedura di concordato preventivo (per 10.655,73 </a:t>
            </a:r>
            <a:r>
              <a:rPr lang="it-IT" dirty="0" smtClean="0"/>
              <a:t>si adotta il criterio di svalutare solo l’imponibile</a:t>
            </a:r>
            <a:r>
              <a:rPr lang="it-IT" dirty="0" smtClean="0"/>
              <a:t>) è stata già oggetto di svalutazione del corso dell’esercizio n-1 e fa già parte del conto F.do svalutazione crediti. Nel corso dell’esercizio n la parte di credito di cui non viene garantito il pagamento viene cancellato dal bilancio con utilizzo del conto </a:t>
            </a:r>
            <a:r>
              <a:rPr lang="it-IT" dirty="0" err="1" smtClean="0"/>
              <a:t>F.do</a:t>
            </a:r>
            <a:r>
              <a:rPr lang="it-IT" dirty="0" smtClean="0"/>
              <a:t> Svalutazione crediti.  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1079</Words>
  <Application>Microsoft Office PowerPoint</Application>
  <PresentationFormat>Presentazione su schermo (4:3)</PresentationFormat>
  <Paragraphs>332</Paragraphs>
  <Slides>38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1" baseType="lpstr">
      <vt:lpstr>Arial</vt:lpstr>
      <vt:lpstr>Calibri</vt:lpstr>
      <vt:lpstr>Tema di Office</vt:lpstr>
      <vt:lpstr>Presentazione standard di PowerPoint</vt:lpstr>
      <vt:lpstr>Presentazione standard di PowerPoint</vt:lpstr>
      <vt:lpstr>crediti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ESERCITAZIONE CREDITI e TITOLI</dc:title>
  <dc:creator>Isabella</dc:creator>
  <cp:lastModifiedBy>Maria Serena Pifarotti</cp:lastModifiedBy>
  <cp:revision>127</cp:revision>
  <cp:lastPrinted>2017-11-02T08:24:16Z</cp:lastPrinted>
  <dcterms:created xsi:type="dcterms:W3CDTF">2015-10-18T10:16:10Z</dcterms:created>
  <dcterms:modified xsi:type="dcterms:W3CDTF">2017-11-06T10:40:37Z</dcterms:modified>
</cp:coreProperties>
</file>