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58" r:id="rId4"/>
    <p:sldId id="259" r:id="rId5"/>
    <p:sldId id="260" r:id="rId6"/>
    <p:sldId id="261" r:id="rId7"/>
    <p:sldId id="291" r:id="rId8"/>
    <p:sldId id="262" r:id="rId9"/>
    <p:sldId id="263" r:id="rId10"/>
    <p:sldId id="264" r:id="rId11"/>
    <p:sldId id="265" r:id="rId12"/>
    <p:sldId id="266" r:id="rId13"/>
    <p:sldId id="292" r:id="rId14"/>
    <p:sldId id="267" r:id="rId15"/>
    <p:sldId id="268" r:id="rId16"/>
    <p:sldId id="269" r:id="rId17"/>
    <p:sldId id="270" r:id="rId18"/>
    <p:sldId id="271" r:id="rId19"/>
    <p:sldId id="293" r:id="rId20"/>
    <p:sldId id="272" r:id="rId21"/>
    <p:sldId id="294" r:id="rId22"/>
    <p:sldId id="273" r:id="rId23"/>
    <p:sldId id="295" r:id="rId24"/>
    <p:sldId id="274" r:id="rId25"/>
    <p:sldId id="275" r:id="rId26"/>
    <p:sldId id="297" r:id="rId27"/>
    <p:sldId id="276" r:id="rId28"/>
    <p:sldId id="277" r:id="rId29"/>
    <p:sldId id="296" r:id="rId30"/>
    <p:sldId id="278" r:id="rId31"/>
    <p:sldId id="298" r:id="rId32"/>
    <p:sldId id="279" r:id="rId33"/>
    <p:sldId id="280" r:id="rId34"/>
    <p:sldId id="281" r:id="rId35"/>
    <p:sldId id="282" r:id="rId36"/>
    <p:sldId id="283" r:id="rId37"/>
    <p:sldId id="284" r:id="rId38"/>
    <p:sldId id="299" r:id="rId39"/>
    <p:sldId id="300" r:id="rId40"/>
    <p:sldId id="285" r:id="rId41"/>
    <p:sldId id="286" r:id="rId42"/>
    <p:sldId id="287" r:id="rId43"/>
    <p:sldId id="288" r:id="rId44"/>
    <p:sldId id="289" r:id="rId45"/>
    <p:sldId id="290" r:id="rId46"/>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94622" autoAdjust="0"/>
  </p:normalViewPr>
  <p:slideViewPr>
    <p:cSldViewPr>
      <p:cViewPr varScale="1">
        <p:scale>
          <a:sx n="109" d="100"/>
          <a:sy n="109" d="100"/>
        </p:scale>
        <p:origin x="129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834C529-22E2-4DFA-AED6-12FD32C2DBA8}" type="datetimeFigureOut">
              <a:rPr lang="it-IT" smtClean="0"/>
              <a:t>04/12/2017</a:t>
            </a:fld>
            <a:endParaRPr lang="it-IT"/>
          </a:p>
        </p:txBody>
      </p:sp>
      <p:sp>
        <p:nvSpPr>
          <p:cNvPr id="4" name="Segnaposto immagine diapositiva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1D0BCA8-535D-4401-96E9-EE1BB557570F}" type="slidenum">
              <a:rPr lang="it-IT" smtClean="0"/>
              <a:t>‹N›</a:t>
            </a:fld>
            <a:endParaRPr lang="it-IT"/>
          </a:p>
        </p:txBody>
      </p:sp>
    </p:spTree>
    <p:extLst>
      <p:ext uri="{BB962C8B-B14F-4D97-AF65-F5344CB8AC3E}">
        <p14:creationId xmlns:p14="http://schemas.microsoft.com/office/powerpoint/2010/main" val="3278296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1D0BCA8-535D-4401-96E9-EE1BB557570F}" type="slidenum">
              <a:rPr lang="it-IT" smtClean="0"/>
              <a:t>18</a:t>
            </a:fld>
            <a:endParaRPr lang="it-IT"/>
          </a:p>
        </p:txBody>
      </p:sp>
    </p:spTree>
    <p:extLst>
      <p:ext uri="{BB962C8B-B14F-4D97-AF65-F5344CB8AC3E}">
        <p14:creationId xmlns:p14="http://schemas.microsoft.com/office/powerpoint/2010/main" val="1298811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87879E7-4758-4983-89F9-131B9458598D}" type="datetimeFigureOut">
              <a:rPr lang="it-IT" smtClean="0"/>
              <a:t>04/12/2017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6844B4-1065-469C-841F-72C8AD10EDF8}" type="slidenum">
              <a:rPr lang="it-IT" smtClean="0"/>
              <a:t>‹N›</a:t>
            </a:fld>
            <a:endParaRPr lang="it-IT"/>
          </a:p>
        </p:txBody>
      </p:sp>
    </p:spTree>
    <p:extLst>
      <p:ext uri="{BB962C8B-B14F-4D97-AF65-F5344CB8AC3E}">
        <p14:creationId xmlns:p14="http://schemas.microsoft.com/office/powerpoint/2010/main" val="2523038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87879E7-4758-4983-89F9-131B9458598D}" type="datetimeFigureOut">
              <a:rPr lang="it-IT" smtClean="0"/>
              <a:t>04/12/2017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6844B4-1065-469C-841F-72C8AD10EDF8}" type="slidenum">
              <a:rPr lang="it-IT" smtClean="0"/>
              <a:t>‹N›</a:t>
            </a:fld>
            <a:endParaRPr lang="it-IT"/>
          </a:p>
        </p:txBody>
      </p:sp>
    </p:spTree>
    <p:extLst>
      <p:ext uri="{BB962C8B-B14F-4D97-AF65-F5344CB8AC3E}">
        <p14:creationId xmlns:p14="http://schemas.microsoft.com/office/powerpoint/2010/main" val="426773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87879E7-4758-4983-89F9-131B9458598D}" type="datetimeFigureOut">
              <a:rPr lang="it-IT" smtClean="0"/>
              <a:t>04/12/2017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6844B4-1065-469C-841F-72C8AD10EDF8}" type="slidenum">
              <a:rPr lang="it-IT" smtClean="0"/>
              <a:t>‹N›</a:t>
            </a:fld>
            <a:endParaRPr lang="it-IT"/>
          </a:p>
        </p:txBody>
      </p:sp>
    </p:spTree>
    <p:extLst>
      <p:ext uri="{BB962C8B-B14F-4D97-AF65-F5344CB8AC3E}">
        <p14:creationId xmlns:p14="http://schemas.microsoft.com/office/powerpoint/2010/main" val="181197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87879E7-4758-4983-89F9-131B9458598D}" type="datetimeFigureOut">
              <a:rPr lang="it-IT" smtClean="0"/>
              <a:t>04/12/2017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6844B4-1065-469C-841F-72C8AD10EDF8}" type="slidenum">
              <a:rPr lang="it-IT" smtClean="0"/>
              <a:t>‹N›</a:t>
            </a:fld>
            <a:endParaRPr lang="it-IT"/>
          </a:p>
        </p:txBody>
      </p:sp>
    </p:spTree>
    <p:extLst>
      <p:ext uri="{BB962C8B-B14F-4D97-AF65-F5344CB8AC3E}">
        <p14:creationId xmlns:p14="http://schemas.microsoft.com/office/powerpoint/2010/main" val="2770431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87879E7-4758-4983-89F9-131B9458598D}" type="datetimeFigureOut">
              <a:rPr lang="it-IT" smtClean="0"/>
              <a:t>04/12/2017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6844B4-1065-469C-841F-72C8AD10EDF8}" type="slidenum">
              <a:rPr lang="it-IT" smtClean="0"/>
              <a:t>‹N›</a:t>
            </a:fld>
            <a:endParaRPr lang="it-IT"/>
          </a:p>
        </p:txBody>
      </p:sp>
    </p:spTree>
    <p:extLst>
      <p:ext uri="{BB962C8B-B14F-4D97-AF65-F5344CB8AC3E}">
        <p14:creationId xmlns:p14="http://schemas.microsoft.com/office/powerpoint/2010/main" val="3197753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87879E7-4758-4983-89F9-131B9458598D}" type="datetimeFigureOut">
              <a:rPr lang="it-IT" smtClean="0"/>
              <a:t>04/12/2017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76844B4-1065-469C-841F-72C8AD10EDF8}" type="slidenum">
              <a:rPr lang="it-IT" smtClean="0"/>
              <a:t>‹N›</a:t>
            </a:fld>
            <a:endParaRPr lang="it-IT"/>
          </a:p>
        </p:txBody>
      </p:sp>
    </p:spTree>
    <p:extLst>
      <p:ext uri="{BB962C8B-B14F-4D97-AF65-F5344CB8AC3E}">
        <p14:creationId xmlns:p14="http://schemas.microsoft.com/office/powerpoint/2010/main" val="50905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87879E7-4758-4983-89F9-131B9458598D}" type="datetimeFigureOut">
              <a:rPr lang="it-IT" smtClean="0"/>
              <a:t>04/12/2017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76844B4-1065-469C-841F-72C8AD10EDF8}" type="slidenum">
              <a:rPr lang="it-IT" smtClean="0"/>
              <a:t>‹N›</a:t>
            </a:fld>
            <a:endParaRPr lang="it-IT"/>
          </a:p>
        </p:txBody>
      </p:sp>
    </p:spTree>
    <p:extLst>
      <p:ext uri="{BB962C8B-B14F-4D97-AF65-F5344CB8AC3E}">
        <p14:creationId xmlns:p14="http://schemas.microsoft.com/office/powerpoint/2010/main" val="3997864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87879E7-4758-4983-89F9-131B9458598D}" type="datetimeFigureOut">
              <a:rPr lang="it-IT" smtClean="0"/>
              <a:t>04/12/2017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76844B4-1065-469C-841F-72C8AD10EDF8}" type="slidenum">
              <a:rPr lang="it-IT" smtClean="0"/>
              <a:t>‹N›</a:t>
            </a:fld>
            <a:endParaRPr lang="it-IT"/>
          </a:p>
        </p:txBody>
      </p:sp>
    </p:spTree>
    <p:extLst>
      <p:ext uri="{BB962C8B-B14F-4D97-AF65-F5344CB8AC3E}">
        <p14:creationId xmlns:p14="http://schemas.microsoft.com/office/powerpoint/2010/main" val="116458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87879E7-4758-4983-89F9-131B9458598D}" type="datetimeFigureOut">
              <a:rPr lang="it-IT" smtClean="0"/>
              <a:t>04/12/2017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76844B4-1065-469C-841F-72C8AD10EDF8}" type="slidenum">
              <a:rPr lang="it-IT" smtClean="0"/>
              <a:t>‹N›</a:t>
            </a:fld>
            <a:endParaRPr lang="it-IT"/>
          </a:p>
        </p:txBody>
      </p:sp>
    </p:spTree>
    <p:extLst>
      <p:ext uri="{BB962C8B-B14F-4D97-AF65-F5344CB8AC3E}">
        <p14:creationId xmlns:p14="http://schemas.microsoft.com/office/powerpoint/2010/main" val="172679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87879E7-4758-4983-89F9-131B9458598D}" type="datetimeFigureOut">
              <a:rPr lang="it-IT" smtClean="0"/>
              <a:t>04/12/2017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76844B4-1065-469C-841F-72C8AD10EDF8}" type="slidenum">
              <a:rPr lang="it-IT" smtClean="0"/>
              <a:t>‹N›</a:t>
            </a:fld>
            <a:endParaRPr lang="it-IT"/>
          </a:p>
        </p:txBody>
      </p:sp>
    </p:spTree>
    <p:extLst>
      <p:ext uri="{BB962C8B-B14F-4D97-AF65-F5344CB8AC3E}">
        <p14:creationId xmlns:p14="http://schemas.microsoft.com/office/powerpoint/2010/main" val="3539071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87879E7-4758-4983-89F9-131B9458598D}" type="datetimeFigureOut">
              <a:rPr lang="it-IT" smtClean="0"/>
              <a:t>04/12/2017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76844B4-1065-469C-841F-72C8AD10EDF8}" type="slidenum">
              <a:rPr lang="it-IT" smtClean="0"/>
              <a:t>‹N›</a:t>
            </a:fld>
            <a:endParaRPr lang="it-IT"/>
          </a:p>
        </p:txBody>
      </p:sp>
    </p:spTree>
    <p:extLst>
      <p:ext uri="{BB962C8B-B14F-4D97-AF65-F5344CB8AC3E}">
        <p14:creationId xmlns:p14="http://schemas.microsoft.com/office/powerpoint/2010/main" val="1550463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879E7-4758-4983-89F9-131B9458598D}" type="datetimeFigureOut">
              <a:rPr lang="it-IT" smtClean="0"/>
              <a:t>04/12/2017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844B4-1065-469C-841F-72C8AD10EDF8}" type="slidenum">
              <a:rPr lang="it-IT" smtClean="0"/>
              <a:t>‹N›</a:t>
            </a:fld>
            <a:endParaRPr lang="it-IT"/>
          </a:p>
        </p:txBody>
      </p:sp>
    </p:spTree>
    <p:extLst>
      <p:ext uri="{BB962C8B-B14F-4D97-AF65-F5344CB8AC3E}">
        <p14:creationId xmlns:p14="http://schemas.microsoft.com/office/powerpoint/2010/main" val="2029922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GLI ISTITUTI</a:t>
            </a:r>
            <a:endParaRPr lang="it-IT" dirty="0"/>
          </a:p>
        </p:txBody>
      </p:sp>
      <p:sp>
        <p:nvSpPr>
          <p:cNvPr id="3" name="Sottotitolo 2"/>
          <p:cNvSpPr>
            <a:spLocks noGrp="1"/>
          </p:cNvSpPr>
          <p:nvPr>
            <p:ph type="subTitle" idx="1"/>
          </p:nvPr>
        </p:nvSpPr>
        <p:spPr>
          <a:xfrm>
            <a:off x="1371600" y="3501008"/>
            <a:ext cx="6400800" cy="2137792"/>
          </a:xfrm>
        </p:spPr>
        <p:txBody>
          <a:bodyPr>
            <a:normAutofit fontScale="85000" lnSpcReduction="20000"/>
          </a:bodyPr>
          <a:lstStyle/>
          <a:p>
            <a:pPr marL="514350" indent="-514350" algn="just">
              <a:buAutoNum type="arabicPeriod"/>
            </a:pPr>
            <a:r>
              <a:rPr lang="it-IT" b="1" dirty="0" smtClean="0"/>
              <a:t>La nozione di tributo.</a:t>
            </a:r>
          </a:p>
          <a:p>
            <a:pPr marL="514350" indent="-514350" algn="just">
              <a:buAutoNum type="arabicPeriod"/>
            </a:pPr>
            <a:r>
              <a:rPr lang="it-IT" b="1" dirty="0" smtClean="0"/>
              <a:t>Imposte, tasse, contributi.</a:t>
            </a:r>
          </a:p>
          <a:p>
            <a:pPr marL="514350" indent="-514350" algn="just">
              <a:buAutoNum type="arabicPeriod"/>
            </a:pPr>
            <a:r>
              <a:rPr lang="it-IT" b="1" dirty="0" smtClean="0"/>
              <a:t>Le nozioni in uso nella giurisprudenza.</a:t>
            </a:r>
          </a:p>
          <a:p>
            <a:pPr marL="514350" indent="-514350" algn="just">
              <a:buAutoNum type="arabicPeriod"/>
            </a:pPr>
            <a:r>
              <a:rPr lang="it-IT" b="1" dirty="0" smtClean="0"/>
              <a:t>Il diritto tributario e le sue partizioni interne.</a:t>
            </a:r>
          </a:p>
          <a:p>
            <a:pPr marL="514350" indent="-514350" algn="just">
              <a:buAutoNum type="arabicPeriod"/>
            </a:pPr>
            <a:endParaRPr lang="it-IT" dirty="0"/>
          </a:p>
        </p:txBody>
      </p:sp>
    </p:spTree>
    <p:extLst>
      <p:ext uri="{BB962C8B-B14F-4D97-AF65-F5344CB8AC3E}">
        <p14:creationId xmlns:p14="http://schemas.microsoft.com/office/powerpoint/2010/main" val="2824543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1. La riserva di legge</a:t>
            </a:r>
            <a:endParaRPr lang="it-IT" b="1" dirty="0"/>
          </a:p>
        </p:txBody>
      </p:sp>
      <p:sp>
        <p:nvSpPr>
          <p:cNvPr id="3" name="Segnaposto contenuto 2"/>
          <p:cNvSpPr>
            <a:spLocks noGrp="1"/>
          </p:cNvSpPr>
          <p:nvPr>
            <p:ph idx="1"/>
          </p:nvPr>
        </p:nvSpPr>
        <p:spPr>
          <a:xfrm>
            <a:off x="457200" y="1600200"/>
            <a:ext cx="8229600" cy="4709120"/>
          </a:xfrm>
        </p:spPr>
        <p:txBody>
          <a:bodyPr>
            <a:normAutofit fontScale="55000" lnSpcReduction="20000"/>
          </a:bodyPr>
          <a:lstStyle/>
          <a:p>
            <a:r>
              <a:rPr lang="it-IT" b="1" dirty="0" smtClean="0"/>
              <a:t>ART. 23 COST.</a:t>
            </a:r>
          </a:p>
          <a:p>
            <a:pPr lvl="1"/>
            <a:r>
              <a:rPr lang="it-IT" dirty="0" smtClean="0"/>
              <a:t>«</a:t>
            </a:r>
            <a:r>
              <a:rPr lang="it-IT" i="1" dirty="0" smtClean="0"/>
              <a:t>Nessuna prestazione patrimoniale o personale può essere imposta se non in base alla legge</a:t>
            </a:r>
            <a:r>
              <a:rPr lang="it-IT" dirty="0" smtClean="0"/>
              <a:t>»</a:t>
            </a:r>
          </a:p>
          <a:p>
            <a:r>
              <a:rPr lang="it-IT" b="1" dirty="0" smtClean="0"/>
              <a:t>ANTECEDENTE STORICO </a:t>
            </a:r>
            <a:r>
              <a:rPr lang="it-IT" dirty="0" smtClean="0"/>
              <a:t>(Art. 30 dello Statuto Albertino)</a:t>
            </a:r>
          </a:p>
          <a:p>
            <a:pPr lvl="1"/>
            <a:r>
              <a:rPr lang="it-IT" dirty="0" smtClean="0"/>
              <a:t>«</a:t>
            </a:r>
            <a:r>
              <a:rPr lang="it-IT" i="1" dirty="0" smtClean="0"/>
              <a:t>Nessun tributo può essere imposto o riscosso se non è stato consentito dalle camere e sanzionato dal Re</a:t>
            </a:r>
            <a:r>
              <a:rPr lang="it-IT" dirty="0" smtClean="0"/>
              <a:t>»</a:t>
            </a:r>
          </a:p>
          <a:p>
            <a:r>
              <a:rPr lang="it-IT" b="1" dirty="0"/>
              <a:t>Principio cardine delle democrazie liberali</a:t>
            </a:r>
          </a:p>
          <a:p>
            <a:pPr lvl="1"/>
            <a:r>
              <a:rPr lang="it-IT" dirty="0"/>
              <a:t>«</a:t>
            </a:r>
            <a:r>
              <a:rPr lang="it-IT" i="1" dirty="0"/>
              <a:t>no </a:t>
            </a:r>
            <a:r>
              <a:rPr lang="it-IT" i="1" dirty="0" err="1"/>
              <a:t>taxation</a:t>
            </a:r>
            <a:r>
              <a:rPr lang="it-IT" i="1" dirty="0"/>
              <a:t> </a:t>
            </a:r>
            <a:r>
              <a:rPr lang="it-IT" i="1" dirty="0" err="1"/>
              <a:t>without</a:t>
            </a:r>
            <a:r>
              <a:rPr lang="it-IT" i="1" dirty="0"/>
              <a:t> </a:t>
            </a:r>
            <a:r>
              <a:rPr lang="it-IT" i="1" dirty="0" err="1"/>
              <a:t>representation</a:t>
            </a:r>
            <a:r>
              <a:rPr lang="it-IT" i="1" dirty="0"/>
              <a:t>»</a:t>
            </a:r>
          </a:p>
          <a:p>
            <a:pPr lvl="1"/>
            <a:r>
              <a:rPr lang="it-IT" dirty="0" smtClean="0"/>
              <a:t>«</a:t>
            </a:r>
            <a:r>
              <a:rPr lang="it-IT" i="1" dirty="0" smtClean="0"/>
              <a:t>principio dell’</a:t>
            </a:r>
            <a:r>
              <a:rPr lang="it-IT" i="1" dirty="0" err="1" smtClean="0"/>
              <a:t>autoimposizione</a:t>
            </a:r>
            <a:r>
              <a:rPr lang="it-IT" i="1" dirty="0" smtClean="0"/>
              <a:t> o dell’autotassazione</a:t>
            </a:r>
            <a:r>
              <a:rPr lang="it-IT" dirty="0" smtClean="0"/>
              <a:t>»</a:t>
            </a:r>
          </a:p>
          <a:p>
            <a:pPr lvl="1"/>
            <a:r>
              <a:rPr lang="it-IT" dirty="0" smtClean="0"/>
              <a:t>«</a:t>
            </a:r>
            <a:r>
              <a:rPr lang="it-IT" i="1" dirty="0" smtClean="0"/>
              <a:t>il consenso dei contribuenti all’imposizione</a:t>
            </a:r>
            <a:r>
              <a:rPr lang="it-IT" dirty="0" smtClean="0"/>
              <a:t>»</a:t>
            </a:r>
          </a:p>
          <a:p>
            <a:r>
              <a:rPr lang="it-IT" b="1" dirty="0" smtClean="0"/>
              <a:t>FUNZIONE (o RATIO)</a:t>
            </a:r>
          </a:p>
          <a:p>
            <a:pPr lvl="1"/>
            <a:r>
              <a:rPr lang="it-IT" dirty="0" smtClean="0"/>
              <a:t>IN ORIGINE</a:t>
            </a:r>
          </a:p>
          <a:p>
            <a:pPr lvl="2"/>
            <a:r>
              <a:rPr lang="it-IT" dirty="0" smtClean="0"/>
              <a:t>Limitare (controllare) il potere del sovrano o dell’esecutivo</a:t>
            </a:r>
          </a:p>
          <a:p>
            <a:pPr lvl="1"/>
            <a:r>
              <a:rPr lang="it-IT" dirty="0" smtClean="0"/>
              <a:t>OGGI</a:t>
            </a:r>
          </a:p>
          <a:p>
            <a:pPr lvl="2"/>
            <a:r>
              <a:rPr lang="it-IT" dirty="0" smtClean="0"/>
              <a:t>Funzione di garanzia</a:t>
            </a:r>
          </a:p>
          <a:p>
            <a:pPr lvl="2"/>
            <a:r>
              <a:rPr lang="it-IT" dirty="0" smtClean="0"/>
              <a:t>Tutela delle minoranze</a:t>
            </a:r>
          </a:p>
          <a:p>
            <a:pPr lvl="2"/>
            <a:r>
              <a:rPr lang="it-IT" dirty="0" smtClean="0"/>
              <a:t>Controllo di legittimità costituzionale</a:t>
            </a:r>
          </a:p>
          <a:p>
            <a:r>
              <a:rPr lang="it-IT" dirty="0" smtClean="0"/>
              <a:t>I PRINCIPALI PROBLEMI ESEGETICI:</a:t>
            </a:r>
          </a:p>
          <a:p>
            <a:pPr lvl="1"/>
            <a:r>
              <a:rPr lang="it-IT" dirty="0" smtClean="0"/>
              <a:t>«LEGGE»</a:t>
            </a:r>
          </a:p>
          <a:p>
            <a:pPr lvl="1"/>
            <a:r>
              <a:rPr lang="it-IT" dirty="0" smtClean="0"/>
              <a:t>«IN BASE»</a:t>
            </a:r>
          </a:p>
          <a:p>
            <a:pPr lvl="1"/>
            <a:r>
              <a:rPr lang="it-IT" dirty="0" smtClean="0"/>
              <a:t>«PRESTAZIONE IMPOSTA»</a:t>
            </a:r>
          </a:p>
          <a:p>
            <a:endParaRPr lang="it-IT" dirty="0"/>
          </a:p>
        </p:txBody>
      </p:sp>
    </p:spTree>
    <p:extLst>
      <p:ext uri="{BB962C8B-B14F-4D97-AF65-F5344CB8AC3E}">
        <p14:creationId xmlns:p14="http://schemas.microsoft.com/office/powerpoint/2010/main" val="1231419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i="1" dirty="0" smtClean="0"/>
              <a:t>continua</a:t>
            </a:r>
            <a:endParaRPr lang="it-IT" dirty="0"/>
          </a:p>
        </p:txBody>
      </p:sp>
      <p:sp>
        <p:nvSpPr>
          <p:cNvPr id="3" name="Segnaposto contenuto 2"/>
          <p:cNvSpPr>
            <a:spLocks noGrp="1"/>
          </p:cNvSpPr>
          <p:nvPr>
            <p:ph idx="1"/>
          </p:nvPr>
        </p:nvSpPr>
        <p:spPr>
          <a:xfrm>
            <a:off x="457200" y="1196752"/>
            <a:ext cx="8229600" cy="5544616"/>
          </a:xfrm>
        </p:spPr>
        <p:txBody>
          <a:bodyPr>
            <a:normAutofit fontScale="47500" lnSpcReduction="20000"/>
          </a:bodyPr>
          <a:lstStyle/>
          <a:p>
            <a:pPr algn="just"/>
            <a:r>
              <a:rPr lang="it-IT" dirty="0" smtClean="0"/>
              <a:t>Il significato di «</a:t>
            </a:r>
            <a:r>
              <a:rPr lang="it-IT" b="1" dirty="0" smtClean="0"/>
              <a:t>legge</a:t>
            </a:r>
            <a:r>
              <a:rPr lang="it-IT" dirty="0" smtClean="0"/>
              <a:t>»</a:t>
            </a:r>
          </a:p>
          <a:p>
            <a:pPr lvl="1" algn="just"/>
            <a:r>
              <a:rPr lang="it-IT" dirty="0" smtClean="0"/>
              <a:t>LEGGE ORDINARIA</a:t>
            </a:r>
          </a:p>
          <a:p>
            <a:pPr lvl="1" algn="just"/>
            <a:r>
              <a:rPr lang="it-IT" dirty="0" smtClean="0"/>
              <a:t>ATTI AVENTI «FORZA DI LEGGE»</a:t>
            </a:r>
          </a:p>
          <a:p>
            <a:pPr lvl="2" algn="just"/>
            <a:r>
              <a:rPr lang="it-IT" dirty="0" smtClean="0"/>
              <a:t>Decreti legge</a:t>
            </a:r>
          </a:p>
          <a:p>
            <a:pPr lvl="2" algn="just"/>
            <a:r>
              <a:rPr lang="it-IT" dirty="0" smtClean="0"/>
              <a:t>Decreti legislativi</a:t>
            </a:r>
          </a:p>
          <a:p>
            <a:pPr lvl="1" algn="just"/>
            <a:r>
              <a:rPr lang="it-IT" dirty="0" smtClean="0"/>
              <a:t>LEGGI REGIONALI</a:t>
            </a:r>
          </a:p>
          <a:p>
            <a:pPr lvl="1" algn="just"/>
            <a:r>
              <a:rPr lang="it-IT" dirty="0" smtClean="0"/>
              <a:t>REGOLAMENTI COMUNITARI: in virtù di:</a:t>
            </a:r>
          </a:p>
          <a:p>
            <a:pPr lvl="2" algn="just"/>
            <a:r>
              <a:rPr lang="it-IT" dirty="0" smtClean="0"/>
              <a:t>Art. 11 </a:t>
            </a:r>
            <a:r>
              <a:rPr lang="it-IT" dirty="0" err="1" smtClean="0"/>
              <a:t>Cost</a:t>
            </a:r>
            <a:r>
              <a:rPr lang="it-IT" dirty="0" smtClean="0"/>
              <a:t>: limitazione sovranità nazionale</a:t>
            </a:r>
          </a:p>
          <a:p>
            <a:pPr lvl="2" algn="just"/>
            <a:r>
              <a:rPr lang="it-IT" dirty="0" smtClean="0"/>
              <a:t>Autonomia dei sistemi giuridici</a:t>
            </a:r>
          </a:p>
          <a:p>
            <a:pPr lvl="3" algn="just"/>
            <a:r>
              <a:rPr lang="it-IT" dirty="0" smtClean="0"/>
              <a:t>Alla luce dell’art. 11 e dell’autonomia l’applicabilità interna dei regolamenti comunitari non costituisce una violazione dell’art. 23 COST.</a:t>
            </a:r>
          </a:p>
          <a:p>
            <a:pPr algn="just"/>
            <a:r>
              <a:rPr lang="it-IT" dirty="0" smtClean="0"/>
              <a:t>Il significato e i corollari dell’espressione «</a:t>
            </a:r>
            <a:r>
              <a:rPr lang="it-IT" b="1" dirty="0" smtClean="0"/>
              <a:t>in base</a:t>
            </a:r>
            <a:r>
              <a:rPr lang="it-IT" dirty="0" smtClean="0"/>
              <a:t>»</a:t>
            </a:r>
          </a:p>
          <a:p>
            <a:pPr lvl="1" algn="just"/>
            <a:r>
              <a:rPr lang="it-IT" dirty="0" smtClean="0"/>
              <a:t>Riserva di legge «relativa»</a:t>
            </a:r>
          </a:p>
          <a:p>
            <a:pPr lvl="2" algn="just"/>
            <a:r>
              <a:rPr lang="it-IT" dirty="0" smtClean="0"/>
              <a:t>Alla legge sono riservate:</a:t>
            </a:r>
          </a:p>
          <a:p>
            <a:pPr lvl="3" algn="just"/>
            <a:r>
              <a:rPr lang="it-IT" dirty="0" smtClean="0"/>
              <a:t>le NORME DI DIRITTO SOSTANZIALE (O IMPOSITRICI)</a:t>
            </a:r>
          </a:p>
          <a:p>
            <a:pPr lvl="4" algn="just"/>
            <a:r>
              <a:rPr lang="it-IT" dirty="0" smtClean="0"/>
              <a:t>Sono quelle che identificano l’AN e il QUANTUM del tributo (presupposto, soggetti passivi, base imponibile e </a:t>
            </a:r>
            <a:r>
              <a:rPr lang="it-IT" u="sng" dirty="0" smtClean="0"/>
              <a:t>aliquota</a:t>
            </a:r>
            <a:r>
              <a:rPr lang="it-IT" dirty="0" smtClean="0"/>
              <a:t>)</a:t>
            </a:r>
          </a:p>
          <a:p>
            <a:pPr lvl="5" algn="just"/>
            <a:r>
              <a:rPr lang="it-IT" dirty="0" smtClean="0"/>
              <a:t>A proposito dell’ALIQUOTA l’art. 23 è rispettato se la legge pone:</a:t>
            </a:r>
          </a:p>
          <a:p>
            <a:pPr lvl="6" algn="just"/>
            <a:r>
              <a:rPr lang="it-IT" dirty="0" smtClean="0"/>
              <a:t>Misure minime e massimi (es. IMU);</a:t>
            </a:r>
          </a:p>
          <a:p>
            <a:pPr lvl="6" algn="just"/>
            <a:r>
              <a:rPr lang="it-IT" dirty="0" smtClean="0"/>
              <a:t>Criteri e limiti che delimitano il potere regolamentare  </a:t>
            </a:r>
          </a:p>
          <a:p>
            <a:pPr lvl="3" algn="just"/>
            <a:r>
              <a:rPr lang="it-IT" dirty="0" smtClean="0"/>
              <a:t>Le NORME che stabiliscono ESENZIONI o AGEVOLAZIONI («NORME DI FAVORE»)</a:t>
            </a:r>
          </a:p>
          <a:p>
            <a:pPr lvl="2" algn="just"/>
            <a:r>
              <a:rPr lang="it-IT" dirty="0" smtClean="0"/>
              <a:t>L’art. 23 COST. non riguarda, perciò, le NORME FORMALI (procedimentali e processuali) la cui disciplina può essere affidata anche a regolamenti (fonti secondarie)</a:t>
            </a:r>
          </a:p>
          <a:p>
            <a:pPr algn="just"/>
            <a:r>
              <a:rPr lang="it-IT" dirty="0" smtClean="0"/>
              <a:t>Il significato di «</a:t>
            </a:r>
            <a:r>
              <a:rPr lang="it-IT" b="1" dirty="0" smtClean="0"/>
              <a:t>prestazione imposta»</a:t>
            </a:r>
            <a:endParaRPr lang="it-IT" dirty="0"/>
          </a:p>
          <a:p>
            <a:pPr lvl="1" algn="just"/>
            <a:r>
              <a:rPr lang="it-IT" dirty="0" smtClean="0"/>
              <a:t>Concetto più ampio di «tributo» (relazione di insieme/sottoinsieme)</a:t>
            </a:r>
          </a:p>
          <a:p>
            <a:pPr lvl="1" algn="just"/>
            <a:r>
              <a:rPr lang="it-IT" dirty="0" smtClean="0"/>
              <a:t>Elemento caratterizzante: </a:t>
            </a:r>
            <a:r>
              <a:rPr lang="it-IT" u="sng" dirty="0" smtClean="0"/>
              <a:t>COATTIVITA’ </a:t>
            </a:r>
            <a:r>
              <a:rPr lang="it-IT" dirty="0" smtClean="0"/>
              <a:t>(una prestazione è coattiva quando l’AN e/o il QUANTUM deriva da un «atto autoritativo» al quale non abbia partecipato la volontà del cittadino)</a:t>
            </a:r>
          </a:p>
          <a:p>
            <a:pPr lvl="2" algn="just"/>
            <a:r>
              <a:rPr lang="it-IT" dirty="0" smtClean="0"/>
              <a:t>E’ stata riconosciuta la coattività anche in presenza di contratti:</a:t>
            </a:r>
          </a:p>
          <a:p>
            <a:pPr lvl="3" algn="just"/>
            <a:r>
              <a:rPr lang="it-IT" dirty="0" smtClean="0"/>
              <a:t>Stipulati a fronte di servizi pubblici essenziali</a:t>
            </a:r>
          </a:p>
          <a:p>
            <a:pPr lvl="3" algn="just"/>
            <a:r>
              <a:rPr lang="it-IT" dirty="0" smtClean="0"/>
              <a:t>Offerti in regime di monopolio</a:t>
            </a:r>
          </a:p>
          <a:p>
            <a:pPr lvl="3" algn="just"/>
            <a:r>
              <a:rPr lang="it-IT" dirty="0" smtClean="0"/>
              <a:t>Disciplinati da atti autoritativi (esterni alla volontà del contribuente) </a:t>
            </a:r>
            <a:endParaRPr lang="it-IT" dirty="0"/>
          </a:p>
        </p:txBody>
      </p:sp>
    </p:spTree>
    <p:extLst>
      <p:ext uri="{BB962C8B-B14F-4D97-AF65-F5344CB8AC3E}">
        <p14:creationId xmlns:p14="http://schemas.microsoft.com/office/powerpoint/2010/main" val="348992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2. Le leggi tributarie dello Stato</a:t>
            </a:r>
            <a:endParaRPr lang="it-IT" b="1" dirty="0"/>
          </a:p>
        </p:txBody>
      </p:sp>
      <p:sp>
        <p:nvSpPr>
          <p:cNvPr id="3" name="Segnaposto contenuto 2"/>
          <p:cNvSpPr>
            <a:spLocks noGrp="1"/>
          </p:cNvSpPr>
          <p:nvPr>
            <p:ph idx="1"/>
          </p:nvPr>
        </p:nvSpPr>
        <p:spPr>
          <a:xfrm>
            <a:off x="323528" y="1600200"/>
            <a:ext cx="8568952" cy="5141168"/>
          </a:xfrm>
        </p:spPr>
        <p:txBody>
          <a:bodyPr>
            <a:normAutofit fontScale="70000" lnSpcReduction="20000"/>
          </a:bodyPr>
          <a:lstStyle/>
          <a:p>
            <a:pPr algn="just"/>
            <a:r>
              <a:rPr lang="it-IT" dirty="0" smtClean="0"/>
              <a:t>Le FONTI principali delle norme tributarie per quanto detto sono la LEGGE e gli ATTI AVENTI VALORE DI LEGGE (DECRETI LEGGE e DECRETI LEGISLATIVI). Nell’iter di formazione si deve tener conto di:</a:t>
            </a:r>
          </a:p>
          <a:p>
            <a:pPr algn="just"/>
            <a:r>
              <a:rPr lang="it-IT" b="1" dirty="0" smtClean="0"/>
              <a:t>Riferimenti specifici Costituzionali</a:t>
            </a:r>
            <a:r>
              <a:rPr lang="it-IT" dirty="0" smtClean="0"/>
              <a:t>:</a:t>
            </a:r>
          </a:p>
          <a:p>
            <a:pPr lvl="1" algn="just"/>
            <a:r>
              <a:rPr lang="it-IT" b="1" dirty="0" smtClean="0"/>
              <a:t>Art. 75</a:t>
            </a:r>
          </a:p>
          <a:p>
            <a:pPr lvl="2" algn="just"/>
            <a:r>
              <a:rPr lang="it-IT" i="1" dirty="0" smtClean="0"/>
              <a:t>Divieto di referendum abrogativo</a:t>
            </a:r>
          </a:p>
          <a:p>
            <a:pPr lvl="1" algn="just"/>
            <a:r>
              <a:rPr lang="it-IT" b="1" dirty="0" smtClean="0"/>
              <a:t>Art. 81</a:t>
            </a:r>
          </a:p>
          <a:p>
            <a:pPr lvl="2" algn="just"/>
            <a:r>
              <a:rPr lang="it-IT" i="1" dirty="0" smtClean="0"/>
              <a:t>Divieto di istituire nuovi tributi con la legge di approvazione del bilancio</a:t>
            </a:r>
          </a:p>
          <a:p>
            <a:pPr lvl="3" algn="just"/>
            <a:r>
              <a:rPr lang="it-IT" dirty="0" smtClean="0"/>
              <a:t>RATIO: si ribadisce il carattere solo «</a:t>
            </a:r>
            <a:r>
              <a:rPr lang="it-IT" i="1" u="sng" dirty="0" smtClean="0"/>
              <a:t>formale</a:t>
            </a:r>
            <a:r>
              <a:rPr lang="it-IT" dirty="0" smtClean="0"/>
              <a:t>» di tale legge (carattere consuntivo di mera approvazione; non può avere effetti sostanziali)</a:t>
            </a:r>
          </a:p>
          <a:p>
            <a:pPr algn="just"/>
            <a:r>
              <a:rPr lang="it-IT" b="1" dirty="0" smtClean="0"/>
              <a:t>Riferimenti specifici Comunitari</a:t>
            </a:r>
          </a:p>
          <a:p>
            <a:pPr lvl="1" algn="just"/>
            <a:r>
              <a:rPr lang="it-IT" b="1" dirty="0" smtClean="0"/>
              <a:t>Art. 108, par. 3, Trattato Unione Europea</a:t>
            </a:r>
          </a:p>
          <a:p>
            <a:pPr lvl="2" algn="just"/>
            <a:r>
              <a:rPr lang="it-IT" dirty="0" smtClean="0"/>
              <a:t>Se la legge costituisce «</a:t>
            </a:r>
            <a:r>
              <a:rPr lang="it-IT" b="1" u="sng" dirty="0" smtClean="0"/>
              <a:t>aiuto di stato</a:t>
            </a:r>
            <a:r>
              <a:rPr lang="it-IT" dirty="0" smtClean="0"/>
              <a:t>» v’è l’obbligo di notifica alla Commissione Europea che può:</a:t>
            </a:r>
          </a:p>
          <a:p>
            <a:pPr lvl="3" algn="just"/>
            <a:r>
              <a:rPr lang="it-IT" dirty="0" smtClean="0"/>
              <a:t>Autorizzare se ritiene la legge compatibile con il mercato comune;</a:t>
            </a:r>
          </a:p>
          <a:p>
            <a:pPr lvl="3" algn="just"/>
            <a:r>
              <a:rPr lang="it-IT" dirty="0" smtClean="0"/>
              <a:t>Intraprendere una procedura di controllo</a:t>
            </a:r>
          </a:p>
          <a:p>
            <a:pPr lvl="4" algn="just"/>
            <a:r>
              <a:rPr lang="it-IT" dirty="0" smtClean="0"/>
              <a:t>In tal caso la legge dello Stato membro non può entrare in vigore prima che sia conclusa, con esito positivo, tale procedura</a:t>
            </a:r>
            <a:endParaRPr lang="it-IT" dirty="0"/>
          </a:p>
        </p:txBody>
      </p:sp>
    </p:spTree>
    <p:extLst>
      <p:ext uri="{BB962C8B-B14F-4D97-AF65-F5344CB8AC3E}">
        <p14:creationId xmlns:p14="http://schemas.microsoft.com/office/powerpoint/2010/main" val="4256127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«AIUTO DI STATO»</a:t>
            </a:r>
            <a:endParaRPr lang="it-IT" dirty="0"/>
          </a:p>
        </p:txBody>
      </p:sp>
      <p:sp>
        <p:nvSpPr>
          <p:cNvPr id="3" name="Segnaposto contenuto 2"/>
          <p:cNvSpPr>
            <a:spLocks noGrp="1"/>
          </p:cNvSpPr>
          <p:nvPr>
            <p:ph idx="1"/>
          </p:nvPr>
        </p:nvSpPr>
        <p:spPr/>
        <p:txBody>
          <a:bodyPr>
            <a:normAutofit fontScale="62500" lnSpcReduction="20000"/>
          </a:bodyPr>
          <a:lstStyle/>
          <a:p>
            <a:r>
              <a:rPr lang="it-IT" dirty="0"/>
              <a:t>Cosa s’intende per "aiuto di Stato"?</a:t>
            </a:r>
          </a:p>
          <a:p>
            <a:r>
              <a:rPr lang="it-IT" dirty="0"/>
              <a:t>Come prima definizione, anche se imprecisa, si può affermare che un "aiuto di Stato", rilevante ai sensi del trattato, </a:t>
            </a:r>
            <a:r>
              <a:rPr lang="it-IT" dirty="0" smtClean="0"/>
              <a:t>è:</a:t>
            </a:r>
          </a:p>
          <a:p>
            <a:r>
              <a:rPr lang="it-IT" b="1" u="sng" dirty="0" smtClean="0"/>
              <a:t>Agevolazione</a:t>
            </a:r>
            <a:r>
              <a:rPr lang="it-IT" dirty="0" smtClean="0"/>
              <a:t> </a:t>
            </a:r>
            <a:r>
              <a:rPr lang="it-IT" dirty="0"/>
              <a:t>(sotto qualsiasi </a:t>
            </a:r>
            <a:r>
              <a:rPr lang="it-IT" dirty="0" smtClean="0"/>
              <a:t>forma)</a:t>
            </a:r>
          </a:p>
          <a:p>
            <a:pPr lvl="1"/>
            <a:r>
              <a:rPr lang="it-IT" dirty="0" smtClean="0"/>
              <a:t>concessa </a:t>
            </a:r>
            <a:r>
              <a:rPr lang="it-IT" dirty="0"/>
              <a:t>senza corrispettivo dallo Stato o mediante risorse </a:t>
            </a:r>
            <a:r>
              <a:rPr lang="it-IT" dirty="0" smtClean="0"/>
              <a:t>statali</a:t>
            </a:r>
          </a:p>
          <a:p>
            <a:pPr lvl="1"/>
            <a:r>
              <a:rPr lang="it-IT" dirty="0" smtClean="0"/>
              <a:t>a </a:t>
            </a:r>
            <a:r>
              <a:rPr lang="it-IT" dirty="0"/>
              <a:t>soggetti, che svolgono attività economica su un determinato </a:t>
            </a:r>
            <a:r>
              <a:rPr lang="it-IT" dirty="0" smtClean="0"/>
              <a:t>mercato</a:t>
            </a:r>
          </a:p>
          <a:p>
            <a:pPr lvl="1"/>
            <a:r>
              <a:rPr lang="it-IT" dirty="0" smtClean="0"/>
              <a:t>conferendo </a:t>
            </a:r>
            <a:r>
              <a:rPr lang="it-IT" dirty="0"/>
              <a:t>loro un </a:t>
            </a:r>
            <a:r>
              <a:rPr lang="it-IT" dirty="0" smtClean="0"/>
              <a:t>vantaggio</a:t>
            </a:r>
          </a:p>
          <a:p>
            <a:pPr lvl="1"/>
            <a:r>
              <a:rPr lang="it-IT" dirty="0" smtClean="0"/>
              <a:t>in </a:t>
            </a:r>
            <a:r>
              <a:rPr lang="it-IT" dirty="0"/>
              <a:t>grado di incidere sugli scambi interni e di falsare o minacciare di falsare la concorrenza</a:t>
            </a:r>
            <a:r>
              <a:rPr lang="it-IT" dirty="0" smtClean="0"/>
              <a:t>.</a:t>
            </a:r>
          </a:p>
          <a:p>
            <a:r>
              <a:rPr lang="it-IT" dirty="0" smtClean="0"/>
              <a:t>I </a:t>
            </a:r>
            <a:r>
              <a:rPr lang="it-IT" b="1" u="sng" dirty="0"/>
              <a:t>requisiti</a:t>
            </a:r>
            <a:r>
              <a:rPr lang="it-IT" dirty="0"/>
              <a:t> che una misura deve possedere per essere qualificata come aiuto di Stato ai sensi dell’articolo 87, paragrafo 1 del trattato sono quattro e devono essere compresenti:</a:t>
            </a:r>
            <a:br>
              <a:rPr lang="it-IT" dirty="0"/>
            </a:br>
            <a:r>
              <a:rPr lang="it-IT" b="1" dirty="0"/>
              <a:t>1)</a:t>
            </a:r>
            <a:r>
              <a:rPr lang="it-IT" dirty="0"/>
              <a:t> origine statale dell’aiuto (aiuto concesso dallo Stato ovvero mediante risorse statali);</a:t>
            </a:r>
            <a:br>
              <a:rPr lang="it-IT" dirty="0"/>
            </a:br>
            <a:r>
              <a:rPr lang="it-IT" b="1" dirty="0"/>
              <a:t>2)</a:t>
            </a:r>
            <a:r>
              <a:rPr lang="it-IT" dirty="0"/>
              <a:t> presenza di un vantaggio selettivo;</a:t>
            </a:r>
            <a:br>
              <a:rPr lang="it-IT" dirty="0"/>
            </a:br>
            <a:r>
              <a:rPr lang="it-IT" b="1" dirty="0"/>
              <a:t>3)</a:t>
            </a:r>
            <a:r>
              <a:rPr lang="it-IT" dirty="0"/>
              <a:t> incidenza sulla concorrenza;</a:t>
            </a:r>
            <a:br>
              <a:rPr lang="it-IT" dirty="0"/>
            </a:br>
            <a:r>
              <a:rPr lang="it-IT" b="1" dirty="0"/>
              <a:t>4)</a:t>
            </a:r>
            <a:r>
              <a:rPr lang="it-IT" dirty="0"/>
              <a:t> incidenza sugli scambi tra gli Stati membri</a:t>
            </a:r>
            <a:r>
              <a:rPr lang="it-IT" dirty="0" smtClean="0"/>
              <a:t>.</a:t>
            </a:r>
            <a:endParaRPr lang="it-IT" dirty="0"/>
          </a:p>
        </p:txBody>
      </p:sp>
    </p:spTree>
    <p:extLst>
      <p:ext uri="{BB962C8B-B14F-4D97-AF65-F5344CB8AC3E}">
        <p14:creationId xmlns:p14="http://schemas.microsoft.com/office/powerpoint/2010/main" val="2051746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2.1. Lo Statuto dei diritto del contribuente</a:t>
            </a:r>
            <a:endParaRPr lang="it-IT" b="1" dirty="0"/>
          </a:p>
        </p:txBody>
      </p:sp>
      <p:sp>
        <p:nvSpPr>
          <p:cNvPr id="3" name="Segnaposto contenuto 2"/>
          <p:cNvSpPr>
            <a:spLocks noGrp="1"/>
          </p:cNvSpPr>
          <p:nvPr>
            <p:ph idx="1"/>
          </p:nvPr>
        </p:nvSpPr>
        <p:spPr/>
        <p:txBody>
          <a:bodyPr>
            <a:normAutofit fontScale="62500" lnSpcReduction="20000"/>
          </a:bodyPr>
          <a:lstStyle/>
          <a:p>
            <a:pPr algn="just"/>
            <a:r>
              <a:rPr lang="it-IT" dirty="0" smtClean="0"/>
              <a:t>Riferimento normativo</a:t>
            </a:r>
          </a:p>
          <a:p>
            <a:pPr lvl="1" algn="just"/>
            <a:r>
              <a:rPr lang="it-IT" dirty="0" smtClean="0"/>
              <a:t>Legge 27 luglio 2000, n. 212</a:t>
            </a:r>
          </a:p>
          <a:p>
            <a:pPr algn="just"/>
            <a:r>
              <a:rPr lang="it-IT" b="1" dirty="0" smtClean="0"/>
              <a:t>INQUADRAMENTO (QUALIFICAZIONE)</a:t>
            </a:r>
          </a:p>
          <a:p>
            <a:pPr lvl="1" algn="just"/>
            <a:r>
              <a:rPr lang="it-IT" dirty="0" smtClean="0"/>
              <a:t>Benché nell’art. 1 lo Statuto si AUTOQUALIFICHI come:</a:t>
            </a:r>
          </a:p>
          <a:p>
            <a:pPr lvl="2" algn="just"/>
            <a:r>
              <a:rPr lang="it-IT" dirty="0" smtClean="0"/>
              <a:t>Legge di attuazione:</a:t>
            </a:r>
          </a:p>
          <a:p>
            <a:pPr lvl="3" algn="just"/>
            <a:r>
              <a:rPr lang="it-IT" dirty="0" smtClean="0"/>
              <a:t>della Costituzione</a:t>
            </a:r>
          </a:p>
          <a:p>
            <a:pPr lvl="3" algn="just"/>
            <a:r>
              <a:rPr lang="it-IT" dirty="0" smtClean="0"/>
              <a:t>Dei principi generali dell’ordinamento tributario</a:t>
            </a:r>
          </a:p>
          <a:p>
            <a:pPr lvl="1" algn="just"/>
            <a:r>
              <a:rPr lang="it-IT" dirty="0" smtClean="0"/>
              <a:t>Come chiarito dalla Corte </a:t>
            </a:r>
            <a:r>
              <a:rPr lang="it-IT" dirty="0" err="1" smtClean="0"/>
              <a:t>Cost</a:t>
            </a:r>
            <a:r>
              <a:rPr lang="it-IT" dirty="0" smtClean="0"/>
              <a:t>. (</a:t>
            </a:r>
            <a:r>
              <a:rPr lang="it-IT" dirty="0" err="1" smtClean="0"/>
              <a:t>Ord</a:t>
            </a:r>
            <a:r>
              <a:rPr lang="it-IT" dirty="0" smtClean="0"/>
              <a:t>. 216/2004) resta </a:t>
            </a:r>
            <a:r>
              <a:rPr lang="it-IT" b="1" u="sng" dirty="0" smtClean="0"/>
              <a:t>legge ordinaria</a:t>
            </a:r>
            <a:r>
              <a:rPr lang="it-IT" dirty="0" smtClean="0"/>
              <a:t> e non come qualcuno sostiene in dottrina «</a:t>
            </a:r>
            <a:r>
              <a:rPr lang="it-IT" i="1" u="sng" dirty="0" smtClean="0"/>
              <a:t>legge rinforzata</a:t>
            </a:r>
            <a:r>
              <a:rPr lang="it-IT" dirty="0" smtClean="0"/>
              <a:t>» (sopra la legge ordinaria e sotto la Costituzione)</a:t>
            </a:r>
          </a:p>
          <a:p>
            <a:pPr algn="just"/>
            <a:r>
              <a:rPr lang="it-IT" b="1" dirty="0" smtClean="0"/>
              <a:t>EFFICACIA RINFORZATA</a:t>
            </a:r>
          </a:p>
          <a:p>
            <a:pPr lvl="1" algn="just"/>
            <a:r>
              <a:rPr lang="it-IT" dirty="0" smtClean="0"/>
              <a:t>Le norma dello Statuto possono essere derogate o modificate solo espressamente (e non tacitamente)</a:t>
            </a:r>
          </a:p>
          <a:p>
            <a:pPr lvl="1" algn="just"/>
            <a:r>
              <a:rPr lang="it-IT" dirty="0" smtClean="0"/>
              <a:t>Le norme dello Statuto non possono essere derogate o modificate da leggi speciali (ma solo da leggi generali)</a:t>
            </a:r>
          </a:p>
          <a:p>
            <a:pPr lvl="1" algn="just"/>
            <a:r>
              <a:rPr lang="it-IT" i="1" u="sng" dirty="0" smtClean="0"/>
              <a:t>PERPLESSITA’ sollevate dai Costituzionalisti</a:t>
            </a:r>
            <a:r>
              <a:rPr lang="it-IT" dirty="0" smtClean="0"/>
              <a:t>:</a:t>
            </a:r>
          </a:p>
          <a:p>
            <a:pPr lvl="2" algn="just"/>
            <a:r>
              <a:rPr lang="it-IT" dirty="0" smtClean="0"/>
              <a:t>Una legge ordinaria non può rafforzare l’efficacia delle proprie disposizioni </a:t>
            </a:r>
            <a:endParaRPr lang="it-IT" dirty="0"/>
          </a:p>
        </p:txBody>
      </p:sp>
    </p:spTree>
    <p:extLst>
      <p:ext uri="{BB962C8B-B14F-4D97-AF65-F5344CB8AC3E}">
        <p14:creationId xmlns:p14="http://schemas.microsoft.com/office/powerpoint/2010/main" val="2239782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2.2. I decreti legge</a:t>
            </a:r>
            <a:endParaRPr lang="it-IT" b="1" dirty="0"/>
          </a:p>
        </p:txBody>
      </p:sp>
      <p:sp>
        <p:nvSpPr>
          <p:cNvPr id="3" name="Segnaposto contenuto 2"/>
          <p:cNvSpPr>
            <a:spLocks noGrp="1"/>
          </p:cNvSpPr>
          <p:nvPr>
            <p:ph idx="1"/>
          </p:nvPr>
        </p:nvSpPr>
        <p:spPr>
          <a:xfrm>
            <a:off x="457200" y="1268760"/>
            <a:ext cx="8435280" cy="5400600"/>
          </a:xfrm>
        </p:spPr>
        <p:txBody>
          <a:bodyPr>
            <a:normAutofit fontScale="55000" lnSpcReduction="20000"/>
          </a:bodyPr>
          <a:lstStyle/>
          <a:p>
            <a:pPr algn="just"/>
            <a:r>
              <a:rPr lang="it-IT" b="1" dirty="0" smtClean="0"/>
              <a:t>DEFINIZIONE</a:t>
            </a:r>
            <a:endParaRPr lang="it-IT" dirty="0" smtClean="0"/>
          </a:p>
          <a:p>
            <a:pPr lvl="1" algn="just"/>
            <a:r>
              <a:rPr lang="it-IT" i="1" dirty="0" smtClean="0"/>
              <a:t>Provvedimenti provvisori aventi forza di legge adottati direttamente dal Governo in casi straordinari di necessità ed urgenza</a:t>
            </a:r>
          </a:p>
          <a:p>
            <a:pPr algn="just"/>
            <a:r>
              <a:rPr lang="it-IT" b="1" dirty="0" smtClean="0"/>
              <a:t>RIFERIMENTO NORMATIVO</a:t>
            </a:r>
          </a:p>
          <a:p>
            <a:pPr lvl="1" algn="just"/>
            <a:r>
              <a:rPr lang="it-IT" dirty="0" smtClean="0"/>
              <a:t>Art. 77 </a:t>
            </a:r>
            <a:r>
              <a:rPr lang="it-IT" dirty="0" err="1" smtClean="0"/>
              <a:t>Cost</a:t>
            </a:r>
            <a:r>
              <a:rPr lang="it-IT" dirty="0" smtClean="0"/>
              <a:t>.</a:t>
            </a:r>
          </a:p>
          <a:p>
            <a:pPr algn="just"/>
            <a:r>
              <a:rPr lang="it-IT" b="1" dirty="0" smtClean="0"/>
              <a:t>EFFICACIA</a:t>
            </a:r>
          </a:p>
          <a:p>
            <a:pPr lvl="1" algn="just"/>
            <a:r>
              <a:rPr lang="it-IT" dirty="0" smtClean="0"/>
              <a:t>Sono immediatamente efficaci (dal giorno della pubblicazione in G.U.)</a:t>
            </a:r>
          </a:p>
          <a:p>
            <a:pPr lvl="1" algn="just"/>
            <a:r>
              <a:rPr lang="it-IT" dirty="0" smtClean="0"/>
              <a:t>Devono, tuttavia, essere converti in legge entro sessanta giorni dalla pubblicazione</a:t>
            </a:r>
          </a:p>
          <a:p>
            <a:pPr lvl="1" algn="just"/>
            <a:r>
              <a:rPr lang="it-IT" dirty="0" smtClean="0"/>
              <a:t>La mancata conversione ha efficacia retroattiva (</a:t>
            </a:r>
            <a:r>
              <a:rPr lang="it-IT" i="1" dirty="0" smtClean="0"/>
              <a:t>ex </a:t>
            </a:r>
            <a:r>
              <a:rPr lang="it-IT" i="1" dirty="0" err="1" smtClean="0"/>
              <a:t>tunc</a:t>
            </a:r>
            <a:r>
              <a:rPr lang="it-IT" i="1" dirty="0" smtClean="0"/>
              <a:t>)</a:t>
            </a:r>
          </a:p>
          <a:p>
            <a:pPr lvl="2" algn="just"/>
            <a:r>
              <a:rPr lang="it-IT" dirty="0" smtClean="0"/>
              <a:t>A meno che il legislatore disciplini ad hoc i rapporti sorti </a:t>
            </a:r>
            <a:r>
              <a:rPr lang="it-IT" i="1" dirty="0" smtClean="0"/>
              <a:t>medio tempore</a:t>
            </a:r>
          </a:p>
          <a:p>
            <a:pPr algn="just"/>
            <a:r>
              <a:rPr lang="it-IT" b="1" dirty="0" smtClean="0"/>
              <a:t>USO FREQUENTE IN AMBITO TRIBUTARIO</a:t>
            </a:r>
          </a:p>
          <a:p>
            <a:pPr lvl="1" algn="just"/>
            <a:r>
              <a:rPr lang="it-IT" dirty="0" smtClean="0"/>
              <a:t>Considerate le esigenze di celerità (es. imposte sui consumi, interventi in tema di elusione, ecc.)</a:t>
            </a:r>
          </a:p>
          <a:p>
            <a:pPr lvl="1" algn="just"/>
            <a:r>
              <a:rPr lang="it-IT" dirty="0" smtClean="0"/>
              <a:t>Tuttavia si sono registrati nella prassi:</a:t>
            </a:r>
          </a:p>
          <a:p>
            <a:pPr lvl="2" algn="just"/>
            <a:r>
              <a:rPr lang="it-IT" dirty="0" smtClean="0"/>
              <a:t>casi di «abuso» della decretazione di urgenza (c.d. «fenomeno delle delegificazione»)</a:t>
            </a:r>
          </a:p>
          <a:p>
            <a:pPr lvl="2" algn="just"/>
            <a:r>
              <a:rPr lang="it-IT" dirty="0" smtClean="0"/>
              <a:t>casi di «reiterazione di decreti non convertiti»</a:t>
            </a:r>
          </a:p>
          <a:p>
            <a:pPr lvl="3" algn="just"/>
            <a:r>
              <a:rPr lang="it-IT" dirty="0" smtClean="0"/>
              <a:t>Prassi, queste, censurate dalla Corte Costituzionale</a:t>
            </a:r>
          </a:p>
          <a:p>
            <a:pPr lvl="1" algn="just"/>
            <a:r>
              <a:rPr lang="it-IT" dirty="0" smtClean="0"/>
              <a:t>Per effetto di ciò l’uso è diminuito e si ricorre più spesso al «decreto legislativo»</a:t>
            </a:r>
          </a:p>
          <a:p>
            <a:pPr algn="just"/>
            <a:r>
              <a:rPr lang="it-IT" dirty="0" smtClean="0"/>
              <a:t>LIMITAZIONE</a:t>
            </a:r>
          </a:p>
          <a:p>
            <a:pPr lvl="1" algn="just"/>
            <a:r>
              <a:rPr lang="it-IT" dirty="0" smtClean="0"/>
              <a:t>Art. 4 Statuto dei diritti del Contribuente</a:t>
            </a:r>
          </a:p>
          <a:p>
            <a:pPr lvl="2" algn="just"/>
            <a:r>
              <a:rPr lang="it-IT" dirty="0" smtClean="0"/>
              <a:t>Non si può disporre con decreto legge:</a:t>
            </a:r>
          </a:p>
          <a:p>
            <a:pPr lvl="3" algn="just"/>
            <a:r>
              <a:rPr lang="it-IT" dirty="0" smtClean="0"/>
              <a:t>L’istituzione di nuovi tributo né</a:t>
            </a:r>
          </a:p>
          <a:p>
            <a:pPr lvl="3" algn="just"/>
            <a:r>
              <a:rPr lang="it-IT" dirty="0" smtClean="0"/>
              <a:t>Estendere l’ambito applicativo di tributi già in essere</a:t>
            </a:r>
            <a:endParaRPr lang="it-IT" dirty="0"/>
          </a:p>
        </p:txBody>
      </p:sp>
    </p:spTree>
    <p:extLst>
      <p:ext uri="{BB962C8B-B14F-4D97-AF65-F5344CB8AC3E}">
        <p14:creationId xmlns:p14="http://schemas.microsoft.com/office/powerpoint/2010/main" val="2803506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2.3. I decreti legislativi</a:t>
            </a:r>
            <a:endParaRPr lang="it-IT" b="1" dirty="0"/>
          </a:p>
        </p:txBody>
      </p:sp>
      <p:sp>
        <p:nvSpPr>
          <p:cNvPr id="3" name="Segnaposto contenuto 2"/>
          <p:cNvSpPr>
            <a:spLocks noGrp="1"/>
          </p:cNvSpPr>
          <p:nvPr>
            <p:ph idx="1"/>
          </p:nvPr>
        </p:nvSpPr>
        <p:spPr>
          <a:xfrm>
            <a:off x="457200" y="1340768"/>
            <a:ext cx="8229600" cy="5184576"/>
          </a:xfrm>
        </p:spPr>
        <p:txBody>
          <a:bodyPr>
            <a:normAutofit fontScale="62500" lnSpcReduction="20000"/>
          </a:bodyPr>
          <a:lstStyle/>
          <a:p>
            <a:pPr algn="just"/>
            <a:r>
              <a:rPr lang="it-IT" dirty="0" smtClean="0"/>
              <a:t>DEFINIZIONE</a:t>
            </a:r>
          </a:p>
          <a:p>
            <a:pPr lvl="1" algn="just"/>
            <a:r>
              <a:rPr lang="it-IT" i="1" dirty="0" smtClean="0"/>
              <a:t>Provvedimenti definitivi emanati dal Governo su delega del Parlamento.</a:t>
            </a:r>
          </a:p>
          <a:p>
            <a:pPr lvl="1" algn="just"/>
            <a:r>
              <a:rPr lang="it-IT" dirty="0" smtClean="0"/>
              <a:t>La delega della funzione legislativa può avvenire</a:t>
            </a:r>
          </a:p>
          <a:p>
            <a:pPr lvl="2" algn="just"/>
            <a:r>
              <a:rPr lang="it-IT" dirty="0" smtClean="0"/>
              <a:t>Previa determinazione ad opera del Parlamento dei PRINCIPI e CRITERI DIRETTIVI</a:t>
            </a:r>
          </a:p>
          <a:p>
            <a:pPr lvl="2" algn="just"/>
            <a:r>
              <a:rPr lang="it-IT" dirty="0" smtClean="0"/>
              <a:t>Soltanto per un TEMPO LIMITATO</a:t>
            </a:r>
          </a:p>
          <a:p>
            <a:pPr lvl="2" algn="just"/>
            <a:r>
              <a:rPr lang="it-IT" dirty="0" smtClean="0"/>
              <a:t>Per OGGETTI DEFINITI</a:t>
            </a:r>
          </a:p>
          <a:p>
            <a:pPr algn="just"/>
            <a:r>
              <a:rPr lang="it-IT" dirty="0" smtClean="0"/>
              <a:t>RIFERIMENTO NORMATIVO</a:t>
            </a:r>
          </a:p>
          <a:p>
            <a:pPr lvl="1" algn="just"/>
            <a:r>
              <a:rPr lang="it-IT" dirty="0" smtClean="0"/>
              <a:t>ART. 76 </a:t>
            </a:r>
            <a:r>
              <a:rPr lang="it-IT" dirty="0" err="1" smtClean="0"/>
              <a:t>Cost</a:t>
            </a:r>
            <a:r>
              <a:rPr lang="it-IT" dirty="0" smtClean="0"/>
              <a:t>.</a:t>
            </a:r>
          </a:p>
          <a:p>
            <a:pPr algn="just"/>
            <a:r>
              <a:rPr lang="it-IT" dirty="0" smtClean="0"/>
              <a:t>USO FREQUENTE</a:t>
            </a:r>
          </a:p>
          <a:p>
            <a:pPr lvl="1" algn="just"/>
            <a:r>
              <a:rPr lang="it-IT" dirty="0" smtClean="0"/>
              <a:t>Esigenze legate al «tecnicismo della materia»</a:t>
            </a:r>
          </a:p>
          <a:p>
            <a:pPr lvl="1" algn="just"/>
            <a:r>
              <a:rPr lang="it-IT" dirty="0" smtClean="0"/>
              <a:t>I più grandi interventi in ambito tributario sono avvenuti tramite «legge delega»</a:t>
            </a:r>
          </a:p>
          <a:p>
            <a:pPr lvl="2" algn="just"/>
            <a:r>
              <a:rPr lang="it-IT" dirty="0" smtClean="0"/>
              <a:t>La stessa riforma tributaria: legge delega 825/1971 cui sono seguiti numerosi decreti delegati, compresi i TESTI UNICI (vedi infra)</a:t>
            </a:r>
          </a:p>
          <a:p>
            <a:pPr lvl="2" algn="just"/>
            <a:r>
              <a:rPr lang="it-IT" dirty="0" smtClean="0"/>
              <a:t>Così come il federalismo fiscale (legge delega 42/2009)</a:t>
            </a:r>
          </a:p>
          <a:p>
            <a:pPr lvl="2" algn="just"/>
            <a:r>
              <a:rPr lang="it-IT" dirty="0" smtClean="0"/>
              <a:t>Da ultimo, con le cosiddette «LEGGI DI STABILITA’» le grandi riforme (processo tributario, abuso del diritto, interpelli, riscossione) sono avvenute con delega al Governo contenuta nelle legge medesima </a:t>
            </a:r>
            <a:endParaRPr lang="it-IT" dirty="0"/>
          </a:p>
        </p:txBody>
      </p:sp>
    </p:spTree>
    <p:extLst>
      <p:ext uri="{BB962C8B-B14F-4D97-AF65-F5344CB8AC3E}">
        <p14:creationId xmlns:p14="http://schemas.microsoft.com/office/powerpoint/2010/main" val="3611888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2.4. I testi unici</a:t>
            </a:r>
            <a:endParaRPr lang="it-IT" b="1" dirty="0"/>
          </a:p>
        </p:txBody>
      </p:sp>
      <p:sp>
        <p:nvSpPr>
          <p:cNvPr id="3" name="Segnaposto contenuto 2"/>
          <p:cNvSpPr>
            <a:spLocks noGrp="1"/>
          </p:cNvSpPr>
          <p:nvPr>
            <p:ph idx="1"/>
          </p:nvPr>
        </p:nvSpPr>
        <p:spPr/>
        <p:txBody>
          <a:bodyPr>
            <a:normAutofit fontScale="85000" lnSpcReduction="20000"/>
          </a:bodyPr>
          <a:lstStyle/>
          <a:p>
            <a:r>
              <a:rPr lang="it-IT" b="1" dirty="0" smtClean="0"/>
              <a:t>DEFINZIONE</a:t>
            </a:r>
          </a:p>
          <a:p>
            <a:pPr lvl="1" algn="just"/>
            <a:r>
              <a:rPr lang="it-IT" dirty="0" smtClean="0"/>
              <a:t>Non è una fonte autonoma</a:t>
            </a:r>
          </a:p>
          <a:p>
            <a:pPr lvl="1" algn="just"/>
            <a:r>
              <a:rPr lang="it-IT" dirty="0" smtClean="0"/>
              <a:t>E’ un corpo normativo di riunificazione di norme contenute in più testi</a:t>
            </a:r>
          </a:p>
          <a:p>
            <a:pPr algn="just"/>
            <a:r>
              <a:rPr lang="it-IT" b="1" dirty="0" smtClean="0"/>
              <a:t>FORMA </a:t>
            </a:r>
            <a:r>
              <a:rPr lang="it-IT" dirty="0" smtClean="0"/>
              <a:t>possiamo avere </a:t>
            </a:r>
            <a:r>
              <a:rPr lang="it-IT" dirty="0" err="1" smtClean="0"/>
              <a:t>t.u.</a:t>
            </a:r>
            <a:r>
              <a:rPr lang="it-IT" dirty="0" smtClean="0"/>
              <a:t> contenuti in </a:t>
            </a:r>
          </a:p>
          <a:p>
            <a:pPr lvl="2" algn="just"/>
            <a:r>
              <a:rPr lang="it-IT" dirty="0" smtClean="0"/>
              <a:t>Legge</a:t>
            </a:r>
          </a:p>
          <a:p>
            <a:pPr lvl="2" algn="just"/>
            <a:r>
              <a:rPr lang="it-IT" dirty="0" smtClean="0"/>
              <a:t>Decreto legislativo (forma prevalente in ambito tributario)</a:t>
            </a:r>
          </a:p>
          <a:p>
            <a:pPr lvl="2" algn="just"/>
            <a:r>
              <a:rPr lang="it-IT" dirty="0" smtClean="0"/>
              <a:t>Regolamenti</a:t>
            </a:r>
          </a:p>
          <a:p>
            <a:pPr lvl="2" algn="just"/>
            <a:r>
              <a:rPr lang="it-IT" dirty="0" smtClean="0"/>
              <a:t>Spesso si presentano sotto forma di </a:t>
            </a:r>
            <a:r>
              <a:rPr lang="it-IT" b="1" u="sng" dirty="0" smtClean="0"/>
              <a:t>D.P.R.</a:t>
            </a:r>
            <a:r>
              <a:rPr lang="it-IT" dirty="0" smtClean="0"/>
              <a:t> ma ciò costituisce solo una vesta formale esterna	</a:t>
            </a:r>
          </a:p>
          <a:p>
            <a:pPr algn="just"/>
            <a:r>
              <a:rPr lang="it-IT" b="1" dirty="0" smtClean="0"/>
              <a:t>CONTENUTO</a:t>
            </a:r>
            <a:r>
              <a:rPr lang="it-IT" dirty="0" smtClean="0"/>
              <a:t> possono esservi </a:t>
            </a:r>
            <a:r>
              <a:rPr lang="it-IT" dirty="0" err="1" smtClean="0"/>
              <a:t>t.u.</a:t>
            </a:r>
            <a:endParaRPr lang="it-IT" dirty="0" smtClean="0"/>
          </a:p>
          <a:p>
            <a:pPr lvl="2" algn="just"/>
            <a:r>
              <a:rPr lang="it-IT" dirty="0" smtClean="0"/>
              <a:t> meramente COMPILATIVI (di pura raccolta e/o sistemazione)</a:t>
            </a:r>
          </a:p>
          <a:p>
            <a:pPr lvl="2" algn="just"/>
            <a:r>
              <a:rPr lang="it-IT" dirty="0" smtClean="0"/>
              <a:t>o INNOVATIVI </a:t>
            </a:r>
            <a:r>
              <a:rPr lang="it-IT" dirty="0"/>
              <a:t>(forma prevalente in ambito tributario)</a:t>
            </a:r>
          </a:p>
          <a:p>
            <a:pPr lvl="3" algn="just"/>
            <a:endParaRPr lang="it-IT" dirty="0" smtClean="0"/>
          </a:p>
          <a:p>
            <a:pPr lvl="2" algn="just"/>
            <a:endParaRPr lang="it-IT" dirty="0"/>
          </a:p>
        </p:txBody>
      </p:sp>
    </p:spTree>
    <p:extLst>
      <p:ext uri="{BB962C8B-B14F-4D97-AF65-F5344CB8AC3E}">
        <p14:creationId xmlns:p14="http://schemas.microsoft.com/office/powerpoint/2010/main" val="1131348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3. I regolamenti statali</a:t>
            </a:r>
            <a:endParaRPr lang="it-IT" dirty="0"/>
          </a:p>
        </p:txBody>
      </p:sp>
      <p:sp>
        <p:nvSpPr>
          <p:cNvPr id="3" name="Segnaposto contenuto 2"/>
          <p:cNvSpPr>
            <a:spLocks noGrp="1"/>
          </p:cNvSpPr>
          <p:nvPr>
            <p:ph idx="1"/>
          </p:nvPr>
        </p:nvSpPr>
        <p:spPr>
          <a:xfrm>
            <a:off x="457200" y="1268760"/>
            <a:ext cx="8229600" cy="5589240"/>
          </a:xfrm>
        </p:spPr>
        <p:txBody>
          <a:bodyPr>
            <a:normAutofit fontScale="55000" lnSpcReduction="20000"/>
          </a:bodyPr>
          <a:lstStyle/>
          <a:p>
            <a:pPr algn="just"/>
            <a:r>
              <a:rPr lang="it-IT" dirty="0" smtClean="0"/>
              <a:t>La produzione di norme generali ed astratte può essere compiuta anche dal GOVERNO, dagli ENTI LOCALI e da altre AUTORITA’ AMMINISTRATIVE con ATTI REGOLAMENATRI</a:t>
            </a:r>
          </a:p>
          <a:p>
            <a:pPr algn="just"/>
            <a:r>
              <a:rPr lang="it-IT" b="1" dirty="0" smtClean="0"/>
              <a:t>DEFINIZIONE</a:t>
            </a:r>
          </a:p>
          <a:p>
            <a:pPr lvl="1" algn="just"/>
            <a:r>
              <a:rPr lang="it-IT" dirty="0" smtClean="0"/>
              <a:t>Fonte secondaria, subordinata alla legge</a:t>
            </a:r>
          </a:p>
          <a:p>
            <a:pPr lvl="2" algn="just"/>
            <a:r>
              <a:rPr lang="it-IT" dirty="0" smtClean="0"/>
              <a:t>Non possono essere in contrasto con la legge</a:t>
            </a:r>
          </a:p>
          <a:p>
            <a:pPr lvl="2" algn="just"/>
            <a:r>
              <a:rPr lang="it-IT" dirty="0" smtClean="0"/>
              <a:t>Se sono in contrasto con la legge (ordinaria o costituzionale) si dicono ILLEGITTIMI e possono essere</a:t>
            </a:r>
          </a:p>
          <a:p>
            <a:pPr lvl="3" algn="just"/>
            <a:r>
              <a:rPr lang="it-IT" dirty="0" smtClean="0"/>
              <a:t>Annullati dal giudice amministrativo</a:t>
            </a:r>
          </a:p>
          <a:p>
            <a:pPr lvl="3" algn="just"/>
            <a:r>
              <a:rPr lang="it-IT" dirty="0" smtClean="0"/>
              <a:t>Disapplicati dal giudice ordinario o dal giudice tributario</a:t>
            </a:r>
          </a:p>
          <a:p>
            <a:pPr algn="just"/>
            <a:r>
              <a:rPr lang="it-IT" b="1" dirty="0" smtClean="0"/>
              <a:t>RIFERIMENTO NORMATIVO</a:t>
            </a:r>
          </a:p>
          <a:p>
            <a:pPr lvl="1" algn="just"/>
            <a:r>
              <a:rPr lang="it-IT" dirty="0" smtClean="0"/>
              <a:t>LEGGE 23 AGOSTO 1988 N. 400: legge che disciplina la potestà regolamentare</a:t>
            </a:r>
          </a:p>
          <a:p>
            <a:pPr algn="just"/>
            <a:r>
              <a:rPr lang="it-IT" b="1" dirty="0" smtClean="0"/>
              <a:t>I TIPI DI REGOLAMENTO</a:t>
            </a:r>
          </a:p>
          <a:p>
            <a:pPr lvl="1" algn="just"/>
            <a:r>
              <a:rPr lang="it-IT" b="1" dirty="0" smtClean="0"/>
              <a:t>REGOLAMENTI GOVERNATIVI </a:t>
            </a:r>
            <a:r>
              <a:rPr lang="it-IT" dirty="0" smtClean="0"/>
              <a:t>(art. 17, comma 1, legge 400/1988) – In questi casi il Governo dispone di una potestà regolamentare generale, esercitabile </a:t>
            </a:r>
            <a:r>
              <a:rPr lang="it-IT" b="1" u="sng" dirty="0" smtClean="0"/>
              <a:t>anche senza autorizzazione legislativa</a:t>
            </a:r>
          </a:p>
          <a:p>
            <a:pPr lvl="2" algn="just"/>
            <a:r>
              <a:rPr lang="it-IT" dirty="0" smtClean="0"/>
              <a:t>Sono deliberati dal Consiglio dei Ministri;</a:t>
            </a:r>
          </a:p>
          <a:p>
            <a:pPr lvl="2" algn="just"/>
            <a:r>
              <a:rPr lang="it-IT" dirty="0" smtClean="0"/>
              <a:t>Previo parere del </a:t>
            </a:r>
            <a:r>
              <a:rPr lang="it-IT" u="sng" dirty="0" smtClean="0"/>
              <a:t>Consiglio di Stato</a:t>
            </a:r>
            <a:r>
              <a:rPr lang="it-IT" dirty="0" smtClean="0"/>
              <a:t> e Visto e registrazione della </a:t>
            </a:r>
            <a:r>
              <a:rPr lang="it-IT" u="sng" dirty="0" smtClean="0"/>
              <a:t>Corte dei Conti</a:t>
            </a:r>
          </a:p>
          <a:p>
            <a:pPr lvl="2" algn="just"/>
            <a:r>
              <a:rPr lang="it-IT" dirty="0" smtClean="0"/>
              <a:t>Emanati sotto forma di DPR</a:t>
            </a:r>
          </a:p>
          <a:p>
            <a:pPr lvl="2" algn="just"/>
            <a:r>
              <a:rPr lang="it-IT" dirty="0" smtClean="0"/>
              <a:t>Pubblicati in G.U. </a:t>
            </a:r>
          </a:p>
          <a:p>
            <a:pPr lvl="2" algn="just"/>
            <a:r>
              <a:rPr lang="it-IT" dirty="0" smtClean="0"/>
              <a:t>Si distinguono a loro volta in:</a:t>
            </a:r>
          </a:p>
          <a:p>
            <a:pPr lvl="3" algn="just"/>
            <a:r>
              <a:rPr lang="it-IT" dirty="0" smtClean="0"/>
              <a:t>REGOLAMENTI ESECUTIVI o ATTUATIVI (presuppongono che vi sia una legge che disciplini la materia)</a:t>
            </a:r>
          </a:p>
          <a:p>
            <a:pPr lvl="4" algn="just"/>
            <a:r>
              <a:rPr lang="it-IT" dirty="0"/>
              <a:t>Ammissibili nel diritto tributario solo per la parte non </a:t>
            </a:r>
            <a:r>
              <a:rPr lang="it-IT" dirty="0" smtClean="0"/>
              <a:t>sostanziale</a:t>
            </a:r>
            <a:endParaRPr lang="it-IT" dirty="0"/>
          </a:p>
          <a:p>
            <a:pPr lvl="3" algn="just"/>
            <a:r>
              <a:rPr lang="it-IT" dirty="0" smtClean="0"/>
              <a:t>REGOLAMENTI </a:t>
            </a:r>
            <a:r>
              <a:rPr lang="it-IT" dirty="0"/>
              <a:t>INTEGRATIVI (presuppongono che vi sia una legge che disciplini la materia</a:t>
            </a:r>
            <a:r>
              <a:rPr lang="it-IT" dirty="0" smtClean="0"/>
              <a:t>)</a:t>
            </a:r>
          </a:p>
          <a:p>
            <a:pPr lvl="4" algn="just"/>
            <a:r>
              <a:rPr lang="it-IT" dirty="0" smtClean="0"/>
              <a:t>Ammissibili nel diritto tributario solo per la parte non sostanziale</a:t>
            </a:r>
          </a:p>
          <a:p>
            <a:pPr lvl="3" algn="just"/>
            <a:r>
              <a:rPr lang="it-IT" u="sng" dirty="0" smtClean="0"/>
              <a:t>REGOLAMENTI AUTONOMI O INDIPENDENTI (non ammissibili in ambito tributario)</a:t>
            </a:r>
          </a:p>
          <a:p>
            <a:pPr lvl="3" algn="just"/>
            <a:r>
              <a:rPr lang="it-IT" dirty="0" smtClean="0"/>
              <a:t>REGOLAMENTI ORGANIZZATORI</a:t>
            </a:r>
          </a:p>
          <a:p>
            <a:pPr lvl="1" algn="just"/>
            <a:endParaRPr lang="it-IT" dirty="0" smtClean="0"/>
          </a:p>
          <a:p>
            <a:pPr lvl="3" algn="just"/>
            <a:endParaRPr lang="it-IT" dirty="0"/>
          </a:p>
        </p:txBody>
      </p:sp>
    </p:spTree>
    <p:extLst>
      <p:ext uri="{BB962C8B-B14F-4D97-AF65-F5344CB8AC3E}">
        <p14:creationId xmlns:p14="http://schemas.microsoft.com/office/powerpoint/2010/main" val="1670343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I regolamenti statali</a:t>
            </a:r>
            <a:endParaRPr lang="it-IT" dirty="0"/>
          </a:p>
        </p:txBody>
      </p:sp>
      <p:sp>
        <p:nvSpPr>
          <p:cNvPr id="3" name="Segnaposto contenuto 2"/>
          <p:cNvSpPr>
            <a:spLocks noGrp="1"/>
          </p:cNvSpPr>
          <p:nvPr>
            <p:ph idx="1"/>
          </p:nvPr>
        </p:nvSpPr>
        <p:spPr>
          <a:xfrm>
            <a:off x="457200" y="1600200"/>
            <a:ext cx="8229600" cy="4925144"/>
          </a:xfrm>
        </p:spPr>
        <p:txBody>
          <a:bodyPr>
            <a:normAutofit fontScale="70000" lnSpcReduction="20000"/>
          </a:bodyPr>
          <a:lstStyle/>
          <a:p>
            <a:pPr lvl="1" algn="just"/>
            <a:r>
              <a:rPr lang="it-IT" b="1" dirty="0"/>
              <a:t>REGOLAMENTI </a:t>
            </a:r>
            <a:r>
              <a:rPr lang="it-IT" b="1" dirty="0" smtClean="0"/>
              <a:t>DELEGATI </a:t>
            </a:r>
            <a:r>
              <a:rPr lang="it-IT" dirty="0" smtClean="0"/>
              <a:t>(</a:t>
            </a:r>
            <a:r>
              <a:rPr lang="it-IT" dirty="0"/>
              <a:t>art. 17, comma 2, legge 400/1988) </a:t>
            </a:r>
            <a:endParaRPr lang="it-IT" dirty="0" smtClean="0"/>
          </a:p>
          <a:p>
            <a:pPr lvl="2" algn="just"/>
            <a:r>
              <a:rPr lang="it-IT" dirty="0" smtClean="0"/>
              <a:t>In tali ipotesi il </a:t>
            </a:r>
            <a:r>
              <a:rPr lang="it-IT" dirty="0"/>
              <a:t>Governo dispone di una potestà regolamentare esercitabile </a:t>
            </a:r>
            <a:r>
              <a:rPr lang="it-IT" b="1" u="sng" dirty="0"/>
              <a:t>previa autorizzazione legislativa</a:t>
            </a:r>
            <a:r>
              <a:rPr lang="it-IT" dirty="0"/>
              <a:t> per le materie non coperte da riserva assoluta di </a:t>
            </a:r>
            <a:r>
              <a:rPr lang="it-IT" dirty="0" smtClean="0"/>
              <a:t>legge</a:t>
            </a:r>
          </a:p>
          <a:p>
            <a:pPr lvl="2" algn="just"/>
            <a:r>
              <a:rPr lang="it-IT" dirty="0" smtClean="0"/>
              <a:t>In ambito tributario sono ammessi solo a condizione che via sia una legge (o atto avente forza di legge) che detti la disciplina di base della materia (come prescritto dall’art. 23 </a:t>
            </a:r>
            <a:r>
              <a:rPr lang="it-IT" dirty="0" err="1" smtClean="0"/>
              <a:t>Cost</a:t>
            </a:r>
            <a:r>
              <a:rPr lang="it-IT" dirty="0" smtClean="0"/>
              <a:t>.)</a:t>
            </a:r>
            <a:endParaRPr lang="it-IT" dirty="0"/>
          </a:p>
          <a:p>
            <a:pPr lvl="1" algn="just"/>
            <a:r>
              <a:rPr lang="it-IT" b="1" dirty="0"/>
              <a:t>REGOLAMENTI MINISTERIALI O INTERMINISTERIALI </a:t>
            </a:r>
          </a:p>
          <a:p>
            <a:pPr lvl="2" algn="just"/>
            <a:r>
              <a:rPr lang="it-IT" dirty="0"/>
              <a:t>Presuppongono sempre una legge o un regolamento che vi rinvia</a:t>
            </a:r>
          </a:p>
          <a:p>
            <a:pPr lvl="2" algn="just"/>
            <a:r>
              <a:rPr lang="it-IT" dirty="0"/>
              <a:t>Possono essere emanati dal singolo Ministero (DM) ovvero, in caso di più ministri, dal Presidente del Consiglio dei Ministri (DPCM)</a:t>
            </a:r>
          </a:p>
          <a:p>
            <a:pPr lvl="2" algn="just"/>
            <a:r>
              <a:rPr lang="it-IT" dirty="0"/>
              <a:t>Non possono essere in contrasto con le leggi e con i regolamenti</a:t>
            </a:r>
          </a:p>
          <a:p>
            <a:pPr lvl="2" algn="just"/>
            <a:r>
              <a:rPr lang="it-IT" dirty="0"/>
              <a:t>Vengono emanati sono previo parere del Consiglio di Stato e Visto della Corte dei </a:t>
            </a:r>
            <a:r>
              <a:rPr lang="it-IT" dirty="0" smtClean="0"/>
              <a:t>Conti</a:t>
            </a:r>
          </a:p>
          <a:p>
            <a:pPr lvl="2" algn="just"/>
            <a:r>
              <a:rPr lang="it-IT" dirty="0" smtClean="0"/>
              <a:t>ESEMPI in ambito tributario:</a:t>
            </a:r>
          </a:p>
          <a:p>
            <a:pPr lvl="3" algn="just"/>
            <a:r>
              <a:rPr lang="it-IT" dirty="0" smtClean="0"/>
              <a:t>In tema di dichiarazione dei redditi DM che approva i modello ministeriali;</a:t>
            </a:r>
          </a:p>
          <a:p>
            <a:pPr lvl="3" algn="just"/>
            <a:r>
              <a:rPr lang="it-IT" dirty="0" smtClean="0"/>
              <a:t>DM che fissa le quote di ammortamento (Dm 31 dicembre 1988)</a:t>
            </a:r>
          </a:p>
          <a:p>
            <a:pPr lvl="3" algn="just"/>
            <a:r>
              <a:rPr lang="it-IT" dirty="0" smtClean="0"/>
              <a:t>DM che disciplina le presunzioni di acquisto e cessione ai fini IVA;</a:t>
            </a:r>
          </a:p>
          <a:p>
            <a:pPr lvl="3" algn="just"/>
            <a:r>
              <a:rPr lang="it-IT" dirty="0" smtClean="0"/>
              <a:t>DM che attua la disciplina in tema di redditometro </a:t>
            </a:r>
            <a:endParaRPr lang="it-IT" dirty="0"/>
          </a:p>
          <a:p>
            <a:pPr lvl="1" algn="just"/>
            <a:endParaRPr lang="it-IT" dirty="0"/>
          </a:p>
          <a:p>
            <a:endParaRPr lang="it-IT" dirty="0"/>
          </a:p>
        </p:txBody>
      </p:sp>
    </p:spTree>
    <p:extLst>
      <p:ext uri="{BB962C8B-B14F-4D97-AF65-F5344CB8AC3E}">
        <p14:creationId xmlns:p14="http://schemas.microsoft.com/office/powerpoint/2010/main" val="2469686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720080"/>
          </a:xfrm>
        </p:spPr>
        <p:txBody>
          <a:bodyPr>
            <a:normAutofit fontScale="90000"/>
          </a:bodyPr>
          <a:lstStyle/>
          <a:p>
            <a:r>
              <a:rPr lang="it-IT" b="1" dirty="0" smtClean="0"/>
              <a:t>1. LA NOZIONE DI TRIBUTO</a:t>
            </a:r>
            <a:endParaRPr lang="it-IT" b="1" dirty="0"/>
          </a:p>
        </p:txBody>
      </p:sp>
      <p:sp>
        <p:nvSpPr>
          <p:cNvPr id="3" name="Segnaposto contenuto 2"/>
          <p:cNvSpPr>
            <a:spLocks noGrp="1"/>
          </p:cNvSpPr>
          <p:nvPr>
            <p:ph idx="1"/>
          </p:nvPr>
        </p:nvSpPr>
        <p:spPr>
          <a:xfrm>
            <a:off x="323528" y="1052736"/>
            <a:ext cx="8496944" cy="5805264"/>
          </a:xfrm>
        </p:spPr>
        <p:txBody>
          <a:bodyPr>
            <a:normAutofit fontScale="62500" lnSpcReduction="20000"/>
          </a:bodyPr>
          <a:lstStyle/>
          <a:p>
            <a:pPr algn="just"/>
            <a:r>
              <a:rPr lang="it-IT" b="1" dirty="0" smtClean="0"/>
              <a:t>MANCANZA DI DEFINZIONI LEGISLATIVE</a:t>
            </a:r>
          </a:p>
          <a:p>
            <a:pPr lvl="1" algn="just"/>
            <a:r>
              <a:rPr lang="it-IT" dirty="0" smtClean="0"/>
              <a:t>Non esistono definizioni legislative.</a:t>
            </a:r>
          </a:p>
          <a:p>
            <a:pPr algn="just"/>
            <a:r>
              <a:rPr lang="it-IT" b="1" dirty="0" smtClean="0"/>
              <a:t>NOZIONE IMPLICITA</a:t>
            </a:r>
          </a:p>
          <a:p>
            <a:pPr lvl="1" algn="just"/>
            <a:r>
              <a:rPr lang="it-IT" dirty="0" smtClean="0"/>
              <a:t>La nozione è ricavata in via mediata attraverso un’interpretazione sistematica tratta dalle norme che disciplinano i tributi</a:t>
            </a:r>
          </a:p>
          <a:p>
            <a:pPr lvl="2" algn="just"/>
            <a:r>
              <a:rPr lang="it-IT" dirty="0" smtClean="0"/>
              <a:t>Si deve, quindi, fare ricorso ai contributi della DOTTRINA e della GIURISPRUDENZA</a:t>
            </a:r>
          </a:p>
          <a:p>
            <a:pPr algn="just"/>
            <a:r>
              <a:rPr lang="it-IT" b="1" dirty="0" smtClean="0"/>
              <a:t>ELEMENTI COSTITUTIVI DEL TRIBUTO</a:t>
            </a:r>
          </a:p>
          <a:p>
            <a:pPr lvl="1" algn="just"/>
            <a:r>
              <a:rPr lang="it-IT" dirty="0" smtClean="0"/>
              <a:t>Il tributo comporta il sorgere di un’</a:t>
            </a:r>
            <a:r>
              <a:rPr lang="it-IT" b="1" dirty="0" smtClean="0"/>
              <a:t>OBBLIGAZIONE</a:t>
            </a:r>
            <a:r>
              <a:rPr lang="it-IT" dirty="0" smtClean="0"/>
              <a:t> </a:t>
            </a:r>
            <a:r>
              <a:rPr lang="it-IT" b="1" dirty="0" smtClean="0"/>
              <a:t>PECUNIARIA</a:t>
            </a:r>
            <a:r>
              <a:rPr lang="it-IT" dirty="0" smtClean="0"/>
              <a:t> a carico del destinatario (ciò distingue il tributo da altre misure: es. </a:t>
            </a:r>
            <a:r>
              <a:rPr lang="it-IT" i="1" u="sng" dirty="0" smtClean="0"/>
              <a:t>espropriazione</a:t>
            </a:r>
            <a:r>
              <a:rPr lang="it-IT" dirty="0" smtClean="0"/>
              <a:t>)</a:t>
            </a:r>
          </a:p>
          <a:p>
            <a:pPr lvl="1" algn="just"/>
            <a:r>
              <a:rPr lang="it-IT" dirty="0" smtClean="0"/>
              <a:t>L’obbligazione ha effetti definitivi irreversibili: il depauperamento avviene </a:t>
            </a:r>
            <a:r>
              <a:rPr lang="it-IT" b="1" dirty="0" smtClean="0"/>
              <a:t>A TITOLO DEFINITIVO</a:t>
            </a:r>
            <a:r>
              <a:rPr lang="it-IT" dirty="0" smtClean="0"/>
              <a:t> (ciò distingue il tributo dal </a:t>
            </a:r>
            <a:r>
              <a:rPr lang="it-IT" i="1" u="sng" dirty="0" smtClean="0"/>
              <a:t>prestito forzoso</a:t>
            </a:r>
            <a:r>
              <a:rPr lang="it-IT" dirty="0" smtClean="0"/>
              <a:t>)</a:t>
            </a:r>
          </a:p>
          <a:p>
            <a:pPr lvl="1" algn="just"/>
            <a:r>
              <a:rPr lang="it-IT" dirty="0" smtClean="0"/>
              <a:t>La prestazione patrimoniale è </a:t>
            </a:r>
            <a:r>
              <a:rPr lang="it-IT" b="1" dirty="0" smtClean="0"/>
              <a:t>COATTIVA</a:t>
            </a:r>
          </a:p>
          <a:p>
            <a:pPr lvl="1" algn="just"/>
            <a:r>
              <a:rPr lang="it-IT" dirty="0" smtClean="0"/>
              <a:t>La funzione è il </a:t>
            </a:r>
            <a:r>
              <a:rPr lang="it-IT" b="1" dirty="0" smtClean="0"/>
              <a:t>CONCORSO ALLA SPESA PUBBLICA</a:t>
            </a:r>
            <a:r>
              <a:rPr lang="it-IT" dirty="0" smtClean="0"/>
              <a:t>: creditore del tributo è sempre un soggetto pubblico (ciò distingue il tributo dalla </a:t>
            </a:r>
            <a:r>
              <a:rPr lang="it-IT" i="1" u="sng" dirty="0" smtClean="0"/>
              <a:t>sanzione:</a:t>
            </a:r>
            <a:r>
              <a:rPr lang="it-IT" dirty="0" smtClean="0"/>
              <a:t>) </a:t>
            </a:r>
          </a:p>
          <a:p>
            <a:pPr lvl="1" algn="just"/>
            <a:r>
              <a:rPr lang="it-IT" b="1" dirty="0" smtClean="0"/>
              <a:t>IRRILEVANZA DELLO SCOPO</a:t>
            </a:r>
            <a:r>
              <a:rPr lang="it-IT" dirty="0" smtClean="0"/>
              <a:t>: vi possono essere tributi per </a:t>
            </a:r>
            <a:r>
              <a:rPr lang="it-IT" i="1" u="sng" dirty="0" smtClean="0"/>
              <a:t>finalità extrafiscali </a:t>
            </a:r>
            <a:r>
              <a:rPr lang="it-IT" dirty="0" smtClean="0"/>
              <a:t>(dazi, tributi ambientali)</a:t>
            </a:r>
          </a:p>
          <a:p>
            <a:pPr lvl="1" algn="just"/>
            <a:r>
              <a:rPr lang="it-IT" b="1" dirty="0" smtClean="0"/>
              <a:t>IRRILEVANZA DELLA DESTINAZIONE</a:t>
            </a:r>
            <a:r>
              <a:rPr lang="it-IT" dirty="0" smtClean="0"/>
              <a:t> (in virtù del principio di </a:t>
            </a:r>
            <a:r>
              <a:rPr lang="it-IT" i="1" dirty="0" smtClean="0"/>
              <a:t>unicità di cassa </a:t>
            </a:r>
            <a:r>
              <a:rPr lang="it-IT" dirty="0" smtClean="0"/>
              <a:t>del bilancio statale); anche se vi possono essere tributo con destinazioni specifiche (</a:t>
            </a:r>
            <a:r>
              <a:rPr lang="it-IT" i="1" dirty="0" smtClean="0"/>
              <a:t>tributi di scopo</a:t>
            </a:r>
            <a:r>
              <a:rPr lang="it-IT" dirty="0" smtClean="0"/>
              <a:t>, </a:t>
            </a:r>
            <a:r>
              <a:rPr lang="it-IT" i="1" dirty="0" smtClean="0"/>
              <a:t>tributi parafiscali</a:t>
            </a:r>
            <a:r>
              <a:rPr lang="it-IT" dirty="0" smtClean="0"/>
              <a:t>)</a:t>
            </a:r>
          </a:p>
          <a:p>
            <a:pPr lvl="1" algn="just"/>
            <a:r>
              <a:rPr lang="it-IT" dirty="0" smtClean="0"/>
              <a:t>ESEMPI: CANONE RADIOTELEVISIVO: imposta di scopo; AGGIO DI RISCOSSIONE: tributo di scopo </a:t>
            </a:r>
            <a:endParaRPr lang="it-IT" dirty="0"/>
          </a:p>
        </p:txBody>
      </p:sp>
    </p:spTree>
    <p:extLst>
      <p:ext uri="{BB962C8B-B14F-4D97-AF65-F5344CB8AC3E}">
        <p14:creationId xmlns:p14="http://schemas.microsoft.com/office/powerpoint/2010/main" val="1144962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4. Il riparto della potestà legislativa tra Stato e Regioni</a:t>
            </a:r>
            <a:endParaRPr lang="it-IT" b="1" dirty="0"/>
          </a:p>
        </p:txBody>
      </p:sp>
      <p:sp>
        <p:nvSpPr>
          <p:cNvPr id="3" name="Segnaposto contenuto 2"/>
          <p:cNvSpPr>
            <a:spLocks noGrp="1"/>
          </p:cNvSpPr>
          <p:nvPr>
            <p:ph idx="1"/>
          </p:nvPr>
        </p:nvSpPr>
        <p:spPr>
          <a:xfrm>
            <a:off x="457200" y="1600200"/>
            <a:ext cx="8435280" cy="5257800"/>
          </a:xfrm>
        </p:spPr>
        <p:txBody>
          <a:bodyPr>
            <a:normAutofit fontScale="55000" lnSpcReduction="20000"/>
          </a:bodyPr>
          <a:lstStyle/>
          <a:p>
            <a:pPr algn="just"/>
            <a:r>
              <a:rPr lang="it-IT" dirty="0" smtClean="0"/>
              <a:t>ART. 117, comma 1, COST.</a:t>
            </a:r>
          </a:p>
          <a:p>
            <a:pPr lvl="1" algn="just"/>
            <a:r>
              <a:rPr lang="it-IT" dirty="0" smtClean="0"/>
              <a:t>«La </a:t>
            </a:r>
            <a:r>
              <a:rPr lang="it-IT" b="1" u="sng" dirty="0" smtClean="0"/>
              <a:t>POTESTA’ LEGISLATIVA</a:t>
            </a:r>
            <a:r>
              <a:rPr lang="it-IT" b="1" dirty="0" smtClean="0"/>
              <a:t> </a:t>
            </a:r>
            <a:r>
              <a:rPr lang="it-IT" dirty="0" smtClean="0"/>
              <a:t>è esercitata dallo </a:t>
            </a:r>
            <a:r>
              <a:rPr lang="it-IT" b="1" u="sng" dirty="0" smtClean="0"/>
              <a:t>STATO</a:t>
            </a:r>
            <a:r>
              <a:rPr lang="it-IT" dirty="0" smtClean="0"/>
              <a:t> e dalle </a:t>
            </a:r>
            <a:r>
              <a:rPr lang="it-IT" b="1" u="sng" dirty="0" smtClean="0"/>
              <a:t>REGIONI</a:t>
            </a:r>
            <a:r>
              <a:rPr lang="it-IT" dirty="0" smtClean="0"/>
              <a:t> nel rispetto della </a:t>
            </a:r>
            <a:r>
              <a:rPr lang="it-IT" b="1" u="sng" dirty="0" smtClean="0"/>
              <a:t>COSTITUZIONE</a:t>
            </a:r>
            <a:r>
              <a:rPr lang="it-IT" dirty="0" smtClean="0"/>
              <a:t>, nonché dei vincoli derivanti dall’</a:t>
            </a:r>
            <a:r>
              <a:rPr lang="it-IT" b="1" u="sng" dirty="0" smtClean="0"/>
              <a:t>ORDINAMENTO COMUNITARIO</a:t>
            </a:r>
            <a:r>
              <a:rPr lang="it-IT" dirty="0" smtClean="0"/>
              <a:t> e degli </a:t>
            </a:r>
            <a:r>
              <a:rPr lang="it-IT" b="1" u="sng" dirty="0" smtClean="0"/>
              <a:t>OBBLIGHI INTERNAZIONALI</a:t>
            </a:r>
            <a:r>
              <a:rPr lang="it-IT" dirty="0" smtClean="0"/>
              <a:t>»</a:t>
            </a:r>
          </a:p>
          <a:p>
            <a:pPr algn="just"/>
            <a:r>
              <a:rPr lang="it-IT" dirty="0" smtClean="0"/>
              <a:t>POTESTA’ LEGISLATIVA DELLO STATO</a:t>
            </a:r>
          </a:p>
          <a:p>
            <a:pPr lvl="1" algn="just"/>
            <a:r>
              <a:rPr lang="it-IT" dirty="0" smtClean="0"/>
              <a:t>ESCLUSIVA</a:t>
            </a:r>
          </a:p>
          <a:p>
            <a:pPr lvl="2" algn="just"/>
            <a:r>
              <a:rPr lang="it-IT" dirty="0" smtClean="0"/>
              <a:t>Per le materie indicate nel comma 2 dell’art. 117 </a:t>
            </a:r>
            <a:r>
              <a:rPr lang="it-IT" dirty="0" err="1" smtClean="0"/>
              <a:t>Cost</a:t>
            </a:r>
            <a:r>
              <a:rPr lang="it-IT" dirty="0" smtClean="0"/>
              <a:t>.</a:t>
            </a:r>
          </a:p>
          <a:p>
            <a:pPr algn="just"/>
            <a:r>
              <a:rPr lang="it-IT" dirty="0" smtClean="0"/>
              <a:t>POTESTA’ LEGISLATIVA DELLE REGIONI</a:t>
            </a:r>
          </a:p>
          <a:p>
            <a:pPr lvl="1" algn="just"/>
            <a:r>
              <a:rPr lang="it-IT" dirty="0" smtClean="0"/>
              <a:t>CONCORRENTE (con quella dello Stato). In tal caso la potestà incontra i seguenti LIMITI:</a:t>
            </a:r>
          </a:p>
          <a:p>
            <a:pPr lvl="2" algn="just"/>
            <a:r>
              <a:rPr lang="it-IT" dirty="0" smtClean="0"/>
              <a:t>PRINCIPI FONDAMENTALI (fissati con legge dello Stato)</a:t>
            </a:r>
          </a:p>
          <a:p>
            <a:pPr lvl="2" algn="just"/>
            <a:r>
              <a:rPr lang="it-IT" dirty="0" smtClean="0"/>
              <a:t>COORDINAMENTO DELLA FINANZA PUBBLICA E DEL SISTEMA TRIBUTARIO (disciplinato con legge dello Stato)</a:t>
            </a:r>
          </a:p>
          <a:p>
            <a:pPr lvl="1" algn="just"/>
            <a:r>
              <a:rPr lang="it-IT" dirty="0" smtClean="0"/>
              <a:t>RESIDUALE: in tale ambito ricadono le materie che non sono riservate alla competenza esclusiva dello Stato</a:t>
            </a:r>
          </a:p>
          <a:p>
            <a:pPr algn="just"/>
            <a:r>
              <a:rPr lang="it-IT" dirty="0" smtClean="0"/>
              <a:t>ART. 119 COST.</a:t>
            </a:r>
          </a:p>
          <a:p>
            <a:pPr lvl="1" algn="just"/>
            <a:r>
              <a:rPr lang="it-IT" dirty="0" smtClean="0"/>
              <a:t>Le REGIONI e gli ENTI LOCALI «</a:t>
            </a:r>
            <a:r>
              <a:rPr lang="it-IT" i="1" dirty="0" smtClean="0"/>
              <a:t>stabiliscono ed applicano TRIBUTI PROPRI, in armonia con la COSTITUZIONE e secondo i PRINCIPI DI COORDIONAMENTO DELLA FINANZA PUBBLICA E DEL SISTEMA TRIBUTARIO». </a:t>
            </a:r>
            <a:r>
              <a:rPr lang="it-IT" dirty="0" smtClean="0"/>
              <a:t>Si deve, quindi, tener conto che:</a:t>
            </a:r>
          </a:p>
          <a:p>
            <a:pPr lvl="2" algn="just"/>
            <a:r>
              <a:rPr lang="it-IT" dirty="0" smtClean="0"/>
              <a:t>La REGIONE è l’unico ente dotato di POTESTA’ LEGISLATIVA</a:t>
            </a:r>
          </a:p>
          <a:p>
            <a:pPr lvl="2" algn="just"/>
            <a:r>
              <a:rPr lang="it-IT" dirty="0" smtClean="0"/>
              <a:t>Questa dovrà essere esercitata secondo i limiti di cui sopra fissati da LEGGI STATALI</a:t>
            </a:r>
          </a:p>
          <a:p>
            <a:pPr marL="1371600" lvl="3" indent="0" algn="just">
              <a:buNone/>
            </a:pPr>
            <a:endParaRPr lang="it-IT" dirty="0" smtClean="0"/>
          </a:p>
          <a:p>
            <a:pPr marL="914400" lvl="2" indent="0" algn="just">
              <a:buNone/>
            </a:pPr>
            <a:endParaRPr lang="it-IT" dirty="0"/>
          </a:p>
        </p:txBody>
      </p:sp>
    </p:spTree>
    <p:extLst>
      <p:ext uri="{BB962C8B-B14F-4D97-AF65-F5344CB8AC3E}">
        <p14:creationId xmlns:p14="http://schemas.microsoft.com/office/powerpoint/2010/main" val="2320911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Il </a:t>
            </a:r>
            <a:r>
              <a:rPr lang="it-IT" b="1" dirty="0"/>
              <a:t>riparto della potestà legislativa tra Stato e Regioni</a:t>
            </a:r>
            <a:endParaRPr lang="it-IT" dirty="0"/>
          </a:p>
        </p:txBody>
      </p:sp>
      <p:sp>
        <p:nvSpPr>
          <p:cNvPr id="3" name="Segnaposto contenuto 2"/>
          <p:cNvSpPr>
            <a:spLocks noGrp="1"/>
          </p:cNvSpPr>
          <p:nvPr>
            <p:ph idx="1"/>
          </p:nvPr>
        </p:nvSpPr>
        <p:spPr/>
        <p:txBody>
          <a:bodyPr>
            <a:normAutofit lnSpcReduction="10000"/>
          </a:bodyPr>
          <a:lstStyle/>
          <a:p>
            <a:pPr algn="just"/>
            <a:r>
              <a:rPr lang="it-IT" dirty="0"/>
              <a:t>In tema di «TRIBUTI PROPRI» si possono pertanto concepire in astratto:</a:t>
            </a:r>
          </a:p>
          <a:p>
            <a:pPr lvl="1" algn="just"/>
            <a:r>
              <a:rPr lang="it-IT" dirty="0"/>
              <a:t>O </a:t>
            </a:r>
            <a:r>
              <a:rPr lang="it-IT" b="1" u="sng" dirty="0"/>
              <a:t>TRE LIVELLI</a:t>
            </a:r>
            <a:r>
              <a:rPr lang="it-IT" dirty="0"/>
              <a:t>: LEGISLATIVA STATALE, LEGISLATIVA REGIONALE, REGOLAMENTARE LOCALE</a:t>
            </a:r>
          </a:p>
          <a:p>
            <a:pPr lvl="2" algn="just"/>
            <a:r>
              <a:rPr lang="it-IT" dirty="0"/>
              <a:t>Secondo tale struttura il tributo locale è sempre previsto dalla legge statale (sistema vigente)</a:t>
            </a:r>
          </a:p>
          <a:p>
            <a:pPr lvl="1" algn="just"/>
            <a:r>
              <a:rPr lang="it-IT" dirty="0"/>
              <a:t>O </a:t>
            </a:r>
            <a:r>
              <a:rPr lang="it-IT" b="1" u="sng" dirty="0"/>
              <a:t>DUE LIVELLI</a:t>
            </a:r>
            <a:r>
              <a:rPr lang="it-IT" dirty="0"/>
              <a:t>: STATALE E LOCALE oppure REGIONALE E </a:t>
            </a:r>
            <a:r>
              <a:rPr lang="it-IT" dirty="0" smtClean="0"/>
              <a:t>LOCALE</a:t>
            </a:r>
          </a:p>
          <a:p>
            <a:pPr lvl="2" algn="just"/>
            <a:r>
              <a:rPr lang="it-IT" dirty="0" smtClean="0"/>
              <a:t>Secondo tale struttura vi sarebbero LEGGI STATALI  e LEGGI REGIONALI come fonti primarie autonome seguite da REGOLAMENTI COMUNALI ATTUATIVI</a:t>
            </a:r>
            <a:endParaRPr lang="it-IT" dirty="0"/>
          </a:p>
          <a:p>
            <a:endParaRPr lang="it-IT" dirty="0"/>
          </a:p>
        </p:txBody>
      </p:sp>
    </p:spTree>
    <p:extLst>
      <p:ext uri="{BB962C8B-B14F-4D97-AF65-F5344CB8AC3E}">
        <p14:creationId xmlns:p14="http://schemas.microsoft.com/office/powerpoint/2010/main" val="3334654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4.1. L’attuazione del federalismo fiscale</a:t>
            </a:r>
            <a:endParaRPr lang="it-IT" b="1" dirty="0"/>
          </a:p>
        </p:txBody>
      </p:sp>
      <p:sp>
        <p:nvSpPr>
          <p:cNvPr id="3" name="Segnaposto contenuto 2"/>
          <p:cNvSpPr>
            <a:spLocks noGrp="1"/>
          </p:cNvSpPr>
          <p:nvPr>
            <p:ph idx="1"/>
          </p:nvPr>
        </p:nvSpPr>
        <p:spPr>
          <a:xfrm>
            <a:off x="457200" y="1600200"/>
            <a:ext cx="8229600" cy="5141168"/>
          </a:xfrm>
        </p:spPr>
        <p:txBody>
          <a:bodyPr>
            <a:normAutofit fontScale="55000" lnSpcReduction="20000"/>
          </a:bodyPr>
          <a:lstStyle/>
          <a:p>
            <a:pPr algn="just"/>
            <a:r>
              <a:rPr lang="it-IT" dirty="0" smtClean="0"/>
              <a:t>Le norme costituzionali in tema di federalismo fiscale sono state demandate alla </a:t>
            </a:r>
            <a:r>
              <a:rPr lang="it-IT" b="1" u="sng" dirty="0" smtClean="0"/>
              <a:t>LEGGE DELEGA 5 MAGGIO 2009 N. 42</a:t>
            </a:r>
          </a:p>
          <a:p>
            <a:pPr algn="just"/>
            <a:r>
              <a:rPr lang="it-IT" b="1" u="sng" dirty="0" smtClean="0"/>
              <a:t>In ambito regionale </a:t>
            </a:r>
            <a:r>
              <a:rPr lang="it-IT" dirty="0" smtClean="0"/>
              <a:t>la delega è stata attuata mediante il </a:t>
            </a:r>
            <a:r>
              <a:rPr lang="it-IT" b="1" u="sng" dirty="0" smtClean="0"/>
              <a:t>D. Lgs 68/2011</a:t>
            </a:r>
            <a:r>
              <a:rPr lang="it-IT" dirty="0"/>
              <a:t> </a:t>
            </a:r>
            <a:r>
              <a:rPr lang="it-IT" dirty="0" smtClean="0"/>
              <a:t>che ha previsto TRE TIPI DI TRIBUTI REGIONALI:</a:t>
            </a:r>
          </a:p>
          <a:p>
            <a:pPr lvl="1" algn="just"/>
            <a:r>
              <a:rPr lang="it-IT" dirty="0" smtClean="0"/>
              <a:t>TRIBUTI PROPRI DERIVATI</a:t>
            </a:r>
          </a:p>
          <a:p>
            <a:pPr lvl="2" algn="just"/>
            <a:r>
              <a:rPr lang="it-IT" dirty="0" smtClean="0"/>
              <a:t>Istituiti e regolati da leggi statali</a:t>
            </a:r>
          </a:p>
          <a:p>
            <a:pPr lvl="2" algn="just"/>
            <a:r>
              <a:rPr lang="it-IT" dirty="0" smtClean="0"/>
              <a:t>Il gettito è attribuito alle regioni</a:t>
            </a:r>
          </a:p>
          <a:p>
            <a:pPr lvl="2" algn="just"/>
            <a:r>
              <a:rPr lang="it-IT" dirty="0" smtClean="0"/>
              <a:t>Le regioni possono intervenire, nei limiti fissati dalla legge statale, su:</a:t>
            </a:r>
          </a:p>
          <a:p>
            <a:pPr lvl="3" algn="just"/>
            <a:r>
              <a:rPr lang="it-IT" dirty="0" smtClean="0"/>
              <a:t>Aliquote</a:t>
            </a:r>
          </a:p>
          <a:p>
            <a:pPr lvl="3" algn="just"/>
            <a:r>
              <a:rPr lang="it-IT" dirty="0" smtClean="0"/>
              <a:t>Esenzioni, detrazioni e deduzioni</a:t>
            </a:r>
          </a:p>
          <a:p>
            <a:pPr lvl="1" algn="just"/>
            <a:r>
              <a:rPr lang="it-IT" dirty="0" smtClean="0"/>
              <a:t>ADDIZIONALI (su basi imponibili di tributi erariali)</a:t>
            </a:r>
          </a:p>
          <a:p>
            <a:pPr lvl="2" algn="just"/>
            <a:r>
              <a:rPr lang="it-IT" dirty="0"/>
              <a:t>Le regioni possono intervenire, nei limiti fissati dalla legge statale, su:</a:t>
            </a:r>
          </a:p>
          <a:p>
            <a:pPr lvl="3" algn="just"/>
            <a:r>
              <a:rPr lang="it-IT" dirty="0"/>
              <a:t>Aliquote</a:t>
            </a:r>
          </a:p>
          <a:p>
            <a:pPr lvl="3" algn="just"/>
            <a:r>
              <a:rPr lang="it-IT" dirty="0"/>
              <a:t>Esenzioni, detrazioni e </a:t>
            </a:r>
            <a:r>
              <a:rPr lang="it-IT" dirty="0" smtClean="0"/>
              <a:t>deduzioni</a:t>
            </a:r>
          </a:p>
          <a:p>
            <a:pPr lvl="1" algn="just"/>
            <a:r>
              <a:rPr lang="it-IT" dirty="0" smtClean="0"/>
              <a:t>TRIBUTI PROPRI</a:t>
            </a:r>
          </a:p>
          <a:p>
            <a:pPr lvl="2" algn="just"/>
            <a:r>
              <a:rPr lang="it-IT" dirty="0" smtClean="0"/>
              <a:t>Istituiti e disciplinati da LEGGI REGIONALI, in relazione a presupposti non assoggettati a imposizione erariale</a:t>
            </a:r>
          </a:p>
          <a:p>
            <a:pPr algn="just"/>
            <a:r>
              <a:rPr lang="it-IT" dirty="0" smtClean="0"/>
              <a:t>E’ poi prevista una LEGGE STATALE DI COORDINAMENTO il cui scopo è:</a:t>
            </a:r>
          </a:p>
          <a:p>
            <a:pPr lvl="1" algn="just"/>
            <a:r>
              <a:rPr lang="it-IT" dirty="0" smtClean="0"/>
              <a:t>Individuare TRIBUTI PROPRI DEI COMUNI E DELLE PROVINCE, definendo la PARTE SOSTANZIALE</a:t>
            </a:r>
          </a:p>
          <a:p>
            <a:pPr lvl="1" algn="just"/>
            <a:r>
              <a:rPr lang="it-IT" dirty="0" smtClean="0"/>
              <a:t>Prevedere che le REGIONI possano istituire nuovi tributi dei COMUNI, delle PROVINCE e delle CITTA’ METROPOLITANE</a:t>
            </a:r>
          </a:p>
          <a:p>
            <a:pPr lvl="1" algn="just"/>
            <a:r>
              <a:rPr lang="it-IT" dirty="0" smtClean="0"/>
              <a:t>Prevedere che gli ENTI LOCALI, entro i limiti fissati dalle leggi, possano:</a:t>
            </a:r>
          </a:p>
          <a:p>
            <a:pPr lvl="2" algn="just"/>
            <a:r>
              <a:rPr lang="it-IT" dirty="0" smtClean="0"/>
              <a:t>Modificare le aliquote dei loro tributi</a:t>
            </a:r>
          </a:p>
          <a:p>
            <a:pPr lvl="2" algn="just"/>
            <a:r>
              <a:rPr lang="it-IT" dirty="0" smtClean="0"/>
              <a:t>Introdurre agevolazioni</a:t>
            </a:r>
          </a:p>
        </p:txBody>
      </p:sp>
    </p:spTree>
    <p:extLst>
      <p:ext uri="{BB962C8B-B14F-4D97-AF65-F5344CB8AC3E}">
        <p14:creationId xmlns:p14="http://schemas.microsoft.com/office/powerpoint/2010/main" val="1122504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….L’attuazione </a:t>
            </a:r>
            <a:r>
              <a:rPr lang="it-IT" b="1" dirty="0"/>
              <a:t>del federalismo fiscale</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a:t>Con riferimento agli </a:t>
            </a:r>
            <a:r>
              <a:rPr lang="it-IT" b="1" u="sng" dirty="0"/>
              <a:t>enti locali</a:t>
            </a:r>
            <a:r>
              <a:rPr lang="it-IT" dirty="0"/>
              <a:t> l’attuazione della delega è avvenuta con il </a:t>
            </a:r>
            <a:r>
              <a:rPr lang="it-IT" b="1" u="sng" dirty="0"/>
              <a:t>D. Lgs. 23/2011</a:t>
            </a:r>
            <a:r>
              <a:rPr lang="it-IT" dirty="0"/>
              <a:t> sul c.d. «</a:t>
            </a:r>
            <a:r>
              <a:rPr lang="it-IT" b="1" dirty="0"/>
              <a:t>federalismo fiscale municipale</a:t>
            </a:r>
            <a:r>
              <a:rPr lang="it-IT" dirty="0" smtClean="0"/>
              <a:t>»:</a:t>
            </a:r>
          </a:p>
          <a:p>
            <a:pPr lvl="1" algn="just"/>
            <a:r>
              <a:rPr lang="it-IT" dirty="0" smtClean="0"/>
              <a:t>Ha istituito l’imposta di soggiorno;</a:t>
            </a:r>
          </a:p>
          <a:p>
            <a:pPr lvl="1" algn="just"/>
            <a:r>
              <a:rPr lang="it-IT" dirty="0" smtClean="0"/>
              <a:t>Ha istituito l’imposta di scopo;</a:t>
            </a:r>
            <a:endParaRPr lang="it-IT" dirty="0"/>
          </a:p>
          <a:p>
            <a:pPr lvl="1" algn="just"/>
            <a:r>
              <a:rPr lang="it-IT" dirty="0"/>
              <a:t>Ha introdotto l’imposta municipale primaria (IMU che sostituisce l’ICI) e secondaria (IMUS che sostituirà la tassa per l’occupazione di spazi e aree pubbliche: TOSAP, l’imposta comunale sulla pubblicità ed altre)</a:t>
            </a:r>
          </a:p>
          <a:p>
            <a:pPr lvl="1" algn="just"/>
            <a:r>
              <a:rPr lang="it-IT" dirty="0"/>
              <a:t>Ribadisce la potestà regolamentare di tali enti</a:t>
            </a:r>
          </a:p>
          <a:p>
            <a:pPr lvl="1" algn="just"/>
            <a:r>
              <a:rPr lang="it-IT" dirty="0"/>
              <a:t>Afferma la necessità di emanare le leggi statali di coordinamento</a:t>
            </a:r>
          </a:p>
          <a:p>
            <a:endParaRPr lang="it-IT" dirty="0"/>
          </a:p>
        </p:txBody>
      </p:sp>
    </p:spTree>
    <p:extLst>
      <p:ext uri="{BB962C8B-B14F-4D97-AF65-F5344CB8AC3E}">
        <p14:creationId xmlns:p14="http://schemas.microsoft.com/office/powerpoint/2010/main" val="3036098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5. I regolamenti delle regioni, delle province e dei comuni</a:t>
            </a:r>
            <a:endParaRPr lang="it-IT" b="1" dirty="0"/>
          </a:p>
        </p:txBody>
      </p:sp>
      <p:sp>
        <p:nvSpPr>
          <p:cNvPr id="3" name="Segnaposto contenuto 2"/>
          <p:cNvSpPr>
            <a:spLocks noGrp="1"/>
          </p:cNvSpPr>
          <p:nvPr>
            <p:ph idx="1"/>
          </p:nvPr>
        </p:nvSpPr>
        <p:spPr/>
        <p:txBody>
          <a:bodyPr>
            <a:normAutofit fontScale="70000" lnSpcReduction="20000"/>
          </a:bodyPr>
          <a:lstStyle/>
          <a:p>
            <a:pPr algn="just"/>
            <a:r>
              <a:rPr lang="it-IT" dirty="0" smtClean="0"/>
              <a:t>Concludendo sul FEDERALISMO FISCALE, bisogna comunque partire e fare i conti con </a:t>
            </a:r>
            <a:r>
              <a:rPr lang="it-IT" b="1" dirty="0" smtClean="0"/>
              <a:t>l’ART. 23 COST. </a:t>
            </a:r>
            <a:r>
              <a:rPr lang="it-IT" dirty="0" smtClean="0"/>
              <a:t>a mente del quale la disciplina sostanziale di ogni tributo sarà sempre affidata a</a:t>
            </a:r>
          </a:p>
          <a:p>
            <a:pPr lvl="1" algn="just"/>
            <a:r>
              <a:rPr lang="it-IT" b="1" dirty="0" smtClean="0"/>
              <a:t>Leggi statali</a:t>
            </a:r>
          </a:p>
          <a:p>
            <a:pPr lvl="1" algn="just"/>
            <a:r>
              <a:rPr lang="it-IT" b="1" dirty="0" smtClean="0"/>
              <a:t>Leggi regionali</a:t>
            </a:r>
          </a:p>
          <a:p>
            <a:pPr algn="just"/>
            <a:r>
              <a:rPr lang="it-IT" dirty="0" smtClean="0"/>
              <a:t>La POTESTA REGOLAMENTARE per la parte del tributo non coperta da riserva assoluta di legge potrà essere affidata a</a:t>
            </a:r>
            <a:r>
              <a:rPr lang="it-IT" dirty="0" smtClean="0"/>
              <a:t>:</a:t>
            </a:r>
          </a:p>
          <a:p>
            <a:pPr lvl="1" algn="just"/>
            <a:r>
              <a:rPr lang="it-IT" dirty="0" smtClean="0"/>
              <a:t>STATO (DM o DPR)</a:t>
            </a:r>
            <a:endParaRPr lang="it-IT" dirty="0" smtClean="0"/>
          </a:p>
          <a:p>
            <a:pPr lvl="1" algn="just"/>
            <a:r>
              <a:rPr lang="it-IT" dirty="0" smtClean="0"/>
              <a:t>REGIONI</a:t>
            </a:r>
          </a:p>
          <a:p>
            <a:pPr lvl="1" algn="just"/>
            <a:r>
              <a:rPr lang="it-IT" dirty="0" smtClean="0"/>
              <a:t>PROVINCE</a:t>
            </a:r>
          </a:p>
          <a:p>
            <a:pPr lvl="1" algn="just"/>
            <a:r>
              <a:rPr lang="it-IT" dirty="0" smtClean="0"/>
              <a:t>COMUNI</a:t>
            </a:r>
          </a:p>
          <a:p>
            <a:pPr algn="just"/>
            <a:r>
              <a:rPr lang="it-IT" dirty="0" smtClean="0"/>
              <a:t>La POTESTA’ REGOLAMENTARE DEGLI ENTI LOCALI è disciplinata dall’</a:t>
            </a:r>
            <a:r>
              <a:rPr lang="it-IT" b="1" u="sng" dirty="0" smtClean="0"/>
              <a:t>art. 52 del D. Lgs. 15 dicembre 1997 n. 446</a:t>
            </a:r>
            <a:endParaRPr lang="it-IT" b="1" u="sng" dirty="0"/>
          </a:p>
        </p:txBody>
      </p:sp>
    </p:spTree>
    <p:extLst>
      <p:ext uri="{BB962C8B-B14F-4D97-AF65-F5344CB8AC3E}">
        <p14:creationId xmlns:p14="http://schemas.microsoft.com/office/powerpoint/2010/main" val="1529978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6. Le convenzioni internazionali</a:t>
            </a:r>
            <a:endParaRPr lang="it-IT" b="1" dirty="0"/>
          </a:p>
        </p:txBody>
      </p:sp>
      <p:sp>
        <p:nvSpPr>
          <p:cNvPr id="3" name="Segnaposto contenuto 2"/>
          <p:cNvSpPr>
            <a:spLocks noGrp="1"/>
          </p:cNvSpPr>
          <p:nvPr>
            <p:ph idx="1"/>
          </p:nvPr>
        </p:nvSpPr>
        <p:spPr>
          <a:xfrm>
            <a:off x="457200" y="1600200"/>
            <a:ext cx="8229600" cy="5069160"/>
          </a:xfrm>
        </p:spPr>
        <p:txBody>
          <a:bodyPr>
            <a:normAutofit fontScale="55000" lnSpcReduction="20000"/>
          </a:bodyPr>
          <a:lstStyle/>
          <a:p>
            <a:pPr algn="just"/>
            <a:r>
              <a:rPr lang="it-IT" dirty="0" smtClean="0"/>
              <a:t>Altra fonti di norme tributarie possono essere le CONVENZIONI INTERNAZIONALI</a:t>
            </a:r>
          </a:p>
          <a:p>
            <a:pPr algn="just"/>
            <a:r>
              <a:rPr lang="it-IT" dirty="0" smtClean="0"/>
              <a:t>Perché ciò avvenga occorre una </a:t>
            </a:r>
            <a:r>
              <a:rPr lang="it-IT" b="1" u="sng" dirty="0" smtClean="0"/>
              <a:t>legge nazionale di ratifica</a:t>
            </a:r>
            <a:r>
              <a:rPr lang="it-IT" dirty="0" smtClean="0"/>
              <a:t> (art. 80 </a:t>
            </a:r>
            <a:r>
              <a:rPr lang="it-IT" dirty="0" err="1" smtClean="0"/>
              <a:t>Cost</a:t>
            </a:r>
            <a:r>
              <a:rPr lang="it-IT" dirty="0" smtClean="0"/>
              <a:t>.)</a:t>
            </a:r>
          </a:p>
          <a:p>
            <a:pPr lvl="1" algn="just"/>
            <a:r>
              <a:rPr lang="it-IT" dirty="0" smtClean="0"/>
              <a:t>Per effetto della legge che ne autorizza la ratifica e ne ordina l’esecuzione le norme delle convenzioni diventano NORME INTERNE DI LEGGE</a:t>
            </a:r>
            <a:endParaRPr lang="it-IT" dirty="0" smtClean="0"/>
          </a:p>
          <a:p>
            <a:pPr algn="just"/>
            <a:r>
              <a:rPr lang="it-IT" dirty="0" smtClean="0"/>
              <a:t>RAPPORTI TRA LEGGI STATALI (O REGIONALI) E NORME CONVENZIONALI RATIFICATE</a:t>
            </a:r>
          </a:p>
          <a:p>
            <a:pPr lvl="1" algn="just"/>
            <a:r>
              <a:rPr lang="it-IT" dirty="0" smtClean="0"/>
              <a:t>ART. 117 COST</a:t>
            </a:r>
          </a:p>
          <a:p>
            <a:pPr lvl="2" algn="just"/>
            <a:r>
              <a:rPr lang="it-IT" dirty="0" smtClean="0"/>
              <a:t>Le norme delle convenzioni costituiscono vincoli </a:t>
            </a:r>
            <a:r>
              <a:rPr lang="it-IT" dirty="0" smtClean="0"/>
              <a:t>inderogabili per il legislatore interno (art. 117, comma 1 </a:t>
            </a:r>
            <a:r>
              <a:rPr lang="it-IT" dirty="0" err="1" smtClean="0"/>
              <a:t>Cost</a:t>
            </a:r>
            <a:r>
              <a:rPr lang="it-IT" dirty="0" smtClean="0"/>
              <a:t>.)</a:t>
            </a:r>
            <a:endParaRPr lang="it-IT" dirty="0" smtClean="0"/>
          </a:p>
          <a:p>
            <a:pPr lvl="2" algn="just"/>
            <a:r>
              <a:rPr lang="it-IT" dirty="0" smtClean="0"/>
              <a:t>Quindi è </a:t>
            </a:r>
            <a:r>
              <a:rPr lang="it-IT" b="1" u="sng" dirty="0" smtClean="0"/>
              <a:t>incostituzionale</a:t>
            </a:r>
            <a:r>
              <a:rPr lang="it-IT" dirty="0" smtClean="0"/>
              <a:t> la norma di legge che si pone in </a:t>
            </a:r>
            <a:r>
              <a:rPr lang="it-IT" dirty="0" smtClean="0"/>
              <a:t>contrasto</a:t>
            </a:r>
          </a:p>
          <a:p>
            <a:pPr lvl="3" algn="just"/>
            <a:r>
              <a:rPr lang="it-IT" dirty="0" smtClean="0"/>
              <a:t>Le norme di legge he non rispettando gli obblighi derivanti dalle convenzioni internazionali non sono disapplicabili (come accade per le norme nazionali non compatibili con il diritto UE) ma </a:t>
            </a:r>
            <a:r>
              <a:rPr lang="it-IT" b="1" u="sng" dirty="0" smtClean="0"/>
              <a:t>incostituzionali</a:t>
            </a:r>
            <a:r>
              <a:rPr lang="it-IT" dirty="0" smtClean="0"/>
              <a:t> per violazione dell’art. 117 COST. (in questo senso le norme internazionali sono «NORME INTERPOSTE»)</a:t>
            </a:r>
            <a:endParaRPr lang="it-IT" b="1" u="sng" dirty="0" smtClean="0"/>
          </a:p>
          <a:p>
            <a:pPr lvl="2" algn="just"/>
            <a:r>
              <a:rPr lang="it-IT" dirty="0" smtClean="0"/>
              <a:t>La norma convenzionale assurge a rango di </a:t>
            </a:r>
            <a:r>
              <a:rPr lang="it-IT" b="1" u="sng" dirty="0" smtClean="0"/>
              <a:t>disciplina speciale</a:t>
            </a:r>
            <a:r>
              <a:rPr lang="it-IT" b="1" u="sng" dirty="0"/>
              <a:t> </a:t>
            </a:r>
            <a:r>
              <a:rPr lang="it-IT" dirty="0" smtClean="0"/>
              <a:t>che, </a:t>
            </a:r>
            <a:r>
              <a:rPr lang="it-IT" dirty="0" smtClean="0"/>
              <a:t>quindi</a:t>
            </a:r>
            <a:r>
              <a:rPr lang="it-IT" dirty="0" smtClean="0"/>
              <a:t>, in caso di conflitto prevale sulla normativa interna di carattere </a:t>
            </a:r>
            <a:r>
              <a:rPr lang="it-IT" dirty="0" smtClean="0"/>
              <a:t>generale</a:t>
            </a:r>
          </a:p>
          <a:p>
            <a:pPr lvl="3" algn="just"/>
            <a:r>
              <a:rPr lang="it-IT" dirty="0" smtClean="0"/>
              <a:t>Ad ESEMPIO se una convenzione tra l’Italia e un altro Stato prevede che un determinato reddito prodotto in Italia da un soggetto residente nell’altro Stato non sono tassati in Italia, quei redditi non devono essere tassati in Italia, anche se di regola i redditi dei non residenti prodotti in Italia sono soggetti alle nostre II.DD. (ART. 23 TUIR) </a:t>
            </a:r>
            <a:endParaRPr lang="it-IT" dirty="0" smtClean="0"/>
          </a:p>
          <a:p>
            <a:pPr lvl="2" algn="just"/>
            <a:r>
              <a:rPr lang="it-IT" dirty="0" smtClean="0"/>
              <a:t>Tuttavia se una </a:t>
            </a:r>
            <a:r>
              <a:rPr lang="it-IT" b="1" u="sng" dirty="0" smtClean="0"/>
              <a:t>norma interna è più favorevole </a:t>
            </a:r>
            <a:r>
              <a:rPr lang="it-IT" dirty="0" smtClean="0"/>
              <a:t>si applica la norma interna (art. 169 </a:t>
            </a:r>
            <a:r>
              <a:rPr lang="it-IT" dirty="0" err="1" smtClean="0"/>
              <a:t>tuir</a:t>
            </a:r>
            <a:r>
              <a:rPr lang="it-IT" dirty="0" smtClean="0"/>
              <a:t>)</a:t>
            </a:r>
          </a:p>
          <a:p>
            <a:pPr algn="just"/>
            <a:r>
              <a:rPr lang="it-IT" dirty="0" smtClean="0"/>
              <a:t>ESEMPI DI CONVENZIONE</a:t>
            </a:r>
          </a:p>
          <a:p>
            <a:pPr lvl="1" algn="just"/>
            <a:r>
              <a:rPr lang="it-IT" dirty="0" smtClean="0"/>
              <a:t>Convenzioni internazionali per evitare la DOPPIA IMPOSIZONE di:</a:t>
            </a:r>
          </a:p>
          <a:p>
            <a:pPr lvl="2" algn="just"/>
            <a:r>
              <a:rPr lang="it-IT" dirty="0" smtClean="0"/>
              <a:t>REDDITI</a:t>
            </a:r>
          </a:p>
          <a:p>
            <a:pPr lvl="2" algn="just"/>
            <a:r>
              <a:rPr lang="it-IT" dirty="0" smtClean="0"/>
              <a:t>PATRIMONI</a:t>
            </a:r>
          </a:p>
          <a:p>
            <a:pPr lvl="2" algn="just"/>
            <a:r>
              <a:rPr lang="it-IT" dirty="0" smtClean="0"/>
              <a:t>SUCCESSIONI</a:t>
            </a:r>
          </a:p>
          <a:p>
            <a:pPr lvl="1" algn="just"/>
            <a:r>
              <a:rPr lang="it-IT" dirty="0" smtClean="0"/>
              <a:t>Convenzioni sui DAZI</a:t>
            </a:r>
          </a:p>
        </p:txBody>
      </p:sp>
    </p:spTree>
    <p:extLst>
      <p:ext uri="{BB962C8B-B14F-4D97-AF65-F5344CB8AC3E}">
        <p14:creationId xmlns:p14="http://schemas.microsoft.com/office/powerpoint/2010/main" val="37931918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CEDU</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Altro esempio di CONVENZIONE INTERNAZIONALE è la </a:t>
            </a:r>
            <a:r>
              <a:rPr lang="it-IT" b="1" dirty="0" smtClean="0"/>
              <a:t>CEDU</a:t>
            </a:r>
            <a:r>
              <a:rPr lang="it-IT" dirty="0" smtClean="0"/>
              <a:t> (Convenzione </a:t>
            </a:r>
            <a:r>
              <a:rPr lang="it-IT" dirty="0"/>
              <a:t>Europea per la salvaguardia dei Diritti dell’Uomo e delle libertà </a:t>
            </a:r>
            <a:r>
              <a:rPr lang="it-IT" dirty="0" smtClean="0"/>
              <a:t>fondamentali)</a:t>
            </a:r>
          </a:p>
          <a:p>
            <a:pPr lvl="1" algn="just"/>
            <a:r>
              <a:rPr lang="it-IT" dirty="0" smtClean="0"/>
              <a:t>Nel corso degli ultimi anni ha avuto un notevole spazio soprattutto </a:t>
            </a:r>
            <a:r>
              <a:rPr lang="it-IT" b="1" dirty="0" smtClean="0"/>
              <a:t>sul piano dell’attuazione del prelievo tributario</a:t>
            </a:r>
            <a:r>
              <a:rPr lang="it-IT" dirty="0" smtClean="0"/>
              <a:t>, interessando tematiche fondamentali quali:</a:t>
            </a:r>
          </a:p>
          <a:p>
            <a:pPr lvl="2" algn="just"/>
            <a:r>
              <a:rPr lang="it-IT" dirty="0" smtClean="0"/>
              <a:t>Il diritto all’integrità del domicilio nel caso di accessi domiciliari o perquisizioni con finalità fiscali</a:t>
            </a:r>
          </a:p>
          <a:p>
            <a:pPr lvl="2" algn="just"/>
            <a:r>
              <a:rPr lang="it-IT" dirty="0" smtClean="0"/>
              <a:t>Tutela del segreto professionale sempre in tema di verifiche fiscali</a:t>
            </a:r>
          </a:p>
          <a:p>
            <a:pPr lvl="2" algn="just"/>
            <a:r>
              <a:rPr lang="it-IT" dirty="0" smtClean="0"/>
              <a:t>Diritto del contribuente a rimanere in silenzio e a non contribuire ad incriminare se stesso</a:t>
            </a:r>
          </a:p>
          <a:p>
            <a:pPr lvl="2" algn="just"/>
            <a:r>
              <a:rPr lang="it-IT" dirty="0" smtClean="0"/>
              <a:t>Il principio per cui l’imposizione fiscale deve realizzare un «</a:t>
            </a:r>
            <a:r>
              <a:rPr lang="it-IT" b="1" dirty="0" smtClean="0"/>
              <a:t>giusto equilibrio</a:t>
            </a:r>
            <a:r>
              <a:rPr lang="it-IT" dirty="0" smtClean="0"/>
              <a:t>» tra le esigenze dell’interesse generale della comunità e l’imperativo della salvaguardia dei diritti fondamentali dell’individuo: l’onere fiscale non può costituire un onere eccessivo o costituire un attentato alla sua situazione finanziaria </a:t>
            </a:r>
            <a:endParaRPr lang="it-IT" dirty="0"/>
          </a:p>
          <a:p>
            <a:endParaRPr lang="it-IT" dirty="0"/>
          </a:p>
        </p:txBody>
      </p:sp>
    </p:spTree>
    <p:extLst>
      <p:ext uri="{BB962C8B-B14F-4D97-AF65-F5344CB8AC3E}">
        <p14:creationId xmlns:p14="http://schemas.microsoft.com/office/powerpoint/2010/main" val="870684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7. Le fonti dell’Unione </a:t>
            </a:r>
            <a:r>
              <a:rPr lang="it-IT" b="1" dirty="0"/>
              <a:t>E</a:t>
            </a:r>
            <a:r>
              <a:rPr lang="it-IT" b="1" dirty="0" smtClean="0"/>
              <a:t>uropea</a:t>
            </a:r>
            <a:endParaRPr lang="it-IT" b="1" dirty="0"/>
          </a:p>
        </p:txBody>
      </p:sp>
      <p:sp>
        <p:nvSpPr>
          <p:cNvPr id="3" name="Segnaposto contenuto 2"/>
          <p:cNvSpPr>
            <a:spLocks noGrp="1"/>
          </p:cNvSpPr>
          <p:nvPr>
            <p:ph idx="1"/>
          </p:nvPr>
        </p:nvSpPr>
        <p:spPr>
          <a:xfrm>
            <a:off x="457200" y="1268760"/>
            <a:ext cx="8229600" cy="5544616"/>
          </a:xfrm>
        </p:spPr>
        <p:txBody>
          <a:bodyPr>
            <a:normAutofit fontScale="47500" lnSpcReduction="20000"/>
          </a:bodyPr>
          <a:lstStyle/>
          <a:p>
            <a:pPr algn="just"/>
            <a:r>
              <a:rPr lang="it-IT" dirty="0" smtClean="0"/>
              <a:t>RIFERIMENTI NORMATIVI</a:t>
            </a:r>
          </a:p>
          <a:p>
            <a:pPr lvl="1" algn="just"/>
            <a:r>
              <a:rPr lang="it-IT" b="1" dirty="0" smtClean="0"/>
              <a:t>Articoli </a:t>
            </a:r>
            <a:r>
              <a:rPr lang="it-IT" b="1" dirty="0" smtClean="0"/>
              <a:t>117 (1° comma) COST.</a:t>
            </a:r>
          </a:p>
          <a:p>
            <a:pPr lvl="1" algn="just"/>
            <a:r>
              <a:rPr lang="it-IT" b="1" dirty="0" smtClean="0"/>
              <a:t>Articolo 11 COST. </a:t>
            </a:r>
            <a:r>
              <a:rPr lang="it-IT" dirty="0" smtClean="0"/>
              <a:t>(l’Italia ha trasferito all’UE l’esercizio dei poteri normativi nelle materie oggetto dei TRATTATI)</a:t>
            </a:r>
            <a:endParaRPr lang="it-IT" b="1" dirty="0" smtClean="0"/>
          </a:p>
          <a:p>
            <a:pPr algn="just"/>
            <a:r>
              <a:rPr lang="it-IT" dirty="0" smtClean="0"/>
              <a:t>COROLLARI</a:t>
            </a:r>
          </a:p>
          <a:p>
            <a:pPr lvl="1" algn="just"/>
            <a:r>
              <a:rPr lang="it-IT" dirty="0" smtClean="0"/>
              <a:t>Primato del diritto comunitario</a:t>
            </a:r>
          </a:p>
          <a:p>
            <a:pPr lvl="1" algn="just"/>
            <a:r>
              <a:rPr lang="it-IT" dirty="0" smtClean="0"/>
              <a:t>In caso di contrasto prevalgono le norme dell’UE e le norme nazionali devono essere </a:t>
            </a:r>
            <a:r>
              <a:rPr lang="it-IT" b="1" u="sng" dirty="0" smtClean="0"/>
              <a:t>disapplicate </a:t>
            </a:r>
            <a:r>
              <a:rPr lang="it-IT" dirty="0" smtClean="0"/>
              <a:t>(si veda Corte di giustizia 9 marzo 1978)</a:t>
            </a:r>
            <a:endParaRPr lang="it-IT" b="1" u="sng" dirty="0" smtClean="0"/>
          </a:p>
          <a:p>
            <a:pPr lvl="1" algn="just"/>
            <a:r>
              <a:rPr lang="it-IT" dirty="0" smtClean="0"/>
              <a:t>Per le materie disciplinate dal diritto comunitario valgono le </a:t>
            </a:r>
            <a:r>
              <a:rPr lang="it-IT" dirty="0" smtClean="0"/>
              <a:t>norme </a:t>
            </a:r>
            <a:r>
              <a:rPr lang="it-IT" dirty="0" smtClean="0"/>
              <a:t>comunitarie (che siano direttamente applicabili) e non quelle </a:t>
            </a:r>
            <a:r>
              <a:rPr lang="it-IT" dirty="0" smtClean="0"/>
              <a:t>nazionali</a:t>
            </a:r>
          </a:p>
          <a:p>
            <a:pPr lvl="2" algn="just"/>
            <a:r>
              <a:rPr lang="it-IT" dirty="0" smtClean="0"/>
              <a:t>Il giudice nazionale, in quelle materie, deve applicare le norme dell’unione, non quelle nazionali (si rinvia a Corte Costituzionale 8 giugno 1984: in tale sentenza si afferma il principio importante per cui la disapplicazione della norma interna confliggente è immediata e non passa per la declaratoria di </a:t>
            </a:r>
            <a:r>
              <a:rPr lang="it-IT" dirty="0" err="1" smtClean="0"/>
              <a:t>incostuzionalità</a:t>
            </a:r>
            <a:r>
              <a:rPr lang="it-IT" dirty="0" smtClean="0"/>
              <a:t>)</a:t>
            </a:r>
            <a:endParaRPr lang="it-IT" dirty="0" smtClean="0"/>
          </a:p>
          <a:p>
            <a:pPr lvl="1" algn="just"/>
            <a:r>
              <a:rPr lang="it-IT" dirty="0" smtClean="0"/>
              <a:t>I principi comunitari di </a:t>
            </a:r>
            <a:r>
              <a:rPr lang="it-IT" b="1" dirty="0" smtClean="0"/>
              <a:t>EFFETTIVITA’</a:t>
            </a:r>
            <a:r>
              <a:rPr lang="it-IT" dirty="0" smtClean="0"/>
              <a:t> e di </a:t>
            </a:r>
            <a:r>
              <a:rPr lang="it-IT" b="1" dirty="0" smtClean="0"/>
              <a:t>NON DISCRIMINAZIONE </a:t>
            </a:r>
            <a:r>
              <a:rPr lang="it-IT" dirty="0" smtClean="0"/>
              <a:t>impongono agli stati membri di applicare, anche d’ufficio, le norme comunitarie; se necessario anche attraverso la disapplicazione delle norme interne</a:t>
            </a:r>
          </a:p>
          <a:p>
            <a:pPr algn="just"/>
            <a:r>
              <a:rPr lang="it-IT" dirty="0" smtClean="0"/>
              <a:t>FONTI</a:t>
            </a:r>
          </a:p>
          <a:p>
            <a:pPr lvl="1" algn="just"/>
            <a:r>
              <a:rPr lang="it-IT" dirty="0" smtClean="0"/>
              <a:t>PRIMARIE</a:t>
            </a:r>
          </a:p>
          <a:p>
            <a:pPr lvl="2" algn="just"/>
            <a:r>
              <a:rPr lang="it-IT" dirty="0" smtClean="0"/>
              <a:t>Disposizioni contenute nei </a:t>
            </a:r>
            <a:r>
              <a:rPr lang="it-IT" b="1" dirty="0" smtClean="0"/>
              <a:t>TRATTATI</a:t>
            </a:r>
            <a:r>
              <a:rPr lang="it-IT" dirty="0" smtClean="0"/>
              <a:t> che sono entrati a far parte dell’ordinamento giuridico italiano per effetto delle leggi di ratifica previste dall’art. 80 </a:t>
            </a:r>
            <a:r>
              <a:rPr lang="it-IT" dirty="0" err="1" smtClean="0"/>
              <a:t>Cost</a:t>
            </a:r>
            <a:r>
              <a:rPr lang="it-IT" dirty="0" smtClean="0"/>
              <a:t>.</a:t>
            </a:r>
          </a:p>
          <a:p>
            <a:pPr lvl="2" algn="just"/>
            <a:r>
              <a:rPr lang="it-IT" dirty="0" smtClean="0"/>
              <a:t>L’ultima evoluzione è il </a:t>
            </a:r>
            <a:r>
              <a:rPr lang="it-IT" b="1" dirty="0" smtClean="0"/>
              <a:t>TFUE</a:t>
            </a:r>
            <a:r>
              <a:rPr lang="it-IT" dirty="0" smtClean="0"/>
              <a:t> (</a:t>
            </a:r>
            <a:r>
              <a:rPr lang="it-IT" b="1" dirty="0" smtClean="0"/>
              <a:t>Trattato sul Funzionamento dell’Unione Europea</a:t>
            </a:r>
            <a:r>
              <a:rPr lang="it-IT" dirty="0" smtClean="0"/>
              <a:t>)</a:t>
            </a:r>
          </a:p>
          <a:p>
            <a:pPr lvl="1" algn="just"/>
            <a:r>
              <a:rPr lang="it-IT" dirty="0" smtClean="0"/>
              <a:t>SECONDARIE</a:t>
            </a:r>
          </a:p>
          <a:p>
            <a:pPr lvl="2" algn="just"/>
            <a:r>
              <a:rPr lang="it-IT" dirty="0" smtClean="0"/>
              <a:t>Sono le disposizioni prodotte dai vari organi comunitari:</a:t>
            </a:r>
          </a:p>
          <a:p>
            <a:pPr lvl="3" algn="just"/>
            <a:r>
              <a:rPr lang="it-IT" dirty="0" smtClean="0"/>
              <a:t>REGOLAMENTI</a:t>
            </a:r>
          </a:p>
          <a:p>
            <a:pPr lvl="3" algn="just"/>
            <a:r>
              <a:rPr lang="it-IT" dirty="0" smtClean="0"/>
              <a:t>DIRETTIVE</a:t>
            </a:r>
          </a:p>
          <a:p>
            <a:pPr lvl="3" algn="just"/>
            <a:r>
              <a:rPr lang="it-IT" dirty="0" smtClean="0"/>
              <a:t>DECISIONI</a:t>
            </a:r>
          </a:p>
          <a:p>
            <a:pPr lvl="3" algn="just"/>
            <a:r>
              <a:rPr lang="it-IT" dirty="0" smtClean="0"/>
              <a:t>PARERI</a:t>
            </a:r>
          </a:p>
          <a:p>
            <a:pPr lvl="3" algn="just"/>
            <a:r>
              <a:rPr lang="it-IT" dirty="0" smtClean="0"/>
              <a:t>SENTENZE DELLA CORTE DI GIUSTIZIA UE</a:t>
            </a:r>
            <a:endParaRPr lang="it-IT" dirty="0" smtClean="0"/>
          </a:p>
          <a:p>
            <a:pPr lvl="2" algn="just"/>
            <a:endParaRPr lang="it-IT" dirty="0" smtClean="0"/>
          </a:p>
        </p:txBody>
      </p:sp>
    </p:spTree>
    <p:extLst>
      <p:ext uri="{BB962C8B-B14F-4D97-AF65-F5344CB8AC3E}">
        <p14:creationId xmlns:p14="http://schemas.microsoft.com/office/powerpoint/2010/main" val="1265277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i="1" dirty="0" smtClean="0"/>
              <a:t>continua</a:t>
            </a:r>
            <a:endParaRPr lang="it-IT" dirty="0"/>
          </a:p>
        </p:txBody>
      </p:sp>
      <p:sp>
        <p:nvSpPr>
          <p:cNvPr id="3" name="Segnaposto contenuto 2"/>
          <p:cNvSpPr>
            <a:spLocks noGrp="1"/>
          </p:cNvSpPr>
          <p:nvPr>
            <p:ph idx="1"/>
          </p:nvPr>
        </p:nvSpPr>
        <p:spPr>
          <a:xfrm>
            <a:off x="457200" y="1196752"/>
            <a:ext cx="8229600" cy="5256584"/>
          </a:xfrm>
        </p:spPr>
        <p:txBody>
          <a:bodyPr>
            <a:normAutofit fontScale="55000" lnSpcReduction="20000"/>
          </a:bodyPr>
          <a:lstStyle/>
          <a:p>
            <a:pPr algn="just"/>
            <a:r>
              <a:rPr lang="it-IT" b="1" u="sng" dirty="0" smtClean="0"/>
              <a:t>I REGOLAMENTI </a:t>
            </a:r>
            <a:r>
              <a:rPr lang="it-IT" dirty="0" smtClean="0"/>
              <a:t>(art. 288, comma 2, TFUE</a:t>
            </a:r>
            <a:r>
              <a:rPr lang="it-IT" dirty="0" smtClean="0"/>
              <a:t>): sono l’equivalente delle leggi negli ordinamenti interni</a:t>
            </a:r>
            <a:endParaRPr lang="it-IT" dirty="0" smtClean="0"/>
          </a:p>
          <a:p>
            <a:pPr lvl="1" algn="just"/>
            <a:r>
              <a:rPr lang="it-IT" dirty="0" smtClean="0"/>
              <a:t>Hanno portata generale, sono obbligatori in tutti i loro elementi</a:t>
            </a:r>
          </a:p>
          <a:p>
            <a:pPr lvl="1" algn="just"/>
            <a:r>
              <a:rPr lang="it-IT" dirty="0" smtClean="0"/>
              <a:t>Sono applicabili in ciascuno degli Stati membri</a:t>
            </a:r>
          </a:p>
          <a:p>
            <a:pPr lvl="1" algn="just"/>
            <a:r>
              <a:rPr lang="it-IT" dirty="0" smtClean="0"/>
              <a:t>Hanno </a:t>
            </a:r>
            <a:r>
              <a:rPr lang="it-IT" b="1" u="sng" dirty="0" smtClean="0"/>
              <a:t>efficacia </a:t>
            </a:r>
            <a:r>
              <a:rPr lang="it-IT" b="1" i="1" u="sng" dirty="0" smtClean="0"/>
              <a:t>diretta</a:t>
            </a:r>
            <a:r>
              <a:rPr lang="it-IT" dirty="0" smtClean="0"/>
              <a:t>: producono effetti </a:t>
            </a:r>
            <a:r>
              <a:rPr lang="it-IT" i="1" dirty="0" smtClean="0"/>
              <a:t>immediati </a:t>
            </a:r>
            <a:r>
              <a:rPr lang="it-IT" dirty="0" smtClean="0"/>
              <a:t>all’interno degli </a:t>
            </a:r>
            <a:r>
              <a:rPr lang="it-IT" dirty="0" smtClean="0"/>
              <a:t>Stati</a:t>
            </a:r>
          </a:p>
          <a:p>
            <a:pPr lvl="2" algn="just"/>
            <a:r>
              <a:rPr lang="it-IT" dirty="0" smtClean="0"/>
              <a:t>Non hanno bisogno di norme di recepimento;</a:t>
            </a:r>
          </a:p>
          <a:p>
            <a:pPr lvl="2" algn="just"/>
            <a:r>
              <a:rPr lang="it-IT" dirty="0" smtClean="0"/>
              <a:t>Rendono non più applicabili, in quella materia, le norme nazionali</a:t>
            </a:r>
          </a:p>
          <a:p>
            <a:pPr lvl="2" algn="just"/>
            <a:r>
              <a:rPr lang="it-IT" dirty="0" smtClean="0"/>
              <a:t>Gli stati membri possono emanare NORME DI ATTUAZIONE DEI REGOLAMENTI ma solo se lo prevede il regolamento</a:t>
            </a:r>
            <a:endParaRPr lang="it-IT" dirty="0" smtClean="0"/>
          </a:p>
          <a:p>
            <a:pPr lvl="1" algn="just"/>
            <a:r>
              <a:rPr lang="it-IT" dirty="0" smtClean="0"/>
              <a:t>Sono idonei ad attribuire ai cittadini diritti tutelabili davanti a ciascun giudice nazionale (EFFICACIA ORIZZONTALE</a:t>
            </a:r>
            <a:r>
              <a:rPr lang="it-IT" dirty="0" smtClean="0"/>
              <a:t>)</a:t>
            </a:r>
          </a:p>
          <a:p>
            <a:pPr algn="just"/>
            <a:r>
              <a:rPr lang="it-IT" b="1" u="sng" dirty="0" smtClean="0"/>
              <a:t>LE </a:t>
            </a:r>
            <a:r>
              <a:rPr lang="it-IT" b="1" u="sng" dirty="0" smtClean="0"/>
              <a:t>DIRETTIVE </a:t>
            </a:r>
            <a:r>
              <a:rPr lang="it-IT" dirty="0"/>
              <a:t>(art. 288, comma </a:t>
            </a:r>
            <a:r>
              <a:rPr lang="it-IT" dirty="0" smtClean="0"/>
              <a:t>3, </a:t>
            </a:r>
            <a:r>
              <a:rPr lang="it-IT" dirty="0"/>
              <a:t>TFUE</a:t>
            </a:r>
            <a:r>
              <a:rPr lang="it-IT" dirty="0" smtClean="0"/>
              <a:t>): vincolano gli Stati membri per quanto riguarda il </a:t>
            </a:r>
            <a:r>
              <a:rPr lang="it-IT" b="1" dirty="0" smtClean="0"/>
              <a:t>risultato</a:t>
            </a:r>
            <a:r>
              <a:rPr lang="it-IT" dirty="0" smtClean="0"/>
              <a:t> da raggiungere, mentre è rimessa alla discrezionalità degli Stati l’adozione degli </a:t>
            </a:r>
            <a:r>
              <a:rPr lang="it-IT" b="1" dirty="0" smtClean="0"/>
              <a:t>strumenti</a:t>
            </a:r>
            <a:r>
              <a:rPr lang="it-IT" dirty="0" smtClean="0"/>
              <a:t> e de </a:t>
            </a:r>
            <a:r>
              <a:rPr lang="it-IT" b="1" dirty="0" smtClean="0"/>
              <a:t>mezzi</a:t>
            </a:r>
            <a:r>
              <a:rPr lang="it-IT" dirty="0" smtClean="0"/>
              <a:t> per raggiungerlo</a:t>
            </a:r>
            <a:endParaRPr lang="it-IT" dirty="0"/>
          </a:p>
          <a:p>
            <a:pPr lvl="1" algn="just"/>
            <a:r>
              <a:rPr lang="it-IT" dirty="0" smtClean="0"/>
              <a:t>Non hanno portata generale ma si rivolgono solo agli Stati membri (EFFICACIA VERTICALE)</a:t>
            </a:r>
          </a:p>
          <a:p>
            <a:pPr lvl="1" algn="just"/>
            <a:r>
              <a:rPr lang="it-IT" dirty="0" smtClean="0"/>
              <a:t>I singoli possono invocare le norme delle direttive nei confronti degli Stati e degli enti territoriali ma non nei confronti di altri individui</a:t>
            </a:r>
          </a:p>
          <a:p>
            <a:pPr lvl="1" algn="just"/>
            <a:r>
              <a:rPr lang="it-IT" dirty="0" smtClean="0"/>
              <a:t>Sono uno </a:t>
            </a:r>
            <a:r>
              <a:rPr lang="it-IT" b="1" u="sng" dirty="0" smtClean="0"/>
              <a:t>strumento di legislazione indiretta </a:t>
            </a:r>
            <a:r>
              <a:rPr lang="it-IT" dirty="0" smtClean="0"/>
              <a:t>(o a due stadi), nel senso che devono essere recepite con apposita legge dello Stato membro</a:t>
            </a:r>
          </a:p>
          <a:p>
            <a:pPr lvl="1" algn="just"/>
            <a:r>
              <a:rPr lang="it-IT" b="1" dirty="0" smtClean="0"/>
              <a:t>LE DIRETTIVE SELF EXECUTING</a:t>
            </a:r>
          </a:p>
          <a:p>
            <a:pPr lvl="2" algn="just"/>
            <a:r>
              <a:rPr lang="it-IT" dirty="0" smtClean="0"/>
              <a:t>Istituto di elaborazione giurisprudenziale nato per fronteggiare il rischio connesso all’inadempienza degli stati membri nel recepire le direttive</a:t>
            </a:r>
          </a:p>
          <a:p>
            <a:pPr lvl="2" algn="just"/>
            <a:r>
              <a:rPr lang="it-IT" dirty="0" smtClean="0"/>
              <a:t>In tali ipotesi (scadenza del temine di attuazione interna della direttiva) tutte </a:t>
            </a:r>
            <a:r>
              <a:rPr lang="it-IT" b="1" u="sng" dirty="0" smtClean="0"/>
              <a:t>le norme della direttiva che siano incondizionate, precise e puntuali assumono efficacia </a:t>
            </a:r>
            <a:r>
              <a:rPr lang="it-IT" b="1" u="sng" dirty="0" smtClean="0"/>
              <a:t>diretta </a:t>
            </a:r>
            <a:r>
              <a:rPr lang="it-IT" dirty="0" smtClean="0"/>
              <a:t>(anche nel caso in cui non vi siano state norme di recepimento)</a:t>
            </a:r>
            <a:endParaRPr lang="it-IT" b="1" u="sng" dirty="0" smtClean="0"/>
          </a:p>
        </p:txBody>
      </p:sp>
    </p:spTree>
    <p:extLst>
      <p:ext uri="{BB962C8B-B14F-4D97-AF65-F5344CB8AC3E}">
        <p14:creationId xmlns:p14="http://schemas.microsoft.com/office/powerpoint/2010/main" val="26511763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r>
              <a:rPr lang="it-IT" i="1" dirty="0"/>
              <a:t>continua</a:t>
            </a:r>
            <a:endParaRPr lang="it-IT" dirty="0"/>
          </a:p>
        </p:txBody>
      </p:sp>
      <p:sp>
        <p:nvSpPr>
          <p:cNvPr id="3" name="Segnaposto contenuto 2"/>
          <p:cNvSpPr>
            <a:spLocks noGrp="1"/>
          </p:cNvSpPr>
          <p:nvPr>
            <p:ph idx="1"/>
          </p:nvPr>
        </p:nvSpPr>
        <p:spPr>
          <a:xfrm>
            <a:off x="457200" y="1268760"/>
            <a:ext cx="8229600" cy="5400600"/>
          </a:xfrm>
        </p:spPr>
        <p:txBody>
          <a:bodyPr>
            <a:normAutofit fontScale="55000" lnSpcReduction="20000"/>
          </a:bodyPr>
          <a:lstStyle/>
          <a:p>
            <a:r>
              <a:rPr lang="it-IT" b="1" dirty="0" smtClean="0"/>
              <a:t>LE DECISIONI</a:t>
            </a:r>
          </a:p>
          <a:p>
            <a:pPr lvl="1"/>
            <a:r>
              <a:rPr lang="it-IT" dirty="0" smtClean="0"/>
              <a:t>Sono atti comunitari che riguardano casi specifici (sono equiparabili ai «provvedimenti amministrativi»)</a:t>
            </a:r>
          </a:p>
          <a:p>
            <a:pPr lvl="1"/>
            <a:r>
              <a:rPr lang="it-IT" dirty="0" smtClean="0"/>
              <a:t>Hanno anch’esse «</a:t>
            </a:r>
            <a:r>
              <a:rPr lang="it-IT" u="sng" dirty="0" smtClean="0"/>
              <a:t>effetto diretto</a:t>
            </a:r>
            <a:r>
              <a:rPr lang="it-IT" dirty="0" smtClean="0"/>
              <a:t>» e sono obbligatorie ma solo per i destinatari in esse indicati (non hanno portata generale ed astratta come i regolamenti e le direttive)</a:t>
            </a:r>
          </a:p>
          <a:p>
            <a:pPr lvl="2"/>
            <a:r>
              <a:rPr lang="it-IT" dirty="0" smtClean="0"/>
              <a:t>ESEMPI:</a:t>
            </a:r>
          </a:p>
          <a:p>
            <a:pPr lvl="3"/>
            <a:r>
              <a:rPr lang="it-IT" dirty="0" smtClean="0"/>
              <a:t>DECISIONI DELLA COMMISIONE EUROPEA che ordina ad uno Stato membro di revocare i benefici fiscali, in quanto «aiuti di stato» con compatibili negli ordinamenti degli Stati membri.</a:t>
            </a:r>
          </a:p>
          <a:p>
            <a:pPr lvl="3"/>
            <a:r>
              <a:rPr lang="it-IT" dirty="0" smtClean="0"/>
              <a:t>SENTENZE DELLA CORTE DI GIUSTIZIA (quando riguardano casi specifici sono assimilate alle DECISIONI)</a:t>
            </a:r>
          </a:p>
          <a:p>
            <a:r>
              <a:rPr lang="it-IT" b="1" dirty="0" smtClean="0"/>
              <a:t>LE RACCOMANDAZIONI E I PARERI</a:t>
            </a:r>
          </a:p>
          <a:p>
            <a:pPr lvl="1"/>
            <a:r>
              <a:rPr lang="it-IT" dirty="0" smtClean="0"/>
              <a:t>Non sono, invece, vincolanti (c.d. «soft law»)</a:t>
            </a:r>
          </a:p>
          <a:p>
            <a:pPr lvl="1"/>
            <a:r>
              <a:rPr lang="it-IT" dirty="0" smtClean="0"/>
              <a:t>Sono emanati, in genere, dalla Commissione (anche potrebbero essere emanati da ciascun organo comunitario)</a:t>
            </a:r>
          </a:p>
          <a:p>
            <a:pPr lvl="1"/>
            <a:r>
              <a:rPr lang="it-IT" dirty="0" smtClean="0"/>
              <a:t>Le RACCOMANDAZIONI sono dirette agli Stati membri e contengono l’INVITO a conformarsi ad un determinato comportamento</a:t>
            </a:r>
          </a:p>
          <a:p>
            <a:pPr lvl="1"/>
            <a:r>
              <a:rPr lang="it-IT" dirty="0" smtClean="0"/>
              <a:t>I PARERI costituiscono l’atto con il quale le istituzioni europee fanno conoscere il loro punto di vista su una determinata questione</a:t>
            </a:r>
          </a:p>
          <a:p>
            <a:r>
              <a:rPr lang="it-IT" b="1" dirty="0" smtClean="0"/>
              <a:t>LE SENTENZE DELLA CORTE DI GIUSTIZIA</a:t>
            </a:r>
          </a:p>
          <a:p>
            <a:pPr lvl="1"/>
            <a:r>
              <a:rPr lang="it-IT" dirty="0" smtClean="0"/>
              <a:t>Il TFUE attribuisce alla Corte il compito di </a:t>
            </a:r>
            <a:r>
              <a:rPr lang="it-IT" b="1" dirty="0" smtClean="0"/>
              <a:t>interpretare il diritto europeo</a:t>
            </a:r>
          </a:p>
          <a:p>
            <a:pPr lvl="1"/>
            <a:r>
              <a:rPr lang="it-IT" dirty="0" smtClean="0"/>
              <a:t>Il rinvio alla Corte da parte del giudice nazionale è:</a:t>
            </a:r>
          </a:p>
          <a:p>
            <a:pPr lvl="2"/>
            <a:r>
              <a:rPr lang="it-IT" dirty="0" smtClean="0"/>
              <a:t>FACOLTATIVO nei gradi intermedi</a:t>
            </a:r>
          </a:p>
          <a:p>
            <a:pPr lvl="2"/>
            <a:r>
              <a:rPr lang="it-IT" dirty="0" smtClean="0"/>
              <a:t>OBBLIGATORIO nel grado terminale</a:t>
            </a:r>
          </a:p>
          <a:p>
            <a:pPr lvl="2"/>
            <a:r>
              <a:rPr lang="it-IT" dirty="0" smtClean="0"/>
              <a:t>In ogni caso deve trattarsi di questione pertinente e dirimente (decisiva per la causa)</a:t>
            </a:r>
            <a:endParaRPr lang="it-IT" dirty="0"/>
          </a:p>
        </p:txBody>
      </p:sp>
    </p:spTree>
    <p:extLst>
      <p:ext uri="{BB962C8B-B14F-4D97-AF65-F5344CB8AC3E}">
        <p14:creationId xmlns:p14="http://schemas.microsoft.com/office/powerpoint/2010/main" val="1325373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2. IMPOSTE, TASSE, CONTRIBUTI</a:t>
            </a:r>
            <a:endParaRPr lang="it-IT" b="1" dirty="0"/>
          </a:p>
        </p:txBody>
      </p:sp>
      <p:sp>
        <p:nvSpPr>
          <p:cNvPr id="3" name="Segnaposto contenuto 2"/>
          <p:cNvSpPr>
            <a:spLocks noGrp="1"/>
          </p:cNvSpPr>
          <p:nvPr>
            <p:ph idx="1"/>
          </p:nvPr>
        </p:nvSpPr>
        <p:spPr>
          <a:xfrm>
            <a:off x="457200" y="1417638"/>
            <a:ext cx="8507288" cy="5323730"/>
          </a:xfrm>
        </p:spPr>
        <p:txBody>
          <a:bodyPr>
            <a:normAutofit fontScale="55000" lnSpcReduction="20000"/>
          </a:bodyPr>
          <a:lstStyle/>
          <a:p>
            <a:pPr algn="just"/>
            <a:r>
              <a:rPr lang="it-IT" b="1" dirty="0" smtClean="0"/>
              <a:t>APPROCCIO ECONOMICO</a:t>
            </a:r>
            <a:r>
              <a:rPr lang="it-IT" dirty="0" smtClean="0"/>
              <a:t>: I tributi sono distinti in base al tipo di servizio che sono destinate a finanziare:</a:t>
            </a:r>
          </a:p>
          <a:p>
            <a:pPr lvl="1" algn="just"/>
            <a:r>
              <a:rPr lang="it-IT" dirty="0" smtClean="0"/>
              <a:t>Le IMPOSTE i servizi indivisibili</a:t>
            </a:r>
          </a:p>
          <a:p>
            <a:pPr lvl="1" algn="just"/>
            <a:r>
              <a:rPr lang="it-IT" dirty="0" smtClean="0"/>
              <a:t>Le TASSE i servizi divisibili</a:t>
            </a:r>
          </a:p>
          <a:p>
            <a:pPr algn="just"/>
            <a:r>
              <a:rPr lang="it-IT" b="1" dirty="0" smtClean="0"/>
              <a:t>APPROCCIO GIURIDICO</a:t>
            </a:r>
            <a:r>
              <a:rPr lang="it-IT" dirty="0" smtClean="0"/>
              <a:t>: Si distinguono i tributi sulla base del </a:t>
            </a:r>
            <a:r>
              <a:rPr lang="it-IT" b="1" dirty="0" smtClean="0"/>
              <a:t>PRESUPPOSTO</a:t>
            </a:r>
            <a:r>
              <a:rPr lang="it-IT" dirty="0" smtClean="0"/>
              <a:t>: </a:t>
            </a:r>
          </a:p>
          <a:p>
            <a:pPr algn="just"/>
            <a:r>
              <a:rPr lang="it-IT" b="1" dirty="0" smtClean="0"/>
              <a:t>IMPOSTA</a:t>
            </a:r>
          </a:p>
          <a:p>
            <a:pPr lvl="1" algn="just"/>
            <a:r>
              <a:rPr lang="it-IT" dirty="0" smtClean="0"/>
              <a:t>Il presupposto è un </a:t>
            </a:r>
            <a:r>
              <a:rPr lang="it-IT" b="1" dirty="0" smtClean="0"/>
              <a:t>FATTO ECONOMICO </a:t>
            </a:r>
            <a:r>
              <a:rPr lang="it-IT" dirty="0" smtClean="0"/>
              <a:t>manifestato dal contribuente senza alcun nesso con atti, attività o funzioni dell’ente (</a:t>
            </a:r>
            <a:r>
              <a:rPr lang="it-IT" b="1" dirty="0" smtClean="0"/>
              <a:t>ACAUSALITA’</a:t>
            </a:r>
            <a:r>
              <a:rPr lang="it-IT" dirty="0" smtClean="0"/>
              <a:t>) (es.: possesso del reddito, stipula di un contratto, ecc.)</a:t>
            </a:r>
          </a:p>
          <a:p>
            <a:pPr lvl="1" algn="just"/>
            <a:r>
              <a:rPr lang="it-IT" dirty="0" smtClean="0"/>
              <a:t>I </a:t>
            </a:r>
            <a:r>
              <a:rPr lang="it-IT" b="1" dirty="0" smtClean="0"/>
              <a:t>titoli giustificativi </a:t>
            </a:r>
            <a:r>
              <a:rPr lang="it-IT" dirty="0" smtClean="0"/>
              <a:t>sono:</a:t>
            </a:r>
          </a:p>
          <a:p>
            <a:pPr lvl="2" algn="just"/>
            <a:r>
              <a:rPr lang="it-IT" dirty="0" smtClean="0"/>
              <a:t>Il </a:t>
            </a:r>
            <a:r>
              <a:rPr lang="it-IT" b="1" dirty="0" smtClean="0"/>
              <a:t>dovere di solidarietà</a:t>
            </a:r>
            <a:r>
              <a:rPr lang="it-IT" dirty="0" smtClean="0"/>
              <a:t> (art. 2 </a:t>
            </a:r>
            <a:r>
              <a:rPr lang="it-IT" dirty="0" err="1" smtClean="0"/>
              <a:t>Cost</a:t>
            </a:r>
            <a:r>
              <a:rPr lang="it-IT" dirty="0" smtClean="0"/>
              <a:t>.)</a:t>
            </a:r>
          </a:p>
          <a:p>
            <a:pPr lvl="2" algn="just"/>
            <a:r>
              <a:rPr lang="it-IT" dirty="0" smtClean="0"/>
              <a:t>la manifestazione di </a:t>
            </a:r>
            <a:r>
              <a:rPr lang="it-IT" b="1" dirty="0" smtClean="0"/>
              <a:t>capacità contributiva </a:t>
            </a:r>
            <a:r>
              <a:rPr lang="it-IT" dirty="0" smtClean="0"/>
              <a:t>(art. 53 </a:t>
            </a:r>
            <a:r>
              <a:rPr lang="it-IT" dirty="0" err="1" smtClean="0"/>
              <a:t>Cost</a:t>
            </a:r>
            <a:r>
              <a:rPr lang="it-IT" dirty="0" smtClean="0"/>
              <a:t>.)</a:t>
            </a:r>
          </a:p>
          <a:p>
            <a:pPr lvl="3" algn="just"/>
            <a:r>
              <a:rPr lang="it-IT" dirty="0" smtClean="0"/>
              <a:t>Sono commisurato a tale manifestazione</a:t>
            </a:r>
          </a:p>
          <a:p>
            <a:pPr algn="just"/>
            <a:r>
              <a:rPr lang="it-IT" b="1" dirty="0" smtClean="0"/>
              <a:t>TASSA</a:t>
            </a:r>
          </a:p>
          <a:p>
            <a:pPr lvl="1" algn="just"/>
            <a:r>
              <a:rPr lang="it-IT" dirty="0" smtClean="0"/>
              <a:t>Il presupposto è l’attivazione di un ATTO, di un’ATTIVITA’, di un SERVIZIO o FUNZIONE PUBBLICA destinati ad un determinato soggetto (</a:t>
            </a:r>
            <a:r>
              <a:rPr lang="it-IT" b="1" dirty="0" smtClean="0"/>
              <a:t>CAUSALITA’</a:t>
            </a:r>
            <a:r>
              <a:rPr lang="it-IT" dirty="0" smtClean="0"/>
              <a:t>)</a:t>
            </a:r>
          </a:p>
          <a:p>
            <a:pPr lvl="1" algn="just"/>
            <a:r>
              <a:rPr lang="it-IT" dirty="0" smtClean="0"/>
              <a:t>Il </a:t>
            </a:r>
            <a:r>
              <a:rPr lang="it-IT" b="1" dirty="0" smtClean="0"/>
              <a:t>titolo giuridico</a:t>
            </a:r>
            <a:r>
              <a:rPr lang="it-IT" dirty="0" smtClean="0"/>
              <a:t> (GIUSTIFICATIVO) risiede nel «</a:t>
            </a:r>
            <a:r>
              <a:rPr lang="it-IT" b="1" dirty="0" smtClean="0"/>
              <a:t>beneficio</a:t>
            </a:r>
            <a:r>
              <a:rPr lang="it-IT" dirty="0" smtClean="0"/>
              <a:t>» o comunque nella «</a:t>
            </a:r>
            <a:r>
              <a:rPr lang="it-IT" b="1" dirty="0" smtClean="0"/>
              <a:t>correlazione» «effettiva» </a:t>
            </a:r>
            <a:r>
              <a:rPr lang="it-IT" dirty="0" smtClean="0"/>
              <a:t>o </a:t>
            </a:r>
            <a:r>
              <a:rPr lang="it-IT" b="1" dirty="0" smtClean="0"/>
              <a:t>«potenziale</a:t>
            </a:r>
            <a:r>
              <a:rPr lang="it-IT" dirty="0" smtClean="0"/>
              <a:t>» (vedi in appendice </a:t>
            </a:r>
            <a:r>
              <a:rPr lang="it-IT" dirty="0" err="1" smtClean="0"/>
              <a:t>Cass</a:t>
            </a:r>
            <a:r>
              <a:rPr lang="it-IT" dirty="0" smtClean="0"/>
              <a:t>. n. 33 del 7 gennaio 2015) (N.B.: </a:t>
            </a:r>
            <a:r>
              <a:rPr lang="it-IT" i="1" u="sng" dirty="0" smtClean="0"/>
              <a:t>non è la capacità contributiva</a:t>
            </a:r>
            <a:r>
              <a:rPr lang="it-IT" dirty="0" smtClean="0"/>
              <a:t>)</a:t>
            </a:r>
          </a:p>
          <a:p>
            <a:pPr lvl="1" algn="just"/>
            <a:r>
              <a:rPr lang="it-IT" dirty="0" smtClean="0"/>
              <a:t>La tassa </a:t>
            </a:r>
            <a:r>
              <a:rPr lang="it-IT" dirty="0"/>
              <a:t>s</a:t>
            </a:r>
            <a:r>
              <a:rPr lang="it-IT" dirty="0" smtClean="0"/>
              <a:t>i distingue dall’entrata di diritto privato (prezzo, tariffa, canone) per la </a:t>
            </a:r>
            <a:r>
              <a:rPr lang="it-IT" b="1" dirty="0" smtClean="0"/>
              <a:t>fonte</a:t>
            </a:r>
            <a:r>
              <a:rPr lang="it-IT" dirty="0" smtClean="0"/>
              <a:t>: atto autoritativo/contratto</a:t>
            </a:r>
          </a:p>
          <a:p>
            <a:pPr lvl="1" algn="just"/>
            <a:r>
              <a:rPr lang="it-IT" dirty="0" smtClean="0"/>
              <a:t>Nella tassa non v’è sinallagmaticità o corrispettività ma «</a:t>
            </a:r>
            <a:r>
              <a:rPr lang="it-IT" b="1" dirty="0" smtClean="0"/>
              <a:t>correlatività</a:t>
            </a:r>
            <a:r>
              <a:rPr lang="it-IT" dirty="0" smtClean="0"/>
              <a:t>»</a:t>
            </a:r>
          </a:p>
          <a:p>
            <a:pPr lvl="2" algn="just"/>
            <a:r>
              <a:rPr lang="it-IT" dirty="0" smtClean="0"/>
              <a:t>La TASSA è dovuta anche se di fatto non si usufruisce del servizio (vedi appendice caso TARI)</a:t>
            </a:r>
          </a:p>
          <a:p>
            <a:pPr lvl="1" algn="just"/>
            <a:r>
              <a:rPr lang="it-IT" dirty="0" smtClean="0"/>
              <a:t>ESEMPI: TARI, TOSAP, CONTRIBUTO UNIFICATO</a:t>
            </a:r>
          </a:p>
          <a:p>
            <a:pPr lvl="1"/>
            <a:endParaRPr lang="it-IT" dirty="0" smtClean="0"/>
          </a:p>
        </p:txBody>
      </p:sp>
    </p:spTree>
    <p:extLst>
      <p:ext uri="{BB962C8B-B14F-4D97-AF65-F5344CB8AC3E}">
        <p14:creationId xmlns:p14="http://schemas.microsoft.com/office/powerpoint/2010/main" val="17513240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8. Efficacia delle norme tributarie nel tempo</a:t>
            </a:r>
            <a:endParaRPr lang="it-IT" dirty="0"/>
          </a:p>
        </p:txBody>
      </p:sp>
      <p:sp>
        <p:nvSpPr>
          <p:cNvPr id="3" name="Segnaposto contenuto 2"/>
          <p:cNvSpPr>
            <a:spLocks noGrp="1"/>
          </p:cNvSpPr>
          <p:nvPr>
            <p:ph idx="1"/>
          </p:nvPr>
        </p:nvSpPr>
        <p:spPr>
          <a:xfrm>
            <a:off x="457200" y="1600200"/>
            <a:ext cx="8229600" cy="4853136"/>
          </a:xfrm>
        </p:spPr>
        <p:txBody>
          <a:bodyPr>
            <a:normAutofit fontScale="92500" lnSpcReduction="10000"/>
          </a:bodyPr>
          <a:lstStyle/>
          <a:p>
            <a:pPr algn="just"/>
            <a:r>
              <a:rPr lang="it-IT" b="1" dirty="0" smtClean="0"/>
              <a:t>ENTRATA IN VIGORE ED EFFICACIA</a:t>
            </a:r>
          </a:p>
          <a:p>
            <a:pPr lvl="1" algn="just"/>
            <a:r>
              <a:rPr lang="it-IT" dirty="0" smtClean="0"/>
              <a:t>ENTRATA IN VIGORE:</a:t>
            </a:r>
          </a:p>
          <a:p>
            <a:pPr lvl="2" algn="just"/>
            <a:r>
              <a:rPr lang="it-IT" dirty="0" smtClean="0"/>
              <a:t>le leggi e i regolamenti, in genere, entrano in vigore il 15° giorno successivo alla pubblicazione in G.U. («</a:t>
            </a:r>
            <a:r>
              <a:rPr lang="it-IT" i="1" dirty="0" err="1" smtClean="0"/>
              <a:t>vacatio</a:t>
            </a:r>
            <a:r>
              <a:rPr lang="it-IT" i="1" dirty="0" smtClean="0"/>
              <a:t> </a:t>
            </a:r>
            <a:r>
              <a:rPr lang="it-IT" i="1" dirty="0" err="1" smtClean="0"/>
              <a:t>legis</a:t>
            </a:r>
            <a:r>
              <a:rPr lang="it-IT" dirty="0" smtClean="0"/>
              <a:t>»)</a:t>
            </a:r>
          </a:p>
          <a:p>
            <a:pPr lvl="1" algn="just"/>
            <a:r>
              <a:rPr lang="it-IT" dirty="0" smtClean="0"/>
              <a:t>EFFICACIA (concetto di verso dall’ «entrata in vigore»):</a:t>
            </a:r>
            <a:endParaRPr lang="it-IT" dirty="0" smtClean="0"/>
          </a:p>
          <a:p>
            <a:pPr lvl="2" algn="just"/>
            <a:r>
              <a:rPr lang="it-IT" dirty="0" smtClean="0"/>
              <a:t>Può coincidere con l’entrata in vigore (avviene di norma)</a:t>
            </a:r>
          </a:p>
          <a:p>
            <a:pPr lvl="2" algn="just"/>
            <a:r>
              <a:rPr lang="it-IT" dirty="0" smtClean="0"/>
              <a:t>Può non coincidere, perché l’efficacia potrebbe essere:</a:t>
            </a:r>
          </a:p>
          <a:p>
            <a:pPr lvl="3" algn="just"/>
            <a:r>
              <a:rPr lang="it-IT" dirty="0" smtClean="0"/>
              <a:t>DIFFERITA</a:t>
            </a:r>
          </a:p>
          <a:p>
            <a:pPr lvl="4" algn="just"/>
            <a:r>
              <a:rPr lang="it-IT" dirty="0" smtClean="0"/>
              <a:t>Caso che si verifica spesso in ambito tributario allorché l’efficacia è condizionata all’emanazione di regolamenti o provvedimenti attuativi</a:t>
            </a:r>
            <a:endParaRPr lang="it-IT" dirty="0" smtClean="0"/>
          </a:p>
          <a:p>
            <a:pPr lvl="3" algn="just"/>
            <a:r>
              <a:rPr lang="it-IT" dirty="0" smtClean="0"/>
              <a:t>RETROATTIVA</a:t>
            </a:r>
          </a:p>
          <a:p>
            <a:pPr lvl="4" algn="just"/>
            <a:r>
              <a:rPr lang="it-IT" dirty="0" smtClean="0"/>
              <a:t>In questo caso dovranno però esservi delle limitazioni perché nel nostro ordinamento vige il </a:t>
            </a:r>
            <a:endParaRPr lang="it-IT" dirty="0" smtClean="0"/>
          </a:p>
        </p:txBody>
      </p:sp>
    </p:spTree>
    <p:extLst>
      <p:ext uri="{BB962C8B-B14F-4D97-AF65-F5344CB8AC3E}">
        <p14:creationId xmlns:p14="http://schemas.microsoft.com/office/powerpoint/2010/main" val="2265506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t>
            </a:r>
            <a:r>
              <a:rPr lang="it-IT" dirty="0"/>
              <a:t>Efficacia delle norme tributarie nel tempo</a:t>
            </a:r>
          </a:p>
        </p:txBody>
      </p:sp>
      <p:sp>
        <p:nvSpPr>
          <p:cNvPr id="3" name="Segnaposto contenuto 2"/>
          <p:cNvSpPr>
            <a:spLocks noGrp="1"/>
          </p:cNvSpPr>
          <p:nvPr>
            <p:ph idx="1"/>
          </p:nvPr>
        </p:nvSpPr>
        <p:spPr>
          <a:xfrm>
            <a:off x="457200" y="1417638"/>
            <a:ext cx="8229600" cy="5107706"/>
          </a:xfrm>
        </p:spPr>
        <p:txBody>
          <a:bodyPr>
            <a:normAutofit fontScale="55000" lnSpcReduction="20000"/>
          </a:bodyPr>
          <a:lstStyle/>
          <a:p>
            <a:pPr algn="just"/>
            <a:r>
              <a:rPr lang="it-IT" b="1" dirty="0"/>
              <a:t>IL PRINCIPIO DELL’IRRETROATTIVITA</a:t>
            </a:r>
            <a:r>
              <a:rPr lang="it-IT" b="1" dirty="0" smtClean="0"/>
              <a:t>’</a:t>
            </a:r>
          </a:p>
          <a:p>
            <a:pPr lvl="1" algn="just"/>
            <a:r>
              <a:rPr lang="it-IT" dirty="0" smtClean="0"/>
              <a:t>ART</a:t>
            </a:r>
            <a:r>
              <a:rPr lang="it-IT" dirty="0"/>
              <a:t>. 11 </a:t>
            </a:r>
            <a:r>
              <a:rPr lang="it-IT" dirty="0" smtClean="0"/>
              <a:t>PRELEGGI: «</a:t>
            </a:r>
            <a:r>
              <a:rPr lang="it-IT" i="1" dirty="0" smtClean="0"/>
              <a:t>la legge non dispone che per l’avvenire: essa non ha effetto retroattivo</a:t>
            </a:r>
            <a:r>
              <a:rPr lang="it-IT" dirty="0" smtClean="0"/>
              <a:t>»)</a:t>
            </a:r>
          </a:p>
          <a:p>
            <a:pPr lvl="1" algn="just"/>
            <a:r>
              <a:rPr lang="it-IT" dirty="0" smtClean="0"/>
              <a:t>Art. 3 STATUTO DEI DIRITTI DEL CONTRIBUENTE (ambito tributario)</a:t>
            </a:r>
          </a:p>
          <a:p>
            <a:pPr lvl="2" algn="just"/>
            <a:r>
              <a:rPr lang="it-IT" dirty="0" smtClean="0"/>
              <a:t>Le nuove disposizioni non possono prevedere adempimenti a carico dei contribuenti la cui scadenza sia fissata anteriormente al 60° giorno dalla data di entrata in vigore</a:t>
            </a:r>
          </a:p>
          <a:p>
            <a:pPr lvl="2" algn="just"/>
            <a:r>
              <a:rPr lang="it-IT" dirty="0" smtClean="0"/>
              <a:t>Le modifiche per i tributi periodici si applicano a partire dal periodo d’imposta successivo a quello in corso alla data in cui entrano in vigore</a:t>
            </a:r>
            <a:endParaRPr lang="it-IT" dirty="0"/>
          </a:p>
          <a:p>
            <a:pPr lvl="1" algn="just"/>
            <a:r>
              <a:rPr lang="it-IT" dirty="0"/>
              <a:t>La regola può essere derogata con fonte primaria (di pari grado)</a:t>
            </a:r>
          </a:p>
          <a:p>
            <a:pPr lvl="1" algn="just"/>
            <a:r>
              <a:rPr lang="it-IT" dirty="0"/>
              <a:t>Non possono invece derogarvi i regolamenti</a:t>
            </a:r>
          </a:p>
          <a:p>
            <a:pPr lvl="1" algn="just"/>
            <a:r>
              <a:rPr lang="it-IT" dirty="0"/>
              <a:t>Ove fosse emanata una NORMA RETROATTIVA, questa in ambito tributario può avere ad oggetto:</a:t>
            </a:r>
          </a:p>
          <a:p>
            <a:pPr lvl="2" algn="just"/>
            <a:r>
              <a:rPr lang="it-IT" dirty="0"/>
              <a:t>La FATTISPECIE (</a:t>
            </a:r>
            <a:r>
              <a:rPr lang="it-IT" b="1" dirty="0"/>
              <a:t>RETROATTIVITA’ IMPROPRIA</a:t>
            </a:r>
            <a:r>
              <a:rPr lang="it-IT" dirty="0"/>
              <a:t>)</a:t>
            </a:r>
          </a:p>
          <a:p>
            <a:pPr lvl="3" algn="just"/>
            <a:r>
              <a:rPr lang="it-IT" dirty="0"/>
              <a:t>Il nuovo tributo colpisce fatti (presupposti) verificatisi nel passato</a:t>
            </a:r>
          </a:p>
          <a:p>
            <a:pPr lvl="2" algn="just"/>
            <a:r>
              <a:rPr lang="it-IT" dirty="0"/>
              <a:t>Gli EFFETTI (</a:t>
            </a:r>
            <a:r>
              <a:rPr lang="it-IT" b="1" dirty="0"/>
              <a:t>RETROATTIVITA’ IMPROPRIA</a:t>
            </a:r>
            <a:r>
              <a:rPr lang="it-IT" dirty="0"/>
              <a:t>)</a:t>
            </a:r>
          </a:p>
          <a:p>
            <a:pPr lvl="3" algn="just"/>
            <a:r>
              <a:rPr lang="it-IT" dirty="0"/>
              <a:t>Il nuovo tributo colpisce fatti attuali ma estende gli effetti al </a:t>
            </a:r>
            <a:r>
              <a:rPr lang="it-IT" dirty="0" smtClean="0"/>
              <a:t>passato</a:t>
            </a:r>
          </a:p>
          <a:p>
            <a:pPr lvl="4" algn="just"/>
            <a:r>
              <a:rPr lang="it-IT" dirty="0" smtClean="0"/>
              <a:t>ESEMPIO: legislazione CONDONISTICA (la stessa «ROTTAMAZIONE DELLE CARTELLE»)</a:t>
            </a:r>
            <a:endParaRPr lang="it-IT" dirty="0"/>
          </a:p>
          <a:p>
            <a:pPr lvl="2" algn="just"/>
            <a:r>
              <a:rPr lang="it-IT" dirty="0"/>
              <a:t>ENTRAMBI (fattispecie ed effetti) (</a:t>
            </a:r>
            <a:r>
              <a:rPr lang="it-IT" b="1" dirty="0"/>
              <a:t>RETROATTIVITA’ PROPRIA</a:t>
            </a:r>
            <a:r>
              <a:rPr lang="it-IT" dirty="0"/>
              <a:t>)</a:t>
            </a:r>
          </a:p>
          <a:p>
            <a:pPr lvl="3" algn="just"/>
            <a:r>
              <a:rPr lang="it-IT" dirty="0"/>
              <a:t>Il nuovo tributo colpisce fatti del passato facendovi altresì decorrere gli effetti (</a:t>
            </a:r>
            <a:r>
              <a:rPr lang="it-IT" i="1" dirty="0"/>
              <a:t>ex </a:t>
            </a:r>
            <a:r>
              <a:rPr lang="it-IT" i="1" dirty="0" err="1"/>
              <a:t>tunc</a:t>
            </a:r>
            <a:r>
              <a:rPr lang="it-IT" dirty="0" smtClean="0"/>
              <a:t>)</a:t>
            </a:r>
          </a:p>
          <a:p>
            <a:pPr lvl="4" algn="just"/>
            <a:r>
              <a:rPr lang="it-IT" dirty="0" smtClean="0"/>
              <a:t>ESEMPI: </a:t>
            </a:r>
          </a:p>
          <a:p>
            <a:pPr lvl="5" algn="just"/>
            <a:r>
              <a:rPr lang="it-IT" dirty="0" smtClean="0"/>
              <a:t>Leggi che disciplinano gli effetti di decreti legge non convertiti</a:t>
            </a:r>
          </a:p>
          <a:p>
            <a:pPr lvl="5" algn="just"/>
            <a:r>
              <a:rPr lang="it-IT" dirty="0" smtClean="0"/>
              <a:t>Leggi che prorogano norme di esenzione o agevolazioni già scadute</a:t>
            </a:r>
          </a:p>
          <a:p>
            <a:pPr lvl="3" algn="just"/>
            <a:r>
              <a:rPr lang="it-IT" dirty="0" smtClean="0"/>
              <a:t>In questi casi occorre rispettare il PRINCIPIO DELLA CAPACITA’ CONTRIBUTIVA sotto il profilo dell’attualità (si veda infra)</a:t>
            </a:r>
            <a:endParaRPr lang="it-IT" dirty="0"/>
          </a:p>
          <a:p>
            <a:endParaRPr lang="it-IT" dirty="0"/>
          </a:p>
        </p:txBody>
      </p:sp>
    </p:spTree>
    <p:extLst>
      <p:ext uri="{BB962C8B-B14F-4D97-AF65-F5344CB8AC3E}">
        <p14:creationId xmlns:p14="http://schemas.microsoft.com/office/powerpoint/2010/main" val="32653202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
            </a:r>
            <a:r>
              <a:rPr lang="it-IT" i="1" dirty="0" smtClean="0"/>
              <a:t>continua</a:t>
            </a:r>
            <a:endParaRPr lang="it-IT" dirty="0"/>
          </a:p>
        </p:txBody>
      </p:sp>
      <p:sp>
        <p:nvSpPr>
          <p:cNvPr id="3" name="Segnaposto contenuto 2"/>
          <p:cNvSpPr>
            <a:spLocks noGrp="1"/>
          </p:cNvSpPr>
          <p:nvPr>
            <p:ph idx="1"/>
          </p:nvPr>
        </p:nvSpPr>
        <p:spPr>
          <a:xfrm>
            <a:off x="457200" y="1340768"/>
            <a:ext cx="8229600" cy="5328592"/>
          </a:xfrm>
        </p:spPr>
        <p:txBody>
          <a:bodyPr>
            <a:normAutofit fontScale="62500" lnSpcReduction="20000"/>
          </a:bodyPr>
          <a:lstStyle/>
          <a:p>
            <a:pPr algn="just"/>
            <a:r>
              <a:rPr lang="it-IT" b="1" dirty="0" smtClean="0"/>
              <a:t>IL DIRITTO TRANSITORIO</a:t>
            </a:r>
          </a:p>
          <a:p>
            <a:pPr lvl="1" algn="just"/>
            <a:r>
              <a:rPr lang="it-IT" dirty="0" smtClean="0"/>
              <a:t>La successione delle leggi nel tempo può creare dei vuoti di disciplina con riferimento a fattispecie verificatesi sotto il vigore della precedente legge ma non ancora perfezionatesi all’entrata in vigore della nuova legge</a:t>
            </a:r>
          </a:p>
          <a:p>
            <a:pPr lvl="1" algn="just"/>
            <a:r>
              <a:rPr lang="it-IT" dirty="0" smtClean="0"/>
              <a:t>In genere tali ipotesi vengono disciplinate con norme </a:t>
            </a:r>
            <a:r>
              <a:rPr lang="it-IT" i="1" dirty="0" smtClean="0"/>
              <a:t>ad hoc </a:t>
            </a:r>
            <a:r>
              <a:rPr lang="it-IT" dirty="0" smtClean="0"/>
              <a:t>inserite nel corpo della nuova legge (sono le cosiddette «</a:t>
            </a:r>
            <a:r>
              <a:rPr lang="it-IT" b="1" u="sng" dirty="0" smtClean="0"/>
              <a:t>disposizioni transitorie</a:t>
            </a:r>
            <a:r>
              <a:rPr lang="it-IT" dirty="0" smtClean="0"/>
              <a:t>»)</a:t>
            </a:r>
          </a:p>
          <a:p>
            <a:pPr algn="just"/>
            <a:r>
              <a:rPr lang="it-IT" b="1" dirty="0" smtClean="0"/>
              <a:t>LE NORME </a:t>
            </a:r>
            <a:r>
              <a:rPr lang="it-IT" b="1" dirty="0" smtClean="0"/>
              <a:t>PROCEDIMENTALI E PROCESSUALI</a:t>
            </a:r>
            <a:endParaRPr lang="it-IT" b="1" dirty="0" smtClean="0"/>
          </a:p>
          <a:p>
            <a:pPr lvl="1" algn="just"/>
            <a:r>
              <a:rPr lang="it-IT" dirty="0" smtClean="0"/>
              <a:t>Sono, in genere, di </a:t>
            </a:r>
            <a:r>
              <a:rPr lang="it-IT" b="1" u="sng" dirty="0" smtClean="0"/>
              <a:t>applicazione </a:t>
            </a:r>
            <a:r>
              <a:rPr lang="it-IT" b="1" u="sng" dirty="0" smtClean="0"/>
              <a:t>immediata</a:t>
            </a:r>
            <a:r>
              <a:rPr lang="it-IT" dirty="0" smtClean="0"/>
              <a:t>, cioè </a:t>
            </a:r>
            <a:r>
              <a:rPr lang="it-IT" dirty="0" smtClean="0"/>
              <a:t>si applicano anche ai </a:t>
            </a:r>
            <a:r>
              <a:rPr lang="it-IT" b="1" u="sng" dirty="0" smtClean="0"/>
              <a:t>procedimenti </a:t>
            </a:r>
            <a:r>
              <a:rPr lang="it-IT" b="1" u="sng" dirty="0" smtClean="0"/>
              <a:t>e ai processi in corso di svolgimento</a:t>
            </a:r>
            <a:r>
              <a:rPr lang="it-IT" b="1" dirty="0" smtClean="0"/>
              <a:t> </a:t>
            </a:r>
            <a:r>
              <a:rPr lang="it-IT" dirty="0" smtClean="0"/>
              <a:t>al momento dell’entrata in vigore della nuova legge, </a:t>
            </a:r>
            <a:r>
              <a:rPr lang="it-IT" dirty="0" smtClean="0"/>
              <a:t>pur se il procedimento o processo riguarda fatti accaduti in precedenza (nel passato).</a:t>
            </a:r>
          </a:p>
          <a:p>
            <a:pPr lvl="2" algn="just"/>
            <a:r>
              <a:rPr lang="it-IT" dirty="0" smtClean="0"/>
              <a:t>ESEMPI: le norme in tema di accertamento (si pensi al caso del redditometro)</a:t>
            </a:r>
            <a:endParaRPr lang="it-IT" dirty="0" smtClean="0"/>
          </a:p>
          <a:p>
            <a:pPr lvl="2" algn="just"/>
            <a:r>
              <a:rPr lang="it-IT" dirty="0" smtClean="0"/>
              <a:t>ECCEZIONE: ciò non accade se viene soppresso il vecchio tributo ed introdotto un nuovo tributo con sue specifiche norme procedurali (in tal caso per i procedimenti </a:t>
            </a:r>
            <a:r>
              <a:rPr lang="it-IT" i="1" dirty="0" smtClean="0"/>
              <a:t>in </a:t>
            </a:r>
            <a:r>
              <a:rPr lang="it-IT" i="1" dirty="0" err="1" smtClean="0"/>
              <a:t>intinere</a:t>
            </a:r>
            <a:r>
              <a:rPr lang="it-IT" i="1" dirty="0" smtClean="0"/>
              <a:t> </a:t>
            </a:r>
            <a:r>
              <a:rPr lang="it-IT" dirty="0" smtClean="0"/>
              <a:t>si applicano le vecchie norme procedurali relative al «vecchio» tributo)</a:t>
            </a:r>
            <a:r>
              <a:rPr lang="it-IT" b="1" dirty="0" smtClean="0"/>
              <a:t> </a:t>
            </a:r>
          </a:p>
          <a:p>
            <a:pPr algn="just"/>
            <a:r>
              <a:rPr lang="it-IT" b="1" dirty="0" smtClean="0"/>
              <a:t>LE NORME SOSTANZIALI</a:t>
            </a:r>
          </a:p>
          <a:p>
            <a:pPr lvl="1" algn="just"/>
            <a:r>
              <a:rPr lang="it-IT" dirty="0" smtClean="0"/>
              <a:t>Queste, invece, in genere, si applicano solo a fatti accaduti posteriormente alla loro entrata in vigore.</a:t>
            </a:r>
          </a:p>
          <a:p>
            <a:pPr lvl="1" algn="just"/>
            <a:endParaRPr lang="it-IT" dirty="0"/>
          </a:p>
        </p:txBody>
      </p:sp>
    </p:spTree>
    <p:extLst>
      <p:ext uri="{BB962C8B-B14F-4D97-AF65-F5344CB8AC3E}">
        <p14:creationId xmlns:p14="http://schemas.microsoft.com/office/powerpoint/2010/main" val="25783277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i="1" dirty="0" smtClean="0"/>
              <a:t>continua</a:t>
            </a:r>
            <a:endParaRPr lang="it-IT" dirty="0"/>
          </a:p>
        </p:txBody>
      </p:sp>
      <p:sp>
        <p:nvSpPr>
          <p:cNvPr id="3" name="Segnaposto contenuto 2"/>
          <p:cNvSpPr>
            <a:spLocks noGrp="1"/>
          </p:cNvSpPr>
          <p:nvPr>
            <p:ph idx="1"/>
          </p:nvPr>
        </p:nvSpPr>
        <p:spPr>
          <a:xfrm>
            <a:off x="457200" y="1412776"/>
            <a:ext cx="8229600" cy="5256584"/>
          </a:xfrm>
        </p:spPr>
        <p:txBody>
          <a:bodyPr>
            <a:normAutofit fontScale="55000" lnSpcReduction="20000"/>
          </a:bodyPr>
          <a:lstStyle/>
          <a:p>
            <a:r>
              <a:rPr lang="it-IT" b="1" dirty="0" smtClean="0"/>
              <a:t>LA CESSAZIONE DELL’EFFICACIA</a:t>
            </a:r>
          </a:p>
          <a:p>
            <a:pPr lvl="1"/>
            <a:r>
              <a:rPr lang="it-IT" dirty="0" smtClean="0"/>
              <a:t>Le leggi cessano di avere efficacia per:</a:t>
            </a:r>
          </a:p>
          <a:p>
            <a:pPr lvl="2"/>
            <a:r>
              <a:rPr lang="it-IT" b="1" dirty="0" smtClean="0"/>
              <a:t>ABROGAZIONE</a:t>
            </a:r>
          </a:p>
          <a:p>
            <a:pPr lvl="2"/>
            <a:r>
              <a:rPr lang="it-IT" b="1" dirty="0" smtClean="0"/>
              <a:t>DICHIARAZIONE DI INCOSTITUZIONALITA’</a:t>
            </a:r>
          </a:p>
          <a:p>
            <a:pPr lvl="2"/>
            <a:r>
              <a:rPr lang="it-IT" b="1" dirty="0" smtClean="0"/>
              <a:t>SCADENZA DEL TERMINE</a:t>
            </a:r>
            <a:r>
              <a:rPr lang="it-IT" dirty="0" smtClean="0"/>
              <a:t> (SE PREVISTO)</a:t>
            </a:r>
          </a:p>
          <a:p>
            <a:pPr lvl="1"/>
            <a:r>
              <a:rPr lang="it-IT" dirty="0" smtClean="0"/>
              <a:t>L’ </a:t>
            </a:r>
            <a:r>
              <a:rPr lang="it-IT" b="1" dirty="0" smtClean="0"/>
              <a:t>ABROGAZIONE</a:t>
            </a:r>
            <a:endParaRPr lang="it-IT" dirty="0"/>
          </a:p>
          <a:p>
            <a:pPr lvl="2"/>
            <a:r>
              <a:rPr lang="it-IT" dirty="0" smtClean="0"/>
              <a:t>A seguito di abrogazione la legge perde efficacia </a:t>
            </a:r>
            <a:r>
              <a:rPr lang="it-IT" i="1" dirty="0" smtClean="0"/>
              <a:t>ex </a:t>
            </a:r>
            <a:r>
              <a:rPr lang="it-IT" i="1" dirty="0" err="1" smtClean="0"/>
              <a:t>nunc</a:t>
            </a:r>
            <a:r>
              <a:rPr lang="it-IT" i="1" dirty="0" smtClean="0"/>
              <a:t>. </a:t>
            </a:r>
            <a:r>
              <a:rPr lang="it-IT" dirty="0" smtClean="0"/>
              <a:t>L’abrogazione può essere:</a:t>
            </a:r>
            <a:r>
              <a:rPr lang="it-IT" i="1" dirty="0" smtClean="0"/>
              <a:t> </a:t>
            </a:r>
            <a:endParaRPr lang="it-IT" dirty="0" smtClean="0"/>
          </a:p>
          <a:p>
            <a:pPr lvl="2"/>
            <a:r>
              <a:rPr lang="it-IT" b="1" dirty="0" smtClean="0"/>
              <a:t>ESPRESSA</a:t>
            </a:r>
          </a:p>
          <a:p>
            <a:pPr lvl="3"/>
            <a:r>
              <a:rPr lang="it-IT" dirty="0" smtClean="0"/>
              <a:t>la nuova legge dichiara espressamente le norme che intende abolire</a:t>
            </a:r>
          </a:p>
          <a:p>
            <a:pPr lvl="2"/>
            <a:r>
              <a:rPr lang="it-IT" b="1" dirty="0" smtClean="0"/>
              <a:t>TACITA</a:t>
            </a:r>
            <a:r>
              <a:rPr lang="it-IT" dirty="0" smtClean="0"/>
              <a:t> può verificarsi:</a:t>
            </a:r>
          </a:p>
          <a:p>
            <a:pPr lvl="3"/>
            <a:r>
              <a:rPr lang="it-IT" dirty="0" smtClean="0"/>
              <a:t>per incompatibilità tra le nuove disposizioni e le precedenti</a:t>
            </a:r>
          </a:p>
          <a:p>
            <a:pPr lvl="3"/>
            <a:r>
              <a:rPr lang="it-IT" dirty="0" smtClean="0"/>
              <a:t>Perché la nuova legge regola </a:t>
            </a:r>
            <a:r>
              <a:rPr lang="it-IT" i="1" dirty="0" smtClean="0"/>
              <a:t>ex novo </a:t>
            </a:r>
            <a:r>
              <a:rPr lang="it-IT" dirty="0" smtClean="0"/>
              <a:t>l’intera materia</a:t>
            </a:r>
          </a:p>
          <a:p>
            <a:pPr lvl="2"/>
            <a:r>
              <a:rPr lang="it-IT" dirty="0" smtClean="0"/>
              <a:t>Per quanto detto non è ammessa l’abrogazione della legge tributaria tramite REFERENDUM</a:t>
            </a:r>
          </a:p>
          <a:p>
            <a:pPr lvl="1"/>
            <a:r>
              <a:rPr lang="it-IT" dirty="0" smtClean="0"/>
              <a:t>La </a:t>
            </a:r>
            <a:r>
              <a:rPr lang="it-IT" b="1" dirty="0" smtClean="0"/>
              <a:t>DICHIARAZIONE DI INCOSTITUZIONALITA’, </a:t>
            </a:r>
            <a:r>
              <a:rPr lang="it-IT" dirty="0" smtClean="0"/>
              <a:t>invece, comporta la perdita di efficacia </a:t>
            </a:r>
            <a:r>
              <a:rPr lang="it-IT" i="1" dirty="0" smtClean="0"/>
              <a:t>ex </a:t>
            </a:r>
            <a:r>
              <a:rPr lang="it-IT" i="1" dirty="0" err="1" smtClean="0"/>
              <a:t>tunc</a:t>
            </a:r>
            <a:r>
              <a:rPr lang="it-IT" i="1" dirty="0" smtClean="0"/>
              <a:t> («</a:t>
            </a:r>
            <a:r>
              <a:rPr lang="it-IT" i="1" dirty="0" err="1" smtClean="0"/>
              <a:t>tamquam</a:t>
            </a:r>
            <a:r>
              <a:rPr lang="it-IT" i="1" dirty="0" smtClean="0"/>
              <a:t> non </a:t>
            </a:r>
            <a:r>
              <a:rPr lang="it-IT" i="1" dirty="0" err="1" smtClean="0"/>
              <a:t>esset</a:t>
            </a:r>
            <a:r>
              <a:rPr lang="it-IT" i="1" dirty="0" smtClean="0"/>
              <a:t>»)</a:t>
            </a:r>
          </a:p>
          <a:p>
            <a:pPr lvl="2"/>
            <a:r>
              <a:rPr lang="it-IT" dirty="0" smtClean="0"/>
              <a:t>I tributi riscossi medio tempore saranno </a:t>
            </a:r>
            <a:r>
              <a:rPr lang="it-IT" dirty="0" smtClean="0"/>
              <a:t>rimborsati</a:t>
            </a:r>
          </a:p>
          <a:p>
            <a:pPr lvl="1"/>
            <a:r>
              <a:rPr lang="it-IT" dirty="0" smtClean="0"/>
              <a:t>Le NORME NAZIONALI (legislative o regolamentari), pur rimanendo formalmente vigenti, cessano di essere applicabili quando la materia è regolata da NORME DELL’UE direttamente applicabili o dotate di «effetto diretto»</a:t>
            </a:r>
            <a:endParaRPr lang="it-IT" dirty="0" smtClean="0"/>
          </a:p>
          <a:p>
            <a:r>
              <a:rPr lang="it-IT" b="1" dirty="0" smtClean="0"/>
              <a:t>PARTICOLARITA’</a:t>
            </a:r>
          </a:p>
          <a:p>
            <a:pPr lvl="1"/>
            <a:r>
              <a:rPr lang="it-IT" b="1" dirty="0" smtClean="0"/>
              <a:t>STATUTO DEI DIRITTI DEI CONTRIBUENTI </a:t>
            </a:r>
            <a:r>
              <a:rPr lang="it-IT" dirty="0" smtClean="0"/>
              <a:t>(Art. 1, comma 2)</a:t>
            </a:r>
          </a:p>
          <a:p>
            <a:pPr lvl="2"/>
            <a:r>
              <a:rPr lang="it-IT" dirty="0" smtClean="0"/>
              <a:t>Le disposizioni dello Statuto possono essere derogate o modificate sono ESPRESSAMENTE e MAI da LEEGGI SPECIALI</a:t>
            </a:r>
          </a:p>
          <a:p>
            <a:pPr lvl="3"/>
            <a:r>
              <a:rPr lang="it-IT" dirty="0" smtClean="0"/>
              <a:t>Considerata la natura di legge ordinaria si nutrono PERPLESSITA’ in </a:t>
            </a:r>
            <a:r>
              <a:rPr lang="it-IT" dirty="0" smtClean="0"/>
              <a:t>dottrina</a:t>
            </a:r>
          </a:p>
          <a:p>
            <a:pPr lvl="1"/>
            <a:r>
              <a:rPr lang="it-IT" dirty="0" smtClean="0"/>
              <a:t>Le leggi tributarie non possono essere abrogate con REFERENDUM (art. 75 </a:t>
            </a:r>
            <a:r>
              <a:rPr lang="it-IT" dirty="0" err="1" smtClean="0"/>
              <a:t>Cost</a:t>
            </a:r>
            <a:r>
              <a:rPr lang="it-IT" dirty="0" smtClean="0"/>
              <a:t>.)</a:t>
            </a:r>
            <a:endParaRPr lang="it-IT" dirty="0" smtClean="0"/>
          </a:p>
          <a:p>
            <a:pPr lvl="3"/>
            <a:endParaRPr lang="it-IT" dirty="0" smtClean="0"/>
          </a:p>
          <a:p>
            <a:pPr lvl="2"/>
            <a:endParaRPr lang="it-IT" dirty="0"/>
          </a:p>
        </p:txBody>
      </p:sp>
    </p:spTree>
    <p:extLst>
      <p:ext uri="{BB962C8B-B14F-4D97-AF65-F5344CB8AC3E}">
        <p14:creationId xmlns:p14="http://schemas.microsoft.com/office/powerpoint/2010/main" val="17283234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Efficacia delle norme tributarie nello spazio</a:t>
            </a:r>
            <a:endParaRPr lang="it-IT" b="1" dirty="0"/>
          </a:p>
        </p:txBody>
      </p:sp>
      <p:sp>
        <p:nvSpPr>
          <p:cNvPr id="3" name="Segnaposto contenuto 2"/>
          <p:cNvSpPr>
            <a:spLocks noGrp="1"/>
          </p:cNvSpPr>
          <p:nvPr>
            <p:ph idx="1"/>
          </p:nvPr>
        </p:nvSpPr>
        <p:spPr>
          <a:xfrm>
            <a:off x="457200" y="1484784"/>
            <a:ext cx="8229600" cy="5328592"/>
          </a:xfrm>
        </p:spPr>
        <p:txBody>
          <a:bodyPr>
            <a:normAutofit fontScale="62500" lnSpcReduction="20000"/>
          </a:bodyPr>
          <a:lstStyle/>
          <a:p>
            <a:pPr algn="just"/>
            <a:r>
              <a:rPr lang="it-IT" b="1" dirty="0" smtClean="0"/>
              <a:t>I CRITERI </a:t>
            </a:r>
            <a:r>
              <a:rPr lang="it-IT" dirty="0" smtClean="0"/>
              <a:t>che disciplinano l’efficacia nello spazio:</a:t>
            </a:r>
          </a:p>
          <a:p>
            <a:pPr lvl="1" algn="just"/>
            <a:r>
              <a:rPr lang="it-IT" b="1" dirty="0" smtClean="0"/>
              <a:t>CRITERI OGGETTIVI</a:t>
            </a:r>
          </a:p>
          <a:p>
            <a:pPr lvl="2" algn="just"/>
            <a:r>
              <a:rPr lang="it-IT" dirty="0" smtClean="0"/>
              <a:t>Basati, ad esempio, sul </a:t>
            </a:r>
            <a:r>
              <a:rPr lang="it-IT" b="1" dirty="0" smtClean="0"/>
              <a:t>PRINCIPIO DELLA TERRITORIALITA’</a:t>
            </a:r>
          </a:p>
          <a:p>
            <a:pPr lvl="2" algn="just"/>
            <a:r>
              <a:rPr lang="it-IT" dirty="0" smtClean="0"/>
              <a:t>La legge tributaria si applica ai fatti che si verificano nel </a:t>
            </a:r>
            <a:r>
              <a:rPr lang="it-IT" b="1" dirty="0" smtClean="0"/>
              <a:t>territorio dello Stato </a:t>
            </a:r>
            <a:r>
              <a:rPr lang="it-IT" dirty="0" smtClean="0"/>
              <a:t>o comunque nell’ambito territoriale in cui l’ente (ad es. enti locali) esplica la propria </a:t>
            </a:r>
            <a:r>
              <a:rPr lang="it-IT" dirty="0" err="1" smtClean="0"/>
              <a:t>potesta’</a:t>
            </a:r>
            <a:endParaRPr lang="it-IT" dirty="0" smtClean="0"/>
          </a:p>
          <a:p>
            <a:pPr lvl="3" algn="just"/>
            <a:r>
              <a:rPr lang="it-IT" dirty="0" smtClean="0"/>
              <a:t>ESEMPIO: IVA</a:t>
            </a:r>
          </a:p>
          <a:p>
            <a:pPr lvl="2" algn="just"/>
            <a:r>
              <a:rPr lang="it-IT" dirty="0" smtClean="0"/>
              <a:t>Per la </a:t>
            </a:r>
            <a:r>
              <a:rPr lang="it-IT" b="1" dirty="0" smtClean="0"/>
              <a:t>nozione di territorio </a:t>
            </a:r>
            <a:r>
              <a:rPr lang="it-IT" dirty="0" smtClean="0"/>
              <a:t>occorre aver riguardo alle definizioni presenti in ciascun tributo se dispongono in merito altrimenti ai principi generali</a:t>
            </a:r>
          </a:p>
          <a:p>
            <a:pPr lvl="1" algn="just"/>
            <a:r>
              <a:rPr lang="it-IT" b="1" dirty="0" smtClean="0"/>
              <a:t>CRITERI SOGGETTIVI </a:t>
            </a:r>
            <a:r>
              <a:rPr lang="it-IT" dirty="0" smtClean="0"/>
              <a:t>basati su elementi personalistici</a:t>
            </a:r>
          </a:p>
          <a:p>
            <a:pPr lvl="2" algn="just"/>
            <a:r>
              <a:rPr lang="it-IT" dirty="0" smtClean="0"/>
              <a:t>ESEMPIO: IMPOSTE PESONALI SUI REDDITI</a:t>
            </a:r>
          </a:p>
          <a:p>
            <a:pPr lvl="3" algn="just"/>
            <a:r>
              <a:rPr lang="it-IT" dirty="0" smtClean="0"/>
              <a:t>RESIDENTI: tassati per i redditi ovunque prodotti</a:t>
            </a:r>
          </a:p>
          <a:p>
            <a:pPr lvl="3" algn="just"/>
            <a:r>
              <a:rPr lang="it-IT" dirty="0" smtClean="0"/>
              <a:t>NON RESIENTI: per i redditi prodotti nello Stato</a:t>
            </a:r>
          </a:p>
          <a:p>
            <a:pPr lvl="2" algn="just"/>
            <a:r>
              <a:rPr lang="it-IT" dirty="0" smtClean="0"/>
              <a:t>PROBLEMA DELLA DOPPIA IMPOSIZIONE INTERNAZIONALE</a:t>
            </a:r>
          </a:p>
          <a:p>
            <a:pPr lvl="3" algn="just"/>
            <a:r>
              <a:rPr lang="it-IT" dirty="0" smtClean="0"/>
              <a:t>Nel caso in cui due Stati adottino i medesimi criteri soggettivi scaturisce l’inevitabile doppia imposizione che viene evitata, in genere, attraverso la stipula e la ratifica di </a:t>
            </a:r>
            <a:r>
              <a:rPr lang="it-IT" b="1" dirty="0" smtClean="0"/>
              <a:t>CONVENZIONI </a:t>
            </a:r>
            <a:r>
              <a:rPr lang="it-IT" b="1" dirty="0" smtClean="0"/>
              <a:t>INTERNAZIONALI </a:t>
            </a:r>
            <a:r>
              <a:rPr lang="it-IT" dirty="0" smtClean="0"/>
              <a:t>che, in genere, prevedono due rimedi:</a:t>
            </a:r>
          </a:p>
          <a:p>
            <a:pPr lvl="4" algn="just"/>
            <a:r>
              <a:rPr lang="it-IT" dirty="0" smtClean="0"/>
              <a:t>ESENZIONE</a:t>
            </a:r>
          </a:p>
          <a:p>
            <a:pPr lvl="4" algn="just"/>
            <a:r>
              <a:rPr lang="it-IT" dirty="0" smtClean="0"/>
              <a:t>CREDITO D’IMPOSTA</a:t>
            </a:r>
            <a:endParaRPr lang="it-IT" dirty="0" smtClean="0"/>
          </a:p>
          <a:p>
            <a:pPr lvl="1" algn="just"/>
            <a:r>
              <a:rPr lang="it-IT" b="1" dirty="0" smtClean="0"/>
              <a:t>CRITERIO GENERALE</a:t>
            </a:r>
          </a:p>
          <a:p>
            <a:pPr lvl="2" algn="just"/>
            <a:r>
              <a:rPr lang="it-IT" dirty="0" smtClean="0"/>
              <a:t>In ogni caso il criterio generale è che la legge tributaria esplica la propria efficacia nell’ambito del territorio dello Stato</a:t>
            </a:r>
          </a:p>
          <a:p>
            <a:pPr lvl="3" algn="just"/>
            <a:r>
              <a:rPr lang="it-IT" dirty="0" smtClean="0"/>
              <a:t>ECCEZIONI per scambio di informazioni, accertamento, riscossione dei tributi per cui l’A.F. può esplicare la propria potestà anche </a:t>
            </a:r>
            <a:r>
              <a:rPr lang="it-IT" dirty="0" smtClean="0"/>
              <a:t>all’Estero in un’ottica di COLLABORAZIONE E DI SCAMBIO DI INFORMAZIONI (principi, questi, previsti dal Diritto Comunitario e dalla Convenzioni)</a:t>
            </a:r>
            <a:endParaRPr lang="it-IT" dirty="0"/>
          </a:p>
        </p:txBody>
      </p:sp>
    </p:spTree>
    <p:extLst>
      <p:ext uri="{BB962C8B-B14F-4D97-AF65-F5344CB8AC3E}">
        <p14:creationId xmlns:p14="http://schemas.microsoft.com/office/powerpoint/2010/main" val="12082970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b="1" dirty="0" smtClean="0"/>
              <a:t>Un caso giurisprudenziale:</a:t>
            </a:r>
            <a:br>
              <a:rPr lang="it-IT" sz="3200" b="1" dirty="0" smtClean="0"/>
            </a:br>
            <a:r>
              <a:rPr lang="it-IT" sz="3200" b="1" dirty="0" smtClean="0"/>
              <a:t>La sentenza della Corte Costituzionale n. 284 del 2007</a:t>
            </a:r>
            <a:endParaRPr lang="it-IT" sz="3200" b="1" dirty="0"/>
          </a:p>
        </p:txBody>
      </p:sp>
      <p:sp>
        <p:nvSpPr>
          <p:cNvPr id="3" name="Segnaposto contenuto 2"/>
          <p:cNvSpPr>
            <a:spLocks noGrp="1"/>
          </p:cNvSpPr>
          <p:nvPr>
            <p:ph idx="1"/>
          </p:nvPr>
        </p:nvSpPr>
        <p:spPr>
          <a:xfrm>
            <a:off x="457200" y="1600200"/>
            <a:ext cx="8229600" cy="4709120"/>
          </a:xfrm>
        </p:spPr>
        <p:txBody>
          <a:bodyPr>
            <a:normAutofit fontScale="62500" lnSpcReduction="20000"/>
          </a:bodyPr>
          <a:lstStyle/>
          <a:p>
            <a:pPr algn="just"/>
            <a:r>
              <a:rPr lang="it-IT" dirty="0" smtClean="0"/>
              <a:t>In questa sentenza la Corte analizza i </a:t>
            </a:r>
            <a:r>
              <a:rPr lang="it-IT" b="1" u="sng" dirty="0" smtClean="0"/>
              <a:t>rapporti tra diritto comunitario e norme interne</a:t>
            </a:r>
            <a:r>
              <a:rPr lang="it-IT" dirty="0" smtClean="0"/>
              <a:t> ed afferma:</a:t>
            </a:r>
          </a:p>
          <a:p>
            <a:pPr lvl="1" algn="just"/>
            <a:r>
              <a:rPr lang="it-IT" dirty="0" smtClean="0"/>
              <a:t>Non v’è alcuna questione di compatibilità tra norma interne e norme comunitarie prive di effetto diretto</a:t>
            </a:r>
          </a:p>
          <a:p>
            <a:pPr lvl="1" algn="just"/>
            <a:r>
              <a:rPr lang="it-IT" dirty="0" smtClean="0"/>
              <a:t>La questione va sollevata solo riguardo ai conflitti con «</a:t>
            </a:r>
            <a:r>
              <a:rPr lang="it-IT" u="sng" dirty="0" smtClean="0"/>
              <a:t>norme comunitarie </a:t>
            </a:r>
            <a:r>
              <a:rPr lang="it-IT" b="1" u="sng" dirty="0" smtClean="0"/>
              <a:t>pacificamente</a:t>
            </a:r>
            <a:r>
              <a:rPr lang="it-IT" u="sng" dirty="0" smtClean="0"/>
              <a:t> provviste di effetto diretto»</a:t>
            </a:r>
          </a:p>
          <a:p>
            <a:pPr lvl="1" algn="just"/>
            <a:r>
              <a:rPr lang="it-IT" dirty="0" smtClean="0"/>
              <a:t>le norme comunitarie provviste di efficacia diretta precludono al </a:t>
            </a:r>
            <a:r>
              <a:rPr lang="it-IT" u="sng" dirty="0" smtClean="0"/>
              <a:t>giudice ordinario </a:t>
            </a:r>
            <a:r>
              <a:rPr lang="it-IT" dirty="0" smtClean="0"/>
              <a:t>l’applicazione di contrastanti disposizioni del diritto interno, quando egli </a:t>
            </a:r>
            <a:r>
              <a:rPr lang="it-IT" b="1" u="sng" dirty="0" smtClean="0"/>
              <a:t>non abbia dubbi </a:t>
            </a:r>
            <a:r>
              <a:rPr lang="it-IT" dirty="0" smtClean="0"/>
              <a:t>in ordine alla esistenza del conflitto</a:t>
            </a:r>
          </a:p>
          <a:p>
            <a:pPr lvl="1" algn="just"/>
            <a:r>
              <a:rPr lang="it-IT" dirty="0" smtClean="0"/>
              <a:t>La non applicazione deve essere evitata (quindi </a:t>
            </a:r>
            <a:r>
              <a:rPr lang="it-IT" u="sng" dirty="0" smtClean="0"/>
              <a:t>le norme interne vanno applicate</a:t>
            </a:r>
            <a:r>
              <a:rPr lang="it-IT" dirty="0" smtClean="0"/>
              <a:t>) solo quando venga in rilievo il limite, sindacabile unicamente da parte della Corte Costituzionale,</a:t>
            </a:r>
          </a:p>
          <a:p>
            <a:pPr lvl="2" algn="just"/>
            <a:r>
              <a:rPr lang="it-IT" dirty="0" smtClean="0"/>
              <a:t>del rispetto dei </a:t>
            </a:r>
            <a:r>
              <a:rPr lang="it-IT" u="sng" dirty="0" smtClean="0"/>
              <a:t>PRINCIPI FONDAMENTALI DELL’ORDINAMENTO COSTITUZIONALE;</a:t>
            </a:r>
          </a:p>
          <a:p>
            <a:pPr lvl="2" algn="just"/>
            <a:r>
              <a:rPr lang="it-IT" dirty="0" smtClean="0"/>
              <a:t>e dei </a:t>
            </a:r>
            <a:r>
              <a:rPr lang="it-IT" u="sng" dirty="0" smtClean="0"/>
              <a:t>DIRITTI INALIENABILI DELLA PERSONA</a:t>
            </a:r>
          </a:p>
          <a:p>
            <a:pPr lvl="1" algn="just"/>
            <a:r>
              <a:rPr lang="it-IT" dirty="0" smtClean="0"/>
              <a:t>Nel caso in cui i giudici nazionali conservino dei dubbi circa la compatibilità delle norme interne va utilizzato il meccanismo giuridico del </a:t>
            </a:r>
            <a:r>
              <a:rPr lang="it-IT" b="1" u="sng" dirty="0" smtClean="0"/>
              <a:t>rinvio pregiudiziale</a:t>
            </a:r>
            <a:r>
              <a:rPr lang="it-IT" dirty="0" smtClean="0"/>
              <a:t> prefigurato dall’art. 234 del Trattato CE quale fondamentale garanzia di uniformità di applicazione del diritto comunitario nell’insieme degli Stati membri</a:t>
            </a:r>
            <a:endParaRPr lang="it-IT" dirty="0"/>
          </a:p>
        </p:txBody>
      </p:sp>
    </p:spTree>
    <p:extLst>
      <p:ext uri="{BB962C8B-B14F-4D97-AF65-F5344CB8AC3E}">
        <p14:creationId xmlns:p14="http://schemas.microsoft.com/office/powerpoint/2010/main" val="32823712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lstStyle/>
          <a:p>
            <a:r>
              <a:rPr lang="it-IT" dirty="0" smtClean="0"/>
              <a:t>I PRINCIPI</a:t>
            </a:r>
            <a:endParaRPr lang="it-IT" dirty="0"/>
          </a:p>
        </p:txBody>
      </p:sp>
      <p:sp>
        <p:nvSpPr>
          <p:cNvPr id="3" name="Segnaposto contenuto 2"/>
          <p:cNvSpPr>
            <a:spLocks noGrp="1"/>
          </p:cNvSpPr>
          <p:nvPr>
            <p:ph idx="1"/>
          </p:nvPr>
        </p:nvSpPr>
        <p:spPr>
          <a:xfrm>
            <a:off x="457200" y="1052736"/>
            <a:ext cx="8435280" cy="5688632"/>
          </a:xfrm>
        </p:spPr>
        <p:txBody>
          <a:bodyPr>
            <a:normAutofit fontScale="62500" lnSpcReduction="20000"/>
          </a:bodyPr>
          <a:lstStyle/>
          <a:p>
            <a:pPr marL="514350" indent="-514350" algn="just">
              <a:buAutoNum type="arabicPeriod"/>
            </a:pPr>
            <a:r>
              <a:rPr lang="it-IT" b="1" dirty="0" smtClean="0"/>
              <a:t>Il dovere di concorrere alle spese pubbliche.</a:t>
            </a:r>
          </a:p>
          <a:p>
            <a:pPr marL="514350" indent="-514350" algn="just">
              <a:buAutoNum type="arabicPeriod"/>
            </a:pPr>
            <a:r>
              <a:rPr lang="it-IT" b="1" dirty="0" smtClean="0"/>
              <a:t>Il principio di capacità contributiva: vincolo e garanzia.</a:t>
            </a:r>
          </a:p>
          <a:p>
            <a:pPr marL="400050" lvl="1" indent="0" algn="just">
              <a:buNone/>
            </a:pPr>
            <a:r>
              <a:rPr lang="it-IT" dirty="0" smtClean="0"/>
              <a:t>2.1. Nozione di capacità contributiva.</a:t>
            </a:r>
          </a:p>
          <a:p>
            <a:pPr marL="400050" lvl="1" indent="0" algn="just">
              <a:buNone/>
            </a:pPr>
            <a:r>
              <a:rPr lang="it-IT" dirty="0" smtClean="0"/>
              <a:t>2.2. Indici diretti e indiretti di capacità contributiva.</a:t>
            </a:r>
          </a:p>
          <a:p>
            <a:pPr marL="514350" indent="-514350" algn="just">
              <a:buAutoNum type="arabicPeriod"/>
            </a:pPr>
            <a:r>
              <a:rPr lang="it-IT" b="1" dirty="0" smtClean="0"/>
              <a:t>La capacità contributiva come limite quantitativo.</a:t>
            </a:r>
          </a:p>
          <a:p>
            <a:pPr marL="514350" indent="-514350" algn="just">
              <a:buAutoNum type="arabicPeriod"/>
            </a:pPr>
            <a:r>
              <a:rPr lang="it-IT" b="1" dirty="0" smtClean="0"/>
              <a:t>Il requisito di effettività. Forfetizzazioni e principio nominalistico.</a:t>
            </a:r>
          </a:p>
          <a:p>
            <a:pPr marL="400050" lvl="1" indent="0" algn="just">
              <a:buNone/>
            </a:pPr>
            <a:r>
              <a:rPr lang="it-IT" dirty="0"/>
              <a:t>4.1. Il requisito di attualità. Tributi retroattivi e pagamenti anticipati.</a:t>
            </a:r>
          </a:p>
          <a:p>
            <a:pPr marL="514350" indent="-514350" algn="just">
              <a:buAutoNum type="arabicPeriod"/>
            </a:pPr>
            <a:r>
              <a:rPr lang="it-IT" b="1" dirty="0" smtClean="0"/>
              <a:t>Capacità contributiva e rimborso dell’indebito.</a:t>
            </a:r>
          </a:p>
          <a:p>
            <a:pPr marL="514350" indent="-514350" algn="just">
              <a:buAutoNum type="arabicPeriod"/>
            </a:pPr>
            <a:r>
              <a:rPr lang="it-IT" b="1" dirty="0" smtClean="0"/>
              <a:t>Capacità contributiva e norma formali.</a:t>
            </a:r>
          </a:p>
          <a:p>
            <a:pPr marL="514350" indent="-514350" algn="just">
              <a:buAutoNum type="arabicPeriod"/>
            </a:pPr>
            <a:r>
              <a:rPr lang="it-IT" b="1" dirty="0" smtClean="0"/>
              <a:t>Capacità contributiva ed obblighi dei terzi.</a:t>
            </a:r>
          </a:p>
          <a:p>
            <a:pPr marL="514350" indent="-514350" algn="just">
              <a:buAutoNum type="arabicPeriod"/>
            </a:pPr>
            <a:r>
              <a:rPr lang="it-IT" b="1" dirty="0" smtClean="0"/>
              <a:t>Capacità contributiva e tributi «commutativi».</a:t>
            </a:r>
          </a:p>
          <a:p>
            <a:pPr marL="514350" indent="-514350" algn="just">
              <a:buAutoNum type="arabicPeriod"/>
            </a:pPr>
            <a:r>
              <a:rPr lang="it-IT" b="1" dirty="0" smtClean="0"/>
              <a:t>Capacità contributiva, uguaglianza e ragionevolezza.</a:t>
            </a:r>
          </a:p>
          <a:p>
            <a:pPr marL="400050" lvl="1" indent="0" algn="just">
              <a:buNone/>
            </a:pPr>
            <a:r>
              <a:rPr lang="it-IT" dirty="0"/>
              <a:t>9.1. Principio di uguaglianza e agevolazioni fiscali.</a:t>
            </a:r>
          </a:p>
          <a:p>
            <a:pPr marL="514350" indent="-514350" algn="just">
              <a:buAutoNum type="arabicPeriod"/>
            </a:pPr>
            <a:r>
              <a:rPr lang="it-IT" b="1" dirty="0" smtClean="0"/>
              <a:t>Tutela dell’interesse fiscale e diritti inviolabili.</a:t>
            </a:r>
          </a:p>
          <a:p>
            <a:pPr marL="514350" indent="-514350" algn="just">
              <a:buAutoNum type="arabicPeriod"/>
            </a:pPr>
            <a:r>
              <a:rPr lang="it-IT" b="1" dirty="0" smtClean="0"/>
              <a:t>La progressività.</a:t>
            </a:r>
          </a:p>
          <a:p>
            <a:pPr marL="514350" indent="-514350" algn="just">
              <a:buAutoNum type="arabicPeriod"/>
            </a:pPr>
            <a:r>
              <a:rPr lang="it-IT" b="1" dirty="0" smtClean="0"/>
              <a:t>Trattati internazionali e CEDU</a:t>
            </a:r>
          </a:p>
          <a:p>
            <a:pPr marL="514350" indent="-514350" algn="just">
              <a:buAutoNum type="arabicPeriod"/>
            </a:pPr>
            <a:endParaRPr lang="it-IT" dirty="0" smtClean="0"/>
          </a:p>
          <a:p>
            <a:pPr marL="0" indent="0" algn="just">
              <a:buNone/>
            </a:pPr>
            <a:endParaRPr lang="it-IT" dirty="0" smtClean="0"/>
          </a:p>
          <a:p>
            <a:pPr marL="400050" lvl="1" indent="0" algn="just">
              <a:buNone/>
            </a:pPr>
            <a:r>
              <a:rPr lang="it-IT" dirty="0"/>
              <a:t>	</a:t>
            </a:r>
            <a:endParaRPr lang="it-IT" dirty="0" smtClean="0"/>
          </a:p>
          <a:p>
            <a:pPr marL="0" indent="0" algn="just">
              <a:buNone/>
            </a:pPr>
            <a:endParaRPr lang="it-IT" dirty="0" smtClean="0"/>
          </a:p>
          <a:p>
            <a:endParaRPr lang="it-IT" dirty="0"/>
          </a:p>
        </p:txBody>
      </p:sp>
    </p:spTree>
    <p:extLst>
      <p:ext uri="{BB962C8B-B14F-4D97-AF65-F5344CB8AC3E}">
        <p14:creationId xmlns:p14="http://schemas.microsoft.com/office/powerpoint/2010/main" val="35098290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smtClean="0"/>
              <a:t>1. IL DOVERE DI CONCORRERE ALLE SPESE PUBBLICHE</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smtClean="0"/>
              <a:t>ART. 53 COST.:</a:t>
            </a:r>
          </a:p>
          <a:p>
            <a:pPr lvl="1" algn="just"/>
            <a:r>
              <a:rPr lang="it-IT" dirty="0" smtClean="0"/>
              <a:t>«</a:t>
            </a:r>
            <a:r>
              <a:rPr lang="it-IT" i="1" dirty="0" smtClean="0"/>
              <a:t>Tutti sono tenuti a concorrere alle spese pubbliche in ragione dello loro capacità contributiva.</a:t>
            </a:r>
          </a:p>
          <a:p>
            <a:pPr lvl="1" algn="just"/>
            <a:r>
              <a:rPr lang="it-IT" i="1" dirty="0" smtClean="0"/>
              <a:t>il sistema tributario è informato a criteri di progressività»</a:t>
            </a:r>
          </a:p>
          <a:p>
            <a:pPr algn="just"/>
            <a:r>
              <a:rPr lang="it-IT" dirty="0" smtClean="0"/>
              <a:t>FONDAMENTO </a:t>
            </a:r>
            <a:r>
              <a:rPr lang="it-IT" dirty="0" smtClean="0"/>
              <a:t>(GIUSTIFICAZIONE COSTITUZIONALE) </a:t>
            </a:r>
            <a:r>
              <a:rPr lang="it-IT" dirty="0" smtClean="0"/>
              <a:t>DEL DOVERE TRIBUTARIO</a:t>
            </a:r>
          </a:p>
          <a:p>
            <a:pPr lvl="1" algn="just"/>
            <a:r>
              <a:rPr lang="it-IT" dirty="0" smtClean="0"/>
              <a:t>La dottrina ha ricavato il fondamento dell’art. 53 soprattutto dalla collocazione della norma (all’interno del Titolo: « Rapporti politici»). Più precisamente l’art. 53 rappresenta proiezione </a:t>
            </a:r>
            <a:r>
              <a:rPr lang="it-IT" dirty="0" smtClean="0"/>
              <a:t>di </a:t>
            </a:r>
            <a:r>
              <a:rPr lang="it-IT" b="1" dirty="0" smtClean="0"/>
              <a:t>ART</a:t>
            </a:r>
            <a:r>
              <a:rPr lang="it-IT" b="1" dirty="0" smtClean="0"/>
              <a:t>. 2 COST</a:t>
            </a:r>
            <a:r>
              <a:rPr lang="it-IT" dirty="0" smtClean="0"/>
              <a:t>.: Dovere di solidarietà (in capo al contribuente</a:t>
            </a:r>
            <a:r>
              <a:rPr lang="it-IT" dirty="0" smtClean="0"/>
              <a:t>)</a:t>
            </a:r>
          </a:p>
          <a:p>
            <a:pPr lvl="2" algn="just"/>
            <a:r>
              <a:rPr lang="it-IT" dirty="0" smtClean="0"/>
              <a:t>Il fondamento del dovere tributario non risiede dunque in un rapporto commutativo del singolo con lo Stato, ma nel DOVERE DI SOLIDARIETA’ cui sono tenuti i membri della collettività</a:t>
            </a:r>
          </a:p>
          <a:p>
            <a:pPr lvl="2" algn="just"/>
            <a:r>
              <a:rPr lang="it-IT" dirty="0" smtClean="0"/>
              <a:t>Il singolo deve contribuire alle pubbliche spese, non in rapporto a ciò che riceve direttamente dallo Stato, ma in ragione della sua CAPACITA’ CONTRIBUTIVA.</a:t>
            </a:r>
            <a:endParaRPr lang="it-IT" dirty="0" smtClean="0"/>
          </a:p>
          <a:p>
            <a:pPr algn="just"/>
            <a:endParaRPr lang="it-IT" dirty="0"/>
          </a:p>
        </p:txBody>
      </p:sp>
    </p:spTree>
    <p:extLst>
      <p:ext uri="{BB962C8B-B14F-4D97-AF65-F5344CB8AC3E}">
        <p14:creationId xmlns:p14="http://schemas.microsoft.com/office/powerpoint/2010/main" val="24719285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funzione dei tributi</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b="1" dirty="0" smtClean="0"/>
              <a:t>FUNZIONE NATURALE</a:t>
            </a:r>
            <a:r>
              <a:rPr lang="it-IT" dirty="0" smtClean="0"/>
              <a:t>:</a:t>
            </a:r>
          </a:p>
          <a:p>
            <a:pPr lvl="1" algn="just"/>
            <a:r>
              <a:rPr lang="it-IT" dirty="0" smtClean="0"/>
              <a:t>Procurare entrate allo Stato agli enti locali e agli altri enti pubblici («funzione fiscale»)</a:t>
            </a:r>
          </a:p>
          <a:p>
            <a:pPr algn="just"/>
            <a:r>
              <a:rPr lang="it-IT" b="1" dirty="0" smtClean="0"/>
              <a:t>FUNZIONE EXTRAFISCALE</a:t>
            </a:r>
            <a:endParaRPr lang="it-IT" b="1" dirty="0"/>
          </a:p>
          <a:p>
            <a:pPr lvl="1" algn="just"/>
            <a:r>
              <a:rPr lang="it-IT" dirty="0" smtClean="0"/>
              <a:t>Il tributo può essere anche </a:t>
            </a:r>
            <a:r>
              <a:rPr lang="it-IT" dirty="0"/>
              <a:t>strumento per conseguire finalità extrafiscali (redistribuzione, solidarietà per determinati soggetti e/o zone, incentivo o disincentivo per alcune attività o consumi, </a:t>
            </a:r>
            <a:r>
              <a:rPr lang="it-IT" dirty="0" smtClean="0"/>
              <a:t>dazi all’importazione per proteggere la produzione nazionale, ecc.)</a:t>
            </a:r>
          </a:p>
          <a:p>
            <a:pPr lvl="1" algn="just"/>
            <a:r>
              <a:rPr lang="it-IT" dirty="0" smtClean="0"/>
              <a:t>In questo senso il principio della </a:t>
            </a:r>
            <a:r>
              <a:rPr lang="it-IT" b="1" dirty="0" smtClean="0"/>
              <a:t>PROGRESSIVITA’</a:t>
            </a:r>
            <a:r>
              <a:rPr lang="it-IT" dirty="0" smtClean="0"/>
              <a:t> mira a redistribuire per conseguire l’uguaglianza sostanziale tra i consociati (ART. 3 COST.)</a:t>
            </a:r>
          </a:p>
          <a:p>
            <a:pPr algn="just"/>
            <a:r>
              <a:rPr lang="it-IT" dirty="0" smtClean="0"/>
              <a:t>Anche i tributi con preminenti finalità extrafiscali, comunque, </a:t>
            </a:r>
            <a:r>
              <a:rPr lang="it-IT" b="1" dirty="0" smtClean="0"/>
              <a:t>devono essere conformi all’art. 53 COST</a:t>
            </a:r>
            <a:r>
              <a:rPr lang="it-IT" dirty="0" smtClean="0"/>
              <a:t>., devono, cioè, essere collegati a presupposti espressivi di capacità contributiva</a:t>
            </a:r>
            <a:endParaRPr lang="it-IT" dirty="0"/>
          </a:p>
          <a:p>
            <a:endParaRPr lang="it-IT" dirty="0"/>
          </a:p>
        </p:txBody>
      </p:sp>
    </p:spTree>
    <p:extLst>
      <p:ext uri="{BB962C8B-B14F-4D97-AF65-F5344CB8AC3E}">
        <p14:creationId xmlns:p14="http://schemas.microsoft.com/office/powerpoint/2010/main" val="12035934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limiti costituzionali alle leggi tributarie</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smtClean="0"/>
              <a:t>NORME COSTITUZIONALI SPECIFICHE</a:t>
            </a:r>
          </a:p>
          <a:p>
            <a:pPr lvl="1" algn="just"/>
            <a:r>
              <a:rPr lang="it-IT" dirty="0" smtClean="0"/>
              <a:t>ART. 23</a:t>
            </a:r>
          </a:p>
          <a:p>
            <a:pPr lvl="1" algn="just"/>
            <a:r>
              <a:rPr lang="it-IT" dirty="0" smtClean="0"/>
              <a:t>ART. 53</a:t>
            </a:r>
          </a:p>
          <a:p>
            <a:pPr algn="just"/>
            <a:r>
              <a:rPr lang="it-IT" dirty="0" smtClean="0"/>
              <a:t>ALTRE NORME COSTITUZIONALI</a:t>
            </a:r>
          </a:p>
          <a:p>
            <a:pPr lvl="1" algn="just"/>
            <a:r>
              <a:rPr lang="it-IT" dirty="0" smtClean="0"/>
              <a:t>Le leggi tributarie non devono ledere i diritti e le libertà costituzionalmente garantite.</a:t>
            </a:r>
          </a:p>
          <a:p>
            <a:pPr lvl="2" algn="just"/>
            <a:r>
              <a:rPr lang="it-IT" dirty="0" smtClean="0"/>
              <a:t>ART. 36 COST: la tassazione dei redditi da lavoro deve rispettare il principio per cui la retribuzione deve assicurare al lavoro un’esistenza libera e dignitosa</a:t>
            </a:r>
          </a:p>
          <a:p>
            <a:pPr lvl="2" algn="just"/>
            <a:r>
              <a:rPr lang="it-IT" dirty="0" smtClean="0"/>
              <a:t>ART. 47 COST.: Il prelievo fiscale non deve essere tale da scoraggiare il risparmio</a:t>
            </a:r>
          </a:p>
          <a:p>
            <a:pPr lvl="2" algn="just"/>
            <a:r>
              <a:rPr lang="it-IT" dirty="0" smtClean="0"/>
              <a:t>ART. 29 COST.: il regime fiscale dei redditi familiari non deve porsi in contrasto con la tutela costituzionale della famiglia</a:t>
            </a:r>
          </a:p>
          <a:p>
            <a:pPr lvl="2" algn="just"/>
            <a:r>
              <a:rPr lang="it-IT" dirty="0" smtClean="0"/>
              <a:t>ART. 117 COST.: il legislatore deve rispettare i «vincoli derivanti dall’ordinamento comunitario e dagli obblighi internazionali». Le norme di legge che non rispettano gli obblighi derivanti dalle convenzioni internazionali (tra cui la CEDU) sono incostituzionali.</a:t>
            </a:r>
          </a:p>
          <a:p>
            <a:pPr lvl="1"/>
            <a:endParaRPr lang="it-IT" dirty="0"/>
          </a:p>
        </p:txBody>
      </p:sp>
    </p:spTree>
    <p:extLst>
      <p:ext uri="{BB962C8B-B14F-4D97-AF65-F5344CB8AC3E}">
        <p14:creationId xmlns:p14="http://schemas.microsoft.com/office/powerpoint/2010/main" val="1366765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a:t>
            </a:r>
            <a:r>
              <a:rPr lang="it-IT" i="1" dirty="0" smtClean="0"/>
              <a:t>continua </a:t>
            </a:r>
            <a:endParaRPr lang="it-IT" dirty="0"/>
          </a:p>
        </p:txBody>
      </p:sp>
      <p:sp>
        <p:nvSpPr>
          <p:cNvPr id="3" name="Segnaposto contenuto 2"/>
          <p:cNvSpPr>
            <a:spLocks noGrp="1"/>
          </p:cNvSpPr>
          <p:nvPr>
            <p:ph idx="1"/>
          </p:nvPr>
        </p:nvSpPr>
        <p:spPr>
          <a:xfrm>
            <a:off x="457200" y="1600200"/>
            <a:ext cx="8229600" cy="4853136"/>
          </a:xfrm>
        </p:spPr>
        <p:txBody>
          <a:bodyPr>
            <a:normAutofit fontScale="55000" lnSpcReduction="20000"/>
          </a:bodyPr>
          <a:lstStyle/>
          <a:p>
            <a:pPr algn="just"/>
            <a:r>
              <a:rPr lang="it-IT" b="1" dirty="0"/>
              <a:t>IRRILEVANZA DEL «NOMEN IURIS»</a:t>
            </a:r>
            <a:endParaRPr lang="it-IT" dirty="0"/>
          </a:p>
          <a:p>
            <a:pPr lvl="1" algn="just"/>
            <a:r>
              <a:rPr lang="it-IT" dirty="0"/>
              <a:t>Le denominazioni a volte non rispecchiamo fedelmente i principi </a:t>
            </a:r>
            <a:r>
              <a:rPr lang="it-IT" dirty="0" smtClean="0"/>
              <a:t>giuridici</a:t>
            </a:r>
          </a:p>
          <a:p>
            <a:pPr lvl="2" algn="just"/>
            <a:r>
              <a:rPr lang="it-IT" dirty="0" smtClean="0"/>
              <a:t>Ad esempio è stata considerata «tassa» la TIA (o TARSU); oggi, infatti, è denominata TARI (</a:t>
            </a:r>
            <a:r>
              <a:rPr lang="it-IT" dirty="0" err="1" smtClean="0"/>
              <a:t>TAssa</a:t>
            </a:r>
            <a:r>
              <a:rPr lang="it-IT" dirty="0" smtClean="0"/>
              <a:t> sui </a:t>
            </a:r>
            <a:r>
              <a:rPr lang="it-IT" dirty="0" err="1" smtClean="0"/>
              <a:t>RIfiuti</a:t>
            </a:r>
            <a:r>
              <a:rPr lang="it-IT" dirty="0" smtClean="0"/>
              <a:t>); il CONTRIBUTO UNIFICATO è una tassa; il CANONE RAI è un’imposta.</a:t>
            </a:r>
          </a:p>
          <a:p>
            <a:pPr algn="just"/>
            <a:r>
              <a:rPr lang="it-IT" b="1" dirty="0" smtClean="0"/>
              <a:t>CONTRIBUTO </a:t>
            </a:r>
            <a:r>
              <a:rPr lang="it-IT" dirty="0" smtClean="0"/>
              <a:t>(o «TRIBUTO SPECIALE»)</a:t>
            </a:r>
            <a:endParaRPr lang="it-IT" b="1" dirty="0" smtClean="0"/>
          </a:p>
          <a:p>
            <a:pPr algn="just"/>
            <a:r>
              <a:rPr lang="it-IT" dirty="0" smtClean="0"/>
              <a:t>Il presupposto è l’</a:t>
            </a:r>
            <a:r>
              <a:rPr lang="it-IT" b="1" u="sng" dirty="0" smtClean="0"/>
              <a:t>arricchimento</a:t>
            </a:r>
            <a:r>
              <a:rPr lang="it-IT" dirty="0" smtClean="0"/>
              <a:t> di cui beneficiano alcuni soggetti per effetto dell’</a:t>
            </a:r>
            <a:r>
              <a:rPr lang="it-IT" b="1" u="sng" dirty="0" smtClean="0"/>
              <a:t>esecuzione di un’opera pubblica</a:t>
            </a:r>
          </a:p>
          <a:p>
            <a:pPr lvl="1" algn="just"/>
            <a:r>
              <a:rPr lang="it-IT" dirty="0" smtClean="0"/>
              <a:t>Erano i cc.dd. «contributi di miglioria» oggi non più in vigore</a:t>
            </a:r>
          </a:p>
          <a:p>
            <a:pPr algn="just"/>
            <a:r>
              <a:rPr lang="it-IT" dirty="0" smtClean="0"/>
              <a:t>Oggi si parla di contributi soprattutto con riferimento a quelli corrisposti a favore di associazioni, consorzi, ordini</a:t>
            </a:r>
          </a:p>
          <a:p>
            <a:pPr lvl="1" algn="just"/>
            <a:r>
              <a:rPr lang="it-IT" dirty="0" smtClean="0"/>
              <a:t>In questi casi se dovuti coattivamente si configurano come veri e propri TRIBUTI (che potremmo accostare alla TASSA)</a:t>
            </a:r>
          </a:p>
          <a:p>
            <a:pPr lvl="2" algn="just"/>
            <a:r>
              <a:rPr lang="it-IT" dirty="0" smtClean="0"/>
              <a:t>ESEMPI</a:t>
            </a:r>
          </a:p>
          <a:p>
            <a:pPr lvl="3" algn="just"/>
            <a:r>
              <a:rPr lang="it-IT" dirty="0" smtClean="0"/>
              <a:t>Contributi dovuti dai consorziati ai Consorzi di bonifica</a:t>
            </a:r>
          </a:p>
          <a:p>
            <a:pPr lvl="3" algn="just"/>
            <a:r>
              <a:rPr lang="it-IT" dirty="0" smtClean="0"/>
              <a:t>Diritto camerale</a:t>
            </a:r>
          </a:p>
          <a:p>
            <a:pPr algn="just"/>
            <a:r>
              <a:rPr lang="it-IT" b="1" dirty="0" smtClean="0"/>
              <a:t>MONOPOLIO FISCALE</a:t>
            </a:r>
          </a:p>
          <a:p>
            <a:pPr algn="just"/>
            <a:r>
              <a:rPr lang="it-IT" dirty="0" smtClean="0"/>
              <a:t>Il presupposto è il </a:t>
            </a:r>
            <a:r>
              <a:rPr lang="it-IT" b="1" u="sng" dirty="0" smtClean="0"/>
              <a:t>consumo di un genere di monopolio </a:t>
            </a:r>
            <a:r>
              <a:rPr lang="it-IT" dirty="0" smtClean="0"/>
              <a:t>(maggiorazione del prezzo)</a:t>
            </a:r>
          </a:p>
          <a:p>
            <a:pPr algn="just"/>
            <a:r>
              <a:rPr lang="it-IT" dirty="0" smtClean="0"/>
              <a:t>Vi sono opinioni discordi circa la sua inclusione tra i TRIBUTI:</a:t>
            </a:r>
          </a:p>
          <a:p>
            <a:pPr lvl="1" algn="just"/>
            <a:r>
              <a:rPr lang="it-IT" dirty="0" smtClean="0"/>
              <a:t>Secondo alcuni si tratta di un </a:t>
            </a:r>
            <a:r>
              <a:rPr lang="it-IT" b="1" dirty="0" smtClean="0"/>
              <a:t>corrispettivo di diritto privato</a:t>
            </a:r>
          </a:p>
          <a:p>
            <a:pPr lvl="1" algn="just"/>
            <a:r>
              <a:rPr lang="it-IT" dirty="0" smtClean="0"/>
              <a:t>Altri, focalizzando l’analisi sulla funzione (finanziaria la spese pubblica) lo inquadrano come </a:t>
            </a:r>
            <a:r>
              <a:rPr lang="it-IT" b="1" dirty="0" smtClean="0"/>
              <a:t>tributo</a:t>
            </a:r>
          </a:p>
          <a:p>
            <a:pPr lvl="3" algn="just"/>
            <a:endParaRPr lang="it-IT" dirty="0"/>
          </a:p>
          <a:p>
            <a:endParaRPr lang="it-IT" dirty="0"/>
          </a:p>
        </p:txBody>
      </p:sp>
    </p:spTree>
    <p:extLst>
      <p:ext uri="{BB962C8B-B14F-4D97-AF65-F5344CB8AC3E}">
        <p14:creationId xmlns:p14="http://schemas.microsoft.com/office/powerpoint/2010/main" val="22635549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smtClean="0"/>
              <a:t>2. IL PRINCIPIO DI CAPACITA’ CONTRIBUTIVA: VINCOLO E GARANZIA</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DOPPIA VALENZA DELL’ART. 53:</a:t>
            </a:r>
          </a:p>
          <a:p>
            <a:pPr lvl="1" algn="just"/>
            <a:r>
              <a:rPr lang="it-IT" dirty="0" smtClean="0"/>
              <a:t>Costituisce un VINCOLO per il LEGISLATORE;</a:t>
            </a:r>
          </a:p>
          <a:p>
            <a:pPr lvl="1" algn="just"/>
            <a:r>
              <a:rPr lang="it-IT" dirty="0" smtClean="0"/>
              <a:t>Costituisce una GARANZIA per il CONTRIBUENTE</a:t>
            </a:r>
          </a:p>
          <a:p>
            <a:pPr algn="just"/>
            <a:r>
              <a:rPr lang="it-IT" dirty="0" smtClean="0"/>
              <a:t>In questo senso le DISPOSIZIONI contenute nell’ART. 53 hanno contenuto sia PROGRAMMATICO che </a:t>
            </a:r>
            <a:r>
              <a:rPr lang="it-IT" dirty="0" smtClean="0"/>
              <a:t>PRECETTIVO</a:t>
            </a:r>
          </a:p>
          <a:p>
            <a:pPr lvl="1" algn="just"/>
            <a:r>
              <a:rPr lang="it-IT" dirty="0" smtClean="0"/>
              <a:t>N.B.: NON PRECETTIVITA’ DIRETTA (nel seno, cioè di applicabilità al caso singolo) ma PRECETTIVITA’ INDIRETTA (mediata, cioè dalla legge)</a:t>
            </a:r>
            <a:endParaRPr lang="it-IT" dirty="0" smtClean="0"/>
          </a:p>
          <a:p>
            <a:pPr algn="just"/>
            <a:r>
              <a:rPr lang="it-IT" dirty="0" smtClean="0"/>
              <a:t>Le LEGGI TRIBUTARIE devono essere conformi:</a:t>
            </a:r>
          </a:p>
          <a:p>
            <a:pPr lvl="1" algn="just"/>
            <a:r>
              <a:rPr lang="it-IT" dirty="0" smtClean="0"/>
              <a:t>All’ART. 53 </a:t>
            </a:r>
            <a:r>
              <a:rPr lang="it-IT" dirty="0" err="1" smtClean="0"/>
              <a:t>Cost</a:t>
            </a:r>
            <a:r>
              <a:rPr lang="it-IT" dirty="0" smtClean="0"/>
              <a:t>.;</a:t>
            </a:r>
          </a:p>
          <a:p>
            <a:pPr lvl="1" algn="just"/>
            <a:r>
              <a:rPr lang="it-IT" dirty="0" smtClean="0"/>
              <a:t>Ma anche ad ogni altro PRINCIPIO COSTITUZIONALE (ad es. ARTT. 36, 47, 29)</a:t>
            </a:r>
          </a:p>
          <a:p>
            <a:pPr lvl="2" algn="just"/>
            <a:r>
              <a:rPr lang="it-IT" dirty="0" smtClean="0"/>
              <a:t>Così il «cumulo familiare» fu dichiarato illegittimo perché in contrasto con l’art. 29 </a:t>
            </a:r>
            <a:r>
              <a:rPr lang="it-IT" dirty="0" err="1" smtClean="0"/>
              <a:t>Cost</a:t>
            </a:r>
            <a:r>
              <a:rPr lang="it-IT" dirty="0" smtClean="0"/>
              <a:t>. che tutela la famiglia</a:t>
            </a:r>
            <a:endParaRPr lang="it-IT" dirty="0"/>
          </a:p>
        </p:txBody>
      </p:sp>
    </p:spTree>
    <p:extLst>
      <p:ext uri="{BB962C8B-B14F-4D97-AF65-F5344CB8AC3E}">
        <p14:creationId xmlns:p14="http://schemas.microsoft.com/office/powerpoint/2010/main" val="23294155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smtClean="0"/>
              <a:t>2.1. NOZIONE DI CAPACITA’ CONTRIBUTIVA</a:t>
            </a:r>
            <a:endParaRPr lang="it-IT" dirty="0"/>
          </a:p>
        </p:txBody>
      </p:sp>
      <p:sp>
        <p:nvSpPr>
          <p:cNvPr id="3" name="Segnaposto contenuto 2"/>
          <p:cNvSpPr>
            <a:spLocks noGrp="1"/>
          </p:cNvSpPr>
          <p:nvPr>
            <p:ph idx="1"/>
          </p:nvPr>
        </p:nvSpPr>
        <p:spPr>
          <a:xfrm>
            <a:off x="179512" y="1412776"/>
            <a:ext cx="8784976" cy="5256584"/>
          </a:xfrm>
        </p:spPr>
        <p:txBody>
          <a:bodyPr>
            <a:normAutofit fontScale="62500" lnSpcReduction="20000"/>
          </a:bodyPr>
          <a:lstStyle/>
          <a:p>
            <a:pPr algn="just"/>
            <a:r>
              <a:rPr lang="it-IT" dirty="0" smtClean="0"/>
              <a:t>INIZIALE ATTEGIAMENTO SVALUTATIVO</a:t>
            </a:r>
          </a:p>
          <a:p>
            <a:pPr lvl="1" algn="just"/>
            <a:r>
              <a:rPr lang="it-IT" dirty="0" smtClean="0"/>
              <a:t>La portata dell’art. 53 era ritenuta OVVIA e di carattere solo PROGRAMMATICO (A.D. GIANNINI)</a:t>
            </a:r>
          </a:p>
          <a:p>
            <a:pPr algn="just"/>
            <a:r>
              <a:rPr lang="it-IT" dirty="0" smtClean="0"/>
              <a:t>PROGRESSIVA EVOLUZIONE DELLA DOTTRINA (E. GIARDINA, I. MANZONI) E DELLA GIURISPRUDENZA (CORTE COSTITUZIONALE)</a:t>
            </a:r>
          </a:p>
          <a:p>
            <a:pPr lvl="1" algn="just"/>
            <a:r>
              <a:rPr lang="it-IT" dirty="0" smtClean="0"/>
              <a:t>La capacità contributiva è sinonimo di CAPACITA’ ECONOMICA. In questo senso si possono individuare una:</a:t>
            </a:r>
          </a:p>
          <a:p>
            <a:pPr lvl="2" algn="just"/>
            <a:r>
              <a:rPr lang="it-IT" dirty="0" smtClean="0"/>
              <a:t>NOZIONE IN NEGATIVO: il legislatore non può definire presupposti d’imposta che non siano espressivi di capacità contributiva (es. imposta sui calvi, imposta sui celibi, ecc.)</a:t>
            </a:r>
          </a:p>
          <a:p>
            <a:pPr lvl="2" algn="just"/>
            <a:r>
              <a:rPr lang="it-IT" dirty="0" smtClean="0"/>
              <a:t>NOZIONE IN POSITIVO che a sua volta si è caratterizzata per un</a:t>
            </a:r>
          </a:p>
          <a:p>
            <a:pPr lvl="3" algn="just"/>
            <a:r>
              <a:rPr lang="it-IT" dirty="0" smtClean="0"/>
              <a:t>ORIENTAMENTO GARANTISTA (o NOZIONE SOGGETTIVA) (fino agli anni ‘80)</a:t>
            </a:r>
          </a:p>
          <a:p>
            <a:pPr lvl="4" algn="just"/>
            <a:r>
              <a:rPr lang="it-IT" dirty="0" smtClean="0"/>
              <a:t>La capacità contributiva rappresenta quella FORZA ECONOMICA del contribuente che manifesti IDONEITA’ AD ASSOLVERE AL PAGAMENTO DEL TRIBUTO</a:t>
            </a:r>
          </a:p>
          <a:p>
            <a:pPr lvl="3" algn="just"/>
            <a:r>
              <a:rPr lang="it-IT" dirty="0" smtClean="0"/>
              <a:t>NOZIONE OGGETTIVA</a:t>
            </a:r>
          </a:p>
          <a:p>
            <a:pPr lvl="4" algn="just"/>
            <a:r>
              <a:rPr lang="it-IT" dirty="0" smtClean="0"/>
              <a:t>La capacità contributiva è costituita da QUALSIASI FATTO ECONOMICO anche se non espressivo dell’idoneità soggettiva all’adempimento</a:t>
            </a:r>
          </a:p>
          <a:p>
            <a:pPr lvl="4" algn="just"/>
            <a:r>
              <a:rPr lang="it-IT" dirty="0" smtClean="0"/>
              <a:t>Il legislatore, con il solo limite dell’ «arbitrarietà’»  (vedi infra) può scegliere «discrezionalmente» il presupposto d’imposta</a:t>
            </a:r>
          </a:p>
          <a:p>
            <a:pPr lvl="5" algn="just"/>
            <a:r>
              <a:rPr lang="it-IT" dirty="0" smtClean="0"/>
              <a:t>Così sono state considerate legittime leggi che:</a:t>
            </a:r>
          </a:p>
          <a:p>
            <a:pPr lvl="6" algn="just"/>
            <a:r>
              <a:rPr lang="it-IT" dirty="0" smtClean="0"/>
              <a:t>Tassano il valore lordo della produzione (IRAP) anche se la società è in perdita;</a:t>
            </a:r>
          </a:p>
          <a:p>
            <a:pPr lvl="6" algn="just"/>
            <a:r>
              <a:rPr lang="it-IT" dirty="0" smtClean="0"/>
              <a:t>Tassano atti o l’uso di documenti</a:t>
            </a:r>
            <a:endParaRPr lang="it-IT" dirty="0"/>
          </a:p>
          <a:p>
            <a:pPr lvl="6" algn="just"/>
            <a:r>
              <a:rPr lang="it-IT" dirty="0" smtClean="0"/>
              <a:t>Tassano ogni singolo erede per la quota che spetta agli altri (imposta successioni)</a:t>
            </a:r>
          </a:p>
        </p:txBody>
      </p:sp>
    </p:spTree>
    <p:extLst>
      <p:ext uri="{BB962C8B-B14F-4D97-AF65-F5344CB8AC3E}">
        <p14:creationId xmlns:p14="http://schemas.microsoft.com/office/powerpoint/2010/main" val="32102886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2800" b="1" dirty="0" smtClean="0"/>
              <a:t>2.2. Indici diretti e indiretti di capacità contributiva</a:t>
            </a:r>
            <a:br>
              <a:rPr lang="it-IT" sz="2800" b="1" dirty="0" smtClean="0"/>
            </a:br>
            <a:r>
              <a:rPr lang="it-IT" sz="2800" b="1" dirty="0" smtClean="0"/>
              <a:t>3. La capacità contributiva come limite quantitativo</a:t>
            </a:r>
            <a:endParaRPr lang="it-IT" sz="2800" b="1" dirty="0"/>
          </a:p>
        </p:txBody>
      </p:sp>
      <p:sp>
        <p:nvSpPr>
          <p:cNvPr id="3" name="Segnaposto contenuto 2"/>
          <p:cNvSpPr>
            <a:spLocks noGrp="1"/>
          </p:cNvSpPr>
          <p:nvPr>
            <p:ph idx="1"/>
          </p:nvPr>
        </p:nvSpPr>
        <p:spPr>
          <a:xfrm>
            <a:off x="457200" y="1600200"/>
            <a:ext cx="8229600" cy="5069160"/>
          </a:xfrm>
        </p:spPr>
        <p:txBody>
          <a:bodyPr>
            <a:normAutofit fontScale="55000" lnSpcReduction="20000"/>
          </a:bodyPr>
          <a:lstStyle/>
          <a:p>
            <a:r>
              <a:rPr lang="it-IT" b="1" dirty="0" smtClean="0"/>
              <a:t>INDICI DIRETTI:</a:t>
            </a:r>
          </a:p>
          <a:p>
            <a:pPr lvl="1"/>
            <a:r>
              <a:rPr lang="it-IT" dirty="0" smtClean="0"/>
              <a:t>REDDITO</a:t>
            </a:r>
          </a:p>
          <a:p>
            <a:pPr lvl="2"/>
            <a:r>
              <a:rPr lang="it-IT" dirty="0" smtClean="0"/>
              <a:t>Costituisce l’indice per eccellenza in grado meglio di tutti di attuare in pieno l’art. 53 sia nel primo comma che nel secondo comma («progressività’»)</a:t>
            </a:r>
          </a:p>
          <a:p>
            <a:pPr lvl="1"/>
            <a:r>
              <a:rPr lang="it-IT" dirty="0" smtClean="0"/>
              <a:t>PATRIMONIO</a:t>
            </a:r>
          </a:p>
          <a:p>
            <a:pPr lvl="1"/>
            <a:r>
              <a:rPr lang="it-IT" dirty="0" smtClean="0"/>
              <a:t>INCREMENTI DI VALORE DEL PATRIMONIO</a:t>
            </a:r>
          </a:p>
          <a:p>
            <a:r>
              <a:rPr lang="it-IT" b="1" dirty="0" smtClean="0"/>
              <a:t>INDICI INDIRETTI</a:t>
            </a:r>
          </a:p>
          <a:p>
            <a:pPr lvl="1"/>
            <a:r>
              <a:rPr lang="it-IT" dirty="0" smtClean="0"/>
              <a:t>CONSUMO</a:t>
            </a:r>
          </a:p>
          <a:p>
            <a:pPr lvl="2"/>
            <a:r>
              <a:rPr lang="it-IT" dirty="0" smtClean="0"/>
              <a:t>In questo senso mentre è manifestazione di capacità contributiva il consumo di beni o servizi non lo sono i consumi per spese sanitarie (che sono, infatti, ESENTI)</a:t>
            </a:r>
            <a:endParaRPr lang="it-IT" dirty="0" smtClean="0"/>
          </a:p>
          <a:p>
            <a:pPr lvl="1"/>
            <a:r>
              <a:rPr lang="it-IT" dirty="0" smtClean="0"/>
              <a:t>AFFARI</a:t>
            </a:r>
          </a:p>
          <a:p>
            <a:pPr lvl="1"/>
            <a:r>
              <a:rPr lang="it-IT" dirty="0" smtClean="0"/>
              <a:t>TRASFERIMENTI DI BENI</a:t>
            </a:r>
          </a:p>
          <a:p>
            <a:r>
              <a:rPr lang="it-IT" b="1" dirty="0" smtClean="0"/>
              <a:t>IL «MINIMO VITALE</a:t>
            </a:r>
            <a:r>
              <a:rPr lang="it-IT" b="1" dirty="0" smtClean="0"/>
              <a:t>»</a:t>
            </a:r>
          </a:p>
          <a:p>
            <a:pPr lvl="1"/>
            <a:r>
              <a:rPr lang="it-IT" dirty="0" smtClean="0"/>
              <a:t>Non tutti i fatti espressivi di forza economica sono anche manifestazioni di capacità contributiva (non è la capacità economica «tout court» ma quella che sia idonea alla contribuzione)</a:t>
            </a:r>
            <a:endParaRPr lang="it-IT" dirty="0" smtClean="0"/>
          </a:p>
          <a:p>
            <a:pPr lvl="1"/>
            <a:r>
              <a:rPr lang="it-IT" dirty="0" smtClean="0"/>
              <a:t>La misura del prelievo deve essere tale da garantire l’IDONEITA’ del contribuente a farvi fronte</a:t>
            </a:r>
          </a:p>
          <a:p>
            <a:pPr lvl="1"/>
            <a:r>
              <a:rPr lang="it-IT" dirty="0" smtClean="0"/>
              <a:t>Ne deriva che l’imposizione non deve mai intaccare quel livello di ricchezza necessario al soddisfacimento dei bisogni essenziali (c.d. «MINIMO VITALE</a:t>
            </a:r>
            <a:r>
              <a:rPr lang="it-IT" dirty="0" smtClean="0"/>
              <a:t>»)</a:t>
            </a:r>
          </a:p>
          <a:p>
            <a:pPr lvl="1"/>
            <a:r>
              <a:rPr lang="it-IT" dirty="0" smtClean="0"/>
              <a:t>ESEMPI DI APPLICAZIONI DEL PRINCIPIO:</a:t>
            </a:r>
          </a:p>
          <a:p>
            <a:pPr lvl="2"/>
            <a:r>
              <a:rPr lang="it-IT" dirty="0" smtClean="0"/>
              <a:t>«NO TAX AREA»</a:t>
            </a:r>
          </a:p>
          <a:p>
            <a:pPr lvl="2"/>
            <a:r>
              <a:rPr lang="it-IT" dirty="0" smtClean="0"/>
              <a:t>ESENZIONE DA IMPOSZIONE DELLA «PRIMA CASA»</a:t>
            </a:r>
          </a:p>
          <a:p>
            <a:pPr lvl="2"/>
            <a:r>
              <a:rPr lang="it-IT" dirty="0" smtClean="0"/>
              <a:t>LIMTI ALL’ESPROPRIABILITA’ DELLE PENSIONI, DEGLI STIPENDI E DELLA PRIMA CASA</a:t>
            </a:r>
            <a:endParaRPr lang="it-IT" dirty="0"/>
          </a:p>
        </p:txBody>
      </p:sp>
    </p:spTree>
    <p:extLst>
      <p:ext uri="{BB962C8B-B14F-4D97-AF65-F5344CB8AC3E}">
        <p14:creationId xmlns:p14="http://schemas.microsoft.com/office/powerpoint/2010/main" val="27456123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p:spPr>
        <p:txBody>
          <a:bodyPr>
            <a:noAutofit/>
          </a:bodyPr>
          <a:lstStyle/>
          <a:p>
            <a:r>
              <a:rPr lang="it-IT" sz="3600" b="1" dirty="0" smtClean="0"/>
              <a:t>4. Il requisito di effettività. Forfetizzazioni e principio nominalistico.</a:t>
            </a:r>
            <a:endParaRPr lang="it-IT" sz="3600" b="1" dirty="0"/>
          </a:p>
        </p:txBody>
      </p:sp>
      <p:sp>
        <p:nvSpPr>
          <p:cNvPr id="3" name="Segnaposto contenuto 2"/>
          <p:cNvSpPr>
            <a:spLocks noGrp="1"/>
          </p:cNvSpPr>
          <p:nvPr>
            <p:ph idx="1"/>
          </p:nvPr>
        </p:nvSpPr>
        <p:spPr>
          <a:xfrm>
            <a:off x="323528" y="1484784"/>
            <a:ext cx="8568952" cy="5328592"/>
          </a:xfrm>
        </p:spPr>
        <p:txBody>
          <a:bodyPr>
            <a:normAutofit fontScale="55000" lnSpcReduction="20000"/>
          </a:bodyPr>
          <a:lstStyle/>
          <a:p>
            <a:pPr algn="just"/>
            <a:r>
              <a:rPr lang="it-IT" dirty="0" smtClean="0"/>
              <a:t>IL REQUISITO DI EFFETTIVITA’</a:t>
            </a:r>
          </a:p>
          <a:p>
            <a:pPr lvl="1" algn="just"/>
            <a:r>
              <a:rPr lang="it-IT" dirty="0" smtClean="0"/>
              <a:t>Il collegamento tra fatto rivelatore di capacità contributiva e tributo deve essere EFFETTIVO, NON APPARENTE, NON FITTIZIO.</a:t>
            </a:r>
          </a:p>
          <a:p>
            <a:pPr lvl="1" algn="just"/>
            <a:r>
              <a:rPr lang="it-IT" dirty="0" smtClean="0"/>
              <a:t>Più che in via diretta tale requisito è stato desunto in via mediata tramite COROLLARI DI INCOSTITUZIONALITA’ (a fronte, appunto, del POSTULATO DELLA «EFFETTIVITA’»)</a:t>
            </a:r>
          </a:p>
          <a:p>
            <a:pPr lvl="2" algn="just"/>
            <a:r>
              <a:rPr lang="it-IT" dirty="0" smtClean="0"/>
              <a:t>In questo senso si è affermato che le «</a:t>
            </a:r>
            <a:r>
              <a:rPr lang="it-IT" b="1" dirty="0" smtClean="0"/>
              <a:t>presunzioni</a:t>
            </a:r>
            <a:r>
              <a:rPr lang="it-IT" dirty="0" smtClean="0"/>
              <a:t>» che in ambito tributario hanno </a:t>
            </a:r>
            <a:r>
              <a:rPr lang="it-IT" u="sng" dirty="0" smtClean="0"/>
              <a:t>effetti sostanziali</a:t>
            </a:r>
            <a:r>
              <a:rPr lang="it-IT" dirty="0" smtClean="0"/>
              <a:t> devono </a:t>
            </a:r>
            <a:r>
              <a:rPr lang="it-IT" dirty="0" smtClean="0"/>
              <a:t>basarsi sull’ «id </a:t>
            </a:r>
            <a:r>
              <a:rPr lang="it-IT" dirty="0" err="1" smtClean="0"/>
              <a:t>quod</a:t>
            </a:r>
            <a:r>
              <a:rPr lang="it-IT" dirty="0" smtClean="0"/>
              <a:t> </a:t>
            </a:r>
            <a:r>
              <a:rPr lang="it-IT" dirty="0" err="1" smtClean="0"/>
              <a:t>plerunque</a:t>
            </a:r>
            <a:r>
              <a:rPr lang="it-IT" dirty="0" smtClean="0"/>
              <a:t> </a:t>
            </a:r>
            <a:r>
              <a:rPr lang="it-IT" dirty="0" err="1" smtClean="0"/>
              <a:t>accidit</a:t>
            </a:r>
            <a:r>
              <a:rPr lang="it-IT" dirty="0" smtClean="0"/>
              <a:t>» e devono essere </a:t>
            </a:r>
            <a:r>
              <a:rPr lang="it-IT" dirty="0" smtClean="0"/>
              <a:t>«</a:t>
            </a:r>
            <a:r>
              <a:rPr lang="it-IT" b="1" dirty="0" smtClean="0"/>
              <a:t>relative</a:t>
            </a:r>
            <a:r>
              <a:rPr lang="it-IT" dirty="0" smtClean="0"/>
              <a:t>».</a:t>
            </a:r>
          </a:p>
          <a:p>
            <a:pPr algn="just"/>
            <a:r>
              <a:rPr lang="it-IT" dirty="0" smtClean="0"/>
              <a:t>LE FORFETIZZAZIONI</a:t>
            </a:r>
          </a:p>
          <a:p>
            <a:pPr lvl="1" algn="just"/>
            <a:r>
              <a:rPr lang="it-IT" dirty="0" smtClean="0"/>
              <a:t>Il legislatore tributario produce norme che «forfetizzano» la base imponibile o </a:t>
            </a:r>
            <a:r>
              <a:rPr lang="it-IT" dirty="0" smtClean="0"/>
              <a:t>l’imposta (redditi catastali, forfettizzazioni del reddito per imprese minori, studi di settore, </a:t>
            </a:r>
            <a:r>
              <a:rPr lang="it-IT" dirty="0" err="1" smtClean="0"/>
              <a:t>ecc</a:t>
            </a:r>
            <a:r>
              <a:rPr lang="it-IT" dirty="0" smtClean="0"/>
              <a:t>)</a:t>
            </a:r>
            <a:endParaRPr lang="it-IT" dirty="0" smtClean="0"/>
          </a:p>
          <a:p>
            <a:pPr lvl="1" algn="just"/>
            <a:r>
              <a:rPr lang="it-IT" dirty="0" smtClean="0"/>
              <a:t>In questi casi la Corte ha riconosciuto la legittimità nel caso in cui la legge:</a:t>
            </a:r>
          </a:p>
          <a:p>
            <a:pPr lvl="2" algn="just"/>
            <a:r>
              <a:rPr lang="it-IT" dirty="0" smtClean="0"/>
              <a:t>Adotta criteri medi ordinari;</a:t>
            </a:r>
          </a:p>
          <a:p>
            <a:pPr lvl="2" algn="just"/>
            <a:r>
              <a:rPr lang="it-IT" dirty="0" smtClean="0"/>
              <a:t>Preveda un regime «opzionale»;</a:t>
            </a:r>
          </a:p>
          <a:p>
            <a:pPr lvl="2" algn="just"/>
            <a:r>
              <a:rPr lang="it-IT" dirty="0" smtClean="0"/>
              <a:t>Preveda comunque la possibilità di correggere il metodo in caso di eventuali rilevanti scostamenti</a:t>
            </a:r>
          </a:p>
          <a:p>
            <a:pPr lvl="1" algn="just"/>
            <a:r>
              <a:rPr lang="it-IT" dirty="0" smtClean="0"/>
              <a:t>Analoghe considerazioni sono state fatte per i metodi «SINTETICI» o «INDUTTIVI»</a:t>
            </a:r>
          </a:p>
          <a:p>
            <a:pPr algn="just"/>
            <a:r>
              <a:rPr lang="it-IT" dirty="0" smtClean="0"/>
              <a:t>IL PRINCIPIO NOMINALISTICO</a:t>
            </a:r>
          </a:p>
          <a:p>
            <a:pPr lvl="1" algn="just"/>
            <a:r>
              <a:rPr lang="it-IT" dirty="0" smtClean="0"/>
              <a:t>La Corte Costituzionale impone al legislatore di tener conto degli effetti inflazionistici solo nel caso in cui le conseguenze siano inique o eccessivamente onerose    </a:t>
            </a:r>
            <a:endParaRPr lang="it-IT" dirty="0"/>
          </a:p>
        </p:txBody>
      </p:sp>
    </p:spTree>
    <p:extLst>
      <p:ext uri="{BB962C8B-B14F-4D97-AF65-F5344CB8AC3E}">
        <p14:creationId xmlns:p14="http://schemas.microsoft.com/office/powerpoint/2010/main" val="1105368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4.1. Il requisito di attualità. Tributi retroattivi e pagamenti anticipati</a:t>
            </a:r>
            <a:endParaRPr lang="it-IT" dirty="0"/>
          </a:p>
        </p:txBody>
      </p:sp>
      <p:sp>
        <p:nvSpPr>
          <p:cNvPr id="3" name="Segnaposto contenuto 2"/>
          <p:cNvSpPr>
            <a:spLocks noGrp="1"/>
          </p:cNvSpPr>
          <p:nvPr>
            <p:ph idx="1"/>
          </p:nvPr>
        </p:nvSpPr>
        <p:spPr>
          <a:xfrm>
            <a:off x="457200" y="1600200"/>
            <a:ext cx="8229600" cy="4853136"/>
          </a:xfrm>
        </p:spPr>
        <p:txBody>
          <a:bodyPr>
            <a:normAutofit fontScale="47500" lnSpcReduction="20000"/>
          </a:bodyPr>
          <a:lstStyle/>
          <a:p>
            <a:pPr algn="just"/>
            <a:r>
              <a:rPr lang="it-IT" b="1" dirty="0" smtClean="0"/>
              <a:t>NOZIONE</a:t>
            </a:r>
            <a:r>
              <a:rPr lang="it-IT" dirty="0" smtClean="0"/>
              <a:t> (indiretta)</a:t>
            </a:r>
          </a:p>
          <a:p>
            <a:pPr lvl="1" algn="just"/>
            <a:r>
              <a:rPr lang="it-IT" dirty="0" smtClean="0"/>
              <a:t>Il tributo deve assumere a presupposto un fatto che sia espressivo di </a:t>
            </a:r>
            <a:r>
              <a:rPr lang="it-IT" b="1" u="sng" dirty="0" smtClean="0"/>
              <a:t>capacità giuridica in atto </a:t>
            </a:r>
            <a:r>
              <a:rPr lang="it-IT" dirty="0" smtClean="0"/>
              <a:t>(non passata né futura)</a:t>
            </a:r>
          </a:p>
          <a:p>
            <a:pPr algn="just"/>
            <a:r>
              <a:rPr lang="it-IT" dirty="0" smtClean="0"/>
              <a:t>COROLLARI</a:t>
            </a:r>
          </a:p>
          <a:p>
            <a:pPr lvl="1" algn="just"/>
            <a:r>
              <a:rPr lang="it-IT" dirty="0" smtClean="0"/>
              <a:t>I </a:t>
            </a:r>
            <a:r>
              <a:rPr lang="it-IT" b="1" dirty="0" smtClean="0"/>
              <a:t>tributi retroattivi </a:t>
            </a:r>
            <a:r>
              <a:rPr lang="it-IT" dirty="0" smtClean="0"/>
              <a:t>(vale a dire quelli che colpiscono manifestazioni passate di capacità contributiva) sono </a:t>
            </a:r>
            <a:r>
              <a:rPr lang="it-IT" b="1" dirty="0" smtClean="0"/>
              <a:t>costituzionalmente illegittimi </a:t>
            </a:r>
            <a:r>
              <a:rPr lang="it-IT" dirty="0" smtClean="0"/>
              <a:t>se colpiscono una capacità contributiva non più attuale.</a:t>
            </a:r>
          </a:p>
          <a:p>
            <a:pPr lvl="1" algn="just"/>
            <a:r>
              <a:rPr lang="it-IT" dirty="0" smtClean="0"/>
              <a:t>I </a:t>
            </a:r>
            <a:r>
              <a:rPr lang="it-IT" b="1" dirty="0" smtClean="0"/>
              <a:t>tributi retroattivi </a:t>
            </a:r>
            <a:r>
              <a:rPr lang="it-IT" dirty="0" smtClean="0"/>
              <a:t>sono </a:t>
            </a:r>
            <a:r>
              <a:rPr lang="it-IT" b="1" dirty="0" smtClean="0"/>
              <a:t>costituzionalmente legittimi </a:t>
            </a:r>
            <a:r>
              <a:rPr lang="it-IT" dirty="0" smtClean="0"/>
              <a:t>se colpiscono fatti del passato che in base ad una verifica da compiersi caso per caso esprimono capacità contributiva ancora attuale</a:t>
            </a:r>
          </a:p>
          <a:p>
            <a:pPr algn="just"/>
            <a:r>
              <a:rPr lang="it-IT" dirty="0" smtClean="0"/>
              <a:t>CRITERI PER VERIFICARE L’ATTUALITA’ (elaborati dalla Corte Costituzionale)</a:t>
            </a:r>
          </a:p>
          <a:p>
            <a:pPr lvl="1" algn="just"/>
            <a:r>
              <a:rPr lang="it-IT" dirty="0" smtClean="0"/>
              <a:t>DISTANZA TEMPORALE</a:t>
            </a:r>
          </a:p>
          <a:p>
            <a:pPr lvl="1" algn="just"/>
            <a:r>
              <a:rPr lang="it-IT" dirty="0" smtClean="0"/>
              <a:t>PREVEDIBILITA’ DELL’IMPOSIZIONE</a:t>
            </a:r>
          </a:p>
          <a:p>
            <a:pPr lvl="2" algn="just"/>
            <a:r>
              <a:rPr lang="it-IT" dirty="0" smtClean="0"/>
              <a:t>L’affidamento nel principio di irretroattività e nella certezza del diritto non deve essere leso dal sopravvenire di tributi retroattivi non prevedibili</a:t>
            </a:r>
            <a:r>
              <a:rPr lang="it-IT" dirty="0" smtClean="0"/>
              <a:t>.</a:t>
            </a:r>
          </a:p>
          <a:p>
            <a:pPr lvl="2" algn="just"/>
            <a:r>
              <a:rPr lang="it-IT" dirty="0" smtClean="0"/>
              <a:t>ESEMPIO: la Corte </a:t>
            </a:r>
            <a:r>
              <a:rPr lang="it-IT" dirty="0" err="1" smtClean="0"/>
              <a:t>Cost</a:t>
            </a:r>
            <a:r>
              <a:rPr lang="it-IT" dirty="0" smtClean="0"/>
              <a:t>. ha ritenuto legittimo il recupero retroattivo dell’Irpeg nei confronti di soggetti che avevano fruito di esenzioni fiscali costituenti aiuti di Stato incompatibili con l’ordinamento comunitario</a:t>
            </a:r>
            <a:endParaRPr lang="it-IT" dirty="0" smtClean="0"/>
          </a:p>
          <a:p>
            <a:pPr algn="just"/>
            <a:r>
              <a:rPr lang="it-IT" dirty="0" smtClean="0"/>
              <a:t>I PAGAMENTI ANTICIPATI</a:t>
            </a:r>
          </a:p>
          <a:p>
            <a:pPr lvl="1" algn="just"/>
            <a:r>
              <a:rPr lang="it-IT" dirty="0" smtClean="0"/>
              <a:t>La lesione dell’art. 53 si verifica anche nel caso in cui il tributo colpisca manifestazioni future di capacità contributiva che siano del tutto scollegate dall’attualità del presupposto</a:t>
            </a:r>
          </a:p>
          <a:p>
            <a:pPr lvl="1" algn="just"/>
            <a:r>
              <a:rPr lang="it-IT" dirty="0" smtClean="0"/>
              <a:t>In questo senso la Corte ha legittimato il </a:t>
            </a:r>
            <a:r>
              <a:rPr lang="it-IT" dirty="0" smtClean="0"/>
              <a:t>pagamento </a:t>
            </a:r>
            <a:r>
              <a:rPr lang="it-IT" dirty="0" smtClean="0"/>
              <a:t>di ACCONTI  a condizione che:</a:t>
            </a:r>
          </a:p>
          <a:p>
            <a:pPr lvl="2" algn="just"/>
            <a:r>
              <a:rPr lang="it-IT" dirty="0" smtClean="0"/>
              <a:t>Vi sia un ragionevole collegamento con il presupposto</a:t>
            </a:r>
          </a:p>
          <a:p>
            <a:pPr lvl="2" algn="just"/>
            <a:r>
              <a:rPr lang="it-IT" dirty="0" smtClean="0"/>
              <a:t>Che sia data al contribuente la possibilità di versare diversamente o di non versare in base alle previsioni</a:t>
            </a:r>
          </a:p>
          <a:p>
            <a:pPr algn="just"/>
            <a:endParaRPr lang="it-IT" dirty="0"/>
          </a:p>
        </p:txBody>
      </p:sp>
    </p:spTree>
    <p:extLst>
      <p:ext uri="{BB962C8B-B14F-4D97-AF65-F5344CB8AC3E}">
        <p14:creationId xmlns:p14="http://schemas.microsoft.com/office/powerpoint/2010/main" val="3430626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5. Capacità contributiva e rimborso dell’indebito</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DOPPIA VALENZA DELL’ART. 53</a:t>
            </a:r>
          </a:p>
          <a:p>
            <a:pPr lvl="1"/>
            <a:r>
              <a:rPr lang="it-IT" dirty="0" smtClean="0"/>
              <a:t>Decreta l’illegittimità costituzionale di leggi tributarie che assoggettino ad imposizione fatti non espressivi di capacità contributiva effettiva ed attuale</a:t>
            </a:r>
          </a:p>
          <a:p>
            <a:pPr lvl="1"/>
            <a:r>
              <a:rPr lang="it-IT" dirty="0" smtClean="0"/>
              <a:t>Comporta </a:t>
            </a:r>
            <a:r>
              <a:rPr lang="it-IT" b="1" u="sng" dirty="0" smtClean="0"/>
              <a:t>ripetizione dell’indebito </a:t>
            </a:r>
            <a:r>
              <a:rPr lang="it-IT" dirty="0" smtClean="0"/>
              <a:t>(e quindi un diritto al rimborso) ove le imposte siano state pagate per tributi dichiarati costituzionalmente illegittimi perché in contrasto con l’art. 53 </a:t>
            </a:r>
            <a:r>
              <a:rPr lang="it-IT" dirty="0" err="1" smtClean="0"/>
              <a:t>Cost</a:t>
            </a:r>
            <a:r>
              <a:rPr lang="it-IT" dirty="0" smtClean="0"/>
              <a:t>.</a:t>
            </a:r>
          </a:p>
          <a:p>
            <a:pPr lvl="2"/>
            <a:r>
              <a:rPr lang="it-IT" dirty="0" smtClean="0"/>
              <a:t>ESEMPI:</a:t>
            </a:r>
          </a:p>
          <a:p>
            <a:pPr lvl="3"/>
            <a:r>
              <a:rPr lang="it-IT" dirty="0" smtClean="0"/>
              <a:t>Dichiarazione di incostituzionalità</a:t>
            </a:r>
          </a:p>
          <a:p>
            <a:pPr lvl="3"/>
            <a:r>
              <a:rPr lang="it-IT" dirty="0" smtClean="0"/>
              <a:t>Entrata in vigore di norma di interpretazione autentica</a:t>
            </a:r>
          </a:p>
          <a:p>
            <a:pPr lvl="3"/>
            <a:r>
              <a:rPr lang="it-IT" dirty="0" smtClean="0"/>
              <a:t>Mancata conversione del decreto legge</a:t>
            </a:r>
          </a:p>
          <a:p>
            <a:pPr lvl="2"/>
            <a:r>
              <a:rPr lang="it-IT" dirty="0" smtClean="0"/>
              <a:t>La ripetizione dell’indebito deve essere assicurata oltreché per il rispetto dell’art. 53 anche per il rispetto dell’art. 3 </a:t>
            </a:r>
            <a:r>
              <a:rPr lang="it-IT" dirty="0" err="1" smtClean="0"/>
              <a:t>Cost</a:t>
            </a:r>
            <a:r>
              <a:rPr lang="it-IT" smtClean="0"/>
              <a:t>. </a:t>
            </a:r>
            <a:endParaRPr lang="it-IT" dirty="0"/>
          </a:p>
        </p:txBody>
      </p:sp>
    </p:spTree>
    <p:extLst>
      <p:ext uri="{BB962C8B-B14F-4D97-AF65-F5344CB8AC3E}">
        <p14:creationId xmlns:p14="http://schemas.microsoft.com/office/powerpoint/2010/main" val="615756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3. Le nozioni in uso nella giurisprudenza</a:t>
            </a:r>
            <a:endParaRPr lang="it-IT" b="1" dirty="0"/>
          </a:p>
        </p:txBody>
      </p:sp>
      <p:sp>
        <p:nvSpPr>
          <p:cNvPr id="3" name="Segnaposto contenuto 2"/>
          <p:cNvSpPr>
            <a:spLocks noGrp="1"/>
          </p:cNvSpPr>
          <p:nvPr>
            <p:ph idx="1"/>
          </p:nvPr>
        </p:nvSpPr>
        <p:spPr>
          <a:xfrm>
            <a:off x="457200" y="1556792"/>
            <a:ext cx="8229600" cy="4896544"/>
          </a:xfrm>
        </p:spPr>
        <p:txBody>
          <a:bodyPr>
            <a:normAutofit fontScale="55000" lnSpcReduction="20000"/>
          </a:bodyPr>
          <a:lstStyle/>
          <a:p>
            <a:r>
              <a:rPr lang="it-IT" b="1" dirty="0" smtClean="0"/>
              <a:t>LA GIURISPRUDENZA COSTITUZIONALE</a:t>
            </a:r>
          </a:p>
          <a:p>
            <a:pPr lvl="1"/>
            <a:r>
              <a:rPr lang="it-IT" dirty="0" smtClean="0"/>
              <a:t>Ha elaborato la definizione di tributo allorché si è espressa a proposito di:</a:t>
            </a:r>
          </a:p>
          <a:p>
            <a:pPr lvl="2"/>
            <a:r>
              <a:rPr lang="it-IT" dirty="0" smtClean="0"/>
              <a:t>Divieto di referendum abrogativo sulle leggi tributarie (art. 75 </a:t>
            </a:r>
            <a:r>
              <a:rPr lang="it-IT" dirty="0" err="1" smtClean="0"/>
              <a:t>Cost</a:t>
            </a:r>
            <a:r>
              <a:rPr lang="it-IT" dirty="0" smtClean="0"/>
              <a:t>.)</a:t>
            </a:r>
          </a:p>
          <a:p>
            <a:pPr lvl="2"/>
            <a:r>
              <a:rPr lang="it-IT" dirty="0" smtClean="0"/>
              <a:t>Deroghe alla tutela del domicilio per accertamenti e ispezioni fiscali (art. 14 </a:t>
            </a:r>
            <a:r>
              <a:rPr lang="it-IT" dirty="0" err="1" smtClean="0"/>
              <a:t>Cost</a:t>
            </a:r>
            <a:r>
              <a:rPr lang="it-IT" dirty="0" smtClean="0"/>
              <a:t>.)</a:t>
            </a:r>
          </a:p>
          <a:p>
            <a:pPr lvl="2"/>
            <a:r>
              <a:rPr lang="it-IT" dirty="0" smtClean="0"/>
              <a:t>Divieto di speciali gravami fiscali a carico di associazioni e istituzioni religiose (art. 20 </a:t>
            </a:r>
            <a:r>
              <a:rPr lang="it-IT" dirty="0" err="1" smtClean="0"/>
              <a:t>Cost</a:t>
            </a:r>
            <a:r>
              <a:rPr lang="it-IT" dirty="0" smtClean="0"/>
              <a:t>.)</a:t>
            </a:r>
          </a:p>
          <a:p>
            <a:pPr lvl="2"/>
            <a:r>
              <a:rPr lang="it-IT" dirty="0" smtClean="0"/>
              <a:t>Divieto di istituzione di nuovi tributi con la legge di approvazione del bilancio (art. 81 </a:t>
            </a:r>
            <a:r>
              <a:rPr lang="it-IT" dirty="0" err="1" smtClean="0"/>
              <a:t>Cost</a:t>
            </a:r>
            <a:r>
              <a:rPr lang="it-IT" dirty="0" smtClean="0"/>
              <a:t>.)</a:t>
            </a:r>
          </a:p>
          <a:p>
            <a:pPr lvl="1"/>
            <a:r>
              <a:rPr lang="it-IT" dirty="0" smtClean="0"/>
              <a:t>Alla luce di tali interventi la Corte ha fissato DUE ELEMENTI ESSENZIALI per la configurazione del TRIBUTO:</a:t>
            </a:r>
          </a:p>
          <a:p>
            <a:pPr lvl="2"/>
            <a:r>
              <a:rPr lang="it-IT" dirty="0" smtClean="0"/>
              <a:t>COATTIVITA’</a:t>
            </a:r>
          </a:p>
          <a:p>
            <a:pPr lvl="2"/>
            <a:r>
              <a:rPr lang="it-IT" dirty="0" smtClean="0"/>
              <a:t>DESTINAZIONE DEL GETTITO PER IL FINANZIAMENTO DELLE SPESE PUBBLICHE STATALI</a:t>
            </a:r>
          </a:p>
          <a:p>
            <a:r>
              <a:rPr lang="it-IT" b="1" dirty="0" smtClean="0"/>
              <a:t>LA GIURISPRUDENZA ORDINARIA</a:t>
            </a:r>
          </a:p>
          <a:p>
            <a:pPr lvl="1"/>
            <a:r>
              <a:rPr lang="it-IT" dirty="0" smtClean="0"/>
              <a:t>Ha elaborato la definizione di tributo allorché si è occupata di:</a:t>
            </a:r>
          </a:p>
          <a:p>
            <a:pPr lvl="2"/>
            <a:r>
              <a:rPr lang="it-IT" dirty="0" smtClean="0"/>
              <a:t>Oggetto della giurisdizione tributaria</a:t>
            </a:r>
          </a:p>
          <a:p>
            <a:pPr lvl="2"/>
            <a:r>
              <a:rPr lang="it-IT" dirty="0" smtClean="0"/>
              <a:t>Ambito di applicazione dello Statuto dei diritti del contribuente;</a:t>
            </a:r>
          </a:p>
          <a:p>
            <a:pPr lvl="2"/>
            <a:r>
              <a:rPr lang="it-IT" dirty="0" smtClean="0"/>
              <a:t>Ambito di applicazione delle sanzioni amministrative tributarie</a:t>
            </a:r>
          </a:p>
          <a:p>
            <a:pPr lvl="2"/>
            <a:r>
              <a:rPr lang="it-IT" dirty="0" smtClean="0"/>
              <a:t>Deducibilità di oneri fiscali e contributivi a proposito del reddito d’impresa</a:t>
            </a:r>
          </a:p>
          <a:p>
            <a:pPr lvl="2"/>
            <a:r>
              <a:rPr lang="it-IT" dirty="0" smtClean="0"/>
              <a:t>Esenzione ai fini IVA delle operazioni relative alla riscossione dei tributi</a:t>
            </a:r>
          </a:p>
          <a:p>
            <a:pPr lvl="2"/>
            <a:r>
              <a:rPr lang="it-IT" dirty="0" smtClean="0"/>
              <a:t>la non assoggettabilità ad iva dei tributi</a:t>
            </a:r>
          </a:p>
          <a:p>
            <a:pPr lvl="1"/>
            <a:r>
              <a:rPr lang="it-IT" dirty="0" smtClean="0"/>
              <a:t>Tale giurisprudenza è approdata ad una definizione più ampia: ha condiviso i due elementi essenziali di cui sopra, ma ha ampliato il secondo, parlando di spesa non solo statale ma di qualsiasi ente «pubblico» (anche «parastatale»)</a:t>
            </a:r>
          </a:p>
          <a:p>
            <a:pPr lvl="2"/>
            <a:r>
              <a:rPr lang="it-IT" dirty="0" smtClean="0"/>
              <a:t>E’ così vi sono rientrati i CONTRIBUTI PREVIDENZIALI, il CANONE RADIOTELEVISIVO.   </a:t>
            </a:r>
            <a:endParaRPr lang="it-IT" dirty="0"/>
          </a:p>
        </p:txBody>
      </p:sp>
    </p:spTree>
    <p:extLst>
      <p:ext uri="{BB962C8B-B14F-4D97-AF65-F5344CB8AC3E}">
        <p14:creationId xmlns:p14="http://schemas.microsoft.com/office/powerpoint/2010/main" val="154221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4. Il diritto tributario e le sue partizioni interne</a:t>
            </a:r>
            <a:endParaRPr lang="it-IT" b="1" dirty="0"/>
          </a:p>
        </p:txBody>
      </p:sp>
      <p:sp>
        <p:nvSpPr>
          <p:cNvPr id="3" name="Segnaposto contenuto 2"/>
          <p:cNvSpPr>
            <a:spLocks noGrp="1"/>
          </p:cNvSpPr>
          <p:nvPr>
            <p:ph idx="1"/>
          </p:nvPr>
        </p:nvSpPr>
        <p:spPr/>
        <p:txBody>
          <a:bodyPr>
            <a:normAutofit fontScale="62500" lnSpcReduction="20000"/>
          </a:bodyPr>
          <a:lstStyle/>
          <a:p>
            <a:pPr algn="just"/>
            <a:r>
              <a:rPr lang="it-IT" dirty="0" smtClean="0"/>
              <a:t>DIRITTO TRIBUTARIO</a:t>
            </a:r>
          </a:p>
          <a:p>
            <a:pPr lvl="1" algn="just"/>
            <a:r>
              <a:rPr lang="it-IT" dirty="0" smtClean="0"/>
              <a:t>E’ quel settore dell’ordinamento che disciplina i TRIBUTI</a:t>
            </a:r>
          </a:p>
          <a:p>
            <a:pPr lvl="1" algn="just"/>
            <a:r>
              <a:rPr lang="it-IT" dirty="0" smtClean="0"/>
              <a:t>Si tratta di un settore, tuttavia, NON OMOGENEO, in quanto si compone di partizioni interne che hanno diversa collocazione ordinamentale</a:t>
            </a:r>
          </a:p>
          <a:p>
            <a:pPr algn="just"/>
            <a:r>
              <a:rPr lang="it-IT" dirty="0" smtClean="0"/>
              <a:t>LE PARTIZIONI INTERNE DEL DIRITTO TRIBUTARIO</a:t>
            </a:r>
          </a:p>
          <a:p>
            <a:pPr lvl="1" algn="just"/>
            <a:r>
              <a:rPr lang="it-IT" dirty="0" smtClean="0"/>
              <a:t>Possiamo distinguere l’insieme delle norme che disciplinano i tributi in:</a:t>
            </a:r>
          </a:p>
          <a:p>
            <a:pPr lvl="2" algn="just"/>
            <a:r>
              <a:rPr lang="it-IT" dirty="0" smtClean="0"/>
              <a:t>NORME SOSTANZIALI (quelle che disciplinano il presupposto, la base imponibile, i soggetti, esenzioni, crediti d’imposta, agevolazioni). Queste a loro volta possono avere</a:t>
            </a:r>
          </a:p>
          <a:p>
            <a:pPr lvl="3" algn="just"/>
            <a:r>
              <a:rPr lang="it-IT" dirty="0" smtClean="0"/>
              <a:t>FINALITA’ FISCALE</a:t>
            </a:r>
          </a:p>
          <a:p>
            <a:pPr lvl="3" algn="just"/>
            <a:r>
              <a:rPr lang="it-IT" dirty="0" smtClean="0"/>
              <a:t>FINALITA’ EXTRAFISCALE (es. riduzioni o esenzioni d’imposta)</a:t>
            </a:r>
          </a:p>
          <a:p>
            <a:pPr lvl="2" algn="just"/>
            <a:r>
              <a:rPr lang="it-IT" dirty="0" smtClean="0"/>
              <a:t>NORME ATTUATIVE O PROCEDIMENTALI</a:t>
            </a:r>
          </a:p>
          <a:p>
            <a:pPr lvl="2" algn="just"/>
            <a:r>
              <a:rPr lang="it-IT" dirty="0" smtClean="0"/>
              <a:t>NORME SANZIONATORIE</a:t>
            </a:r>
          </a:p>
          <a:p>
            <a:pPr lvl="2" algn="just"/>
            <a:r>
              <a:rPr lang="it-IT" dirty="0" smtClean="0"/>
              <a:t>NORME PROCESSUALI</a:t>
            </a:r>
          </a:p>
          <a:p>
            <a:pPr lvl="3" algn="just"/>
            <a:r>
              <a:rPr lang="it-IT" dirty="0" smtClean="0"/>
              <a:t>In </a:t>
            </a:r>
            <a:r>
              <a:rPr lang="it-IT" dirty="0"/>
              <a:t>questi casi la norma tributaria ha carattere «speciale</a:t>
            </a:r>
            <a:r>
              <a:rPr lang="it-IT" dirty="0" smtClean="0"/>
              <a:t>»</a:t>
            </a:r>
          </a:p>
          <a:p>
            <a:pPr lvl="3" algn="just"/>
            <a:r>
              <a:rPr lang="it-IT" dirty="0" smtClean="0"/>
              <a:t>Laddove nulla dispone la norma tributaria si applica la disciplina generale (amministrativa, penale, civile, ecc.)</a:t>
            </a:r>
          </a:p>
          <a:p>
            <a:pPr lvl="1" algn="just"/>
            <a:r>
              <a:rPr lang="it-IT" dirty="0" smtClean="0"/>
              <a:t>Vi è quindi una PARTE AUTONOMA del diritto tributario e vi sono parti che si sovrappongono con altri settori dell’ordinamento </a:t>
            </a:r>
          </a:p>
          <a:p>
            <a:pPr lvl="4"/>
            <a:endParaRPr lang="it-IT" dirty="0" smtClean="0"/>
          </a:p>
          <a:p>
            <a:endParaRPr lang="it-IT" dirty="0"/>
          </a:p>
        </p:txBody>
      </p:sp>
    </p:spTree>
    <p:extLst>
      <p:ext uri="{BB962C8B-B14F-4D97-AF65-F5344CB8AC3E}">
        <p14:creationId xmlns:p14="http://schemas.microsoft.com/office/powerpoint/2010/main" val="2602220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Influssi di altre banche dell’ordinamento sul diritto tributario</a:t>
            </a:r>
            <a:endParaRPr lang="it-IT" b="1" dirty="0"/>
          </a:p>
        </p:txBody>
      </p:sp>
      <p:sp>
        <p:nvSpPr>
          <p:cNvPr id="3" name="Segnaposto contenuto 2"/>
          <p:cNvSpPr>
            <a:spLocks noGrp="1"/>
          </p:cNvSpPr>
          <p:nvPr>
            <p:ph idx="1"/>
          </p:nvPr>
        </p:nvSpPr>
        <p:spPr>
          <a:xfrm>
            <a:off x="457200" y="1600200"/>
            <a:ext cx="8229600" cy="5141168"/>
          </a:xfrm>
        </p:spPr>
        <p:txBody>
          <a:bodyPr>
            <a:normAutofit fontScale="55000" lnSpcReduction="20000"/>
          </a:bodyPr>
          <a:lstStyle/>
          <a:p>
            <a:pPr algn="just"/>
            <a:r>
              <a:rPr lang="it-IT" dirty="0" smtClean="0"/>
              <a:t>DIRITTO COSTITUZIONALE</a:t>
            </a:r>
          </a:p>
          <a:p>
            <a:pPr lvl="1" algn="just"/>
            <a:r>
              <a:rPr lang="it-IT" dirty="0" smtClean="0"/>
              <a:t>Si pensi ad esempio agli articoli </a:t>
            </a:r>
            <a:r>
              <a:rPr lang="it-IT" b="1" dirty="0" smtClean="0"/>
              <a:t>23,</a:t>
            </a:r>
            <a:r>
              <a:rPr lang="it-IT" dirty="0" smtClean="0"/>
              <a:t> </a:t>
            </a:r>
            <a:r>
              <a:rPr lang="it-IT" b="1" dirty="0" smtClean="0"/>
              <a:t>53, 2, 3 </a:t>
            </a:r>
            <a:r>
              <a:rPr lang="it-IT" dirty="0" err="1" smtClean="0"/>
              <a:t>Cost</a:t>
            </a:r>
            <a:r>
              <a:rPr lang="it-IT" dirty="0" smtClean="0"/>
              <a:t>.</a:t>
            </a:r>
          </a:p>
          <a:p>
            <a:pPr algn="just"/>
            <a:r>
              <a:rPr lang="it-IT" dirty="0" smtClean="0"/>
              <a:t>DIRITTO CIVILE</a:t>
            </a:r>
          </a:p>
          <a:p>
            <a:pPr algn="just"/>
            <a:r>
              <a:rPr lang="it-IT" dirty="0" smtClean="0"/>
              <a:t>DIRITTO AMMINISTRATIVO</a:t>
            </a:r>
          </a:p>
          <a:p>
            <a:pPr algn="just"/>
            <a:r>
              <a:rPr lang="it-IT" dirty="0" smtClean="0"/>
              <a:t>DIRITTO PENALE</a:t>
            </a:r>
          </a:p>
          <a:p>
            <a:pPr lvl="1" algn="just"/>
            <a:r>
              <a:rPr lang="it-IT" dirty="0" smtClean="0"/>
              <a:t>Il principio della specialità della norma</a:t>
            </a:r>
          </a:p>
          <a:p>
            <a:pPr lvl="1" algn="just"/>
            <a:r>
              <a:rPr lang="it-IT" dirty="0" smtClean="0"/>
              <a:t>Principio del «doppio binario»</a:t>
            </a:r>
          </a:p>
          <a:p>
            <a:pPr lvl="2" algn="just"/>
            <a:r>
              <a:rPr lang="it-IT" dirty="0" smtClean="0"/>
              <a:t>Piena autonomia del processo penale rispetto al processo tributario e all’accertamento tributario</a:t>
            </a:r>
          </a:p>
          <a:p>
            <a:pPr lvl="2" algn="just"/>
            <a:r>
              <a:rPr lang="it-IT" dirty="0" smtClean="0"/>
              <a:t>Il giudice penale non deve attendere la conclusione del procedimento/processo tributario</a:t>
            </a:r>
          </a:p>
          <a:p>
            <a:pPr algn="just"/>
            <a:r>
              <a:rPr lang="it-IT" dirty="0" smtClean="0"/>
              <a:t>DIRITTO EUROPEO. A tale riguardo bisogna distinguere:</a:t>
            </a:r>
          </a:p>
          <a:p>
            <a:pPr lvl="1" algn="just"/>
            <a:r>
              <a:rPr lang="it-IT" b="1" dirty="0" smtClean="0"/>
              <a:t>Tributi armonizzati</a:t>
            </a:r>
            <a:r>
              <a:rPr lang="it-IT" dirty="0" smtClean="0"/>
              <a:t> (come l’IVA e i TRIBUTI DOGANALI): la disciplina è di esclusiva origine europea e ad essa deve informarsi la disciplina nazionale (l’organo di vigilanza è la CORTE DI GIUSTIZIA UE)</a:t>
            </a:r>
          </a:p>
          <a:p>
            <a:pPr lvl="2" algn="just"/>
            <a:r>
              <a:rPr lang="it-IT" dirty="0" smtClean="0"/>
              <a:t>ESEMPIO: Condoni, rottamazione (esclusa IVA)</a:t>
            </a:r>
            <a:endParaRPr lang="it-IT" dirty="0"/>
          </a:p>
          <a:p>
            <a:pPr lvl="1" algn="just"/>
            <a:r>
              <a:rPr lang="it-IT" b="1" dirty="0" smtClean="0"/>
              <a:t>Tributi non armonizzati </a:t>
            </a:r>
            <a:r>
              <a:rPr lang="it-IT" dirty="0" smtClean="0"/>
              <a:t>(imposizione diretta): pur rientrando nell’esclusiva competenza degli ordinamenti nazionali, devono rispettare i divieti di:</a:t>
            </a:r>
          </a:p>
          <a:p>
            <a:pPr lvl="2" algn="just"/>
            <a:r>
              <a:rPr lang="it-IT" dirty="0" smtClean="0"/>
              <a:t>DISCRIMINIZIONI (diverso trattamento tra residenti e non residenti)</a:t>
            </a:r>
          </a:p>
          <a:p>
            <a:pPr lvl="2" algn="just"/>
            <a:r>
              <a:rPr lang="it-IT" dirty="0" smtClean="0"/>
              <a:t>RESTRIZIONI (ostacoli all’esercizio delle libertà fondamentali da parte di un non residente);</a:t>
            </a:r>
          </a:p>
          <a:p>
            <a:pPr lvl="2" algn="just"/>
            <a:r>
              <a:rPr lang="it-IT" dirty="0" smtClean="0"/>
              <a:t>AIUTI DI STATO (agevolazioni fiscali riservate a talune impresse)</a:t>
            </a:r>
          </a:p>
          <a:p>
            <a:pPr algn="just"/>
            <a:r>
              <a:rPr lang="it-IT" dirty="0" smtClean="0"/>
              <a:t>DIRITTO INTERNAZIONALE</a:t>
            </a:r>
          </a:p>
          <a:p>
            <a:pPr lvl="1" algn="just"/>
            <a:r>
              <a:rPr lang="it-IT" b="1" dirty="0" smtClean="0"/>
              <a:t>Convenzioni internazionali</a:t>
            </a:r>
          </a:p>
          <a:p>
            <a:pPr lvl="1" algn="just"/>
            <a:r>
              <a:rPr lang="it-IT" b="1" dirty="0" smtClean="0"/>
              <a:t>CEDU </a:t>
            </a:r>
            <a:r>
              <a:rPr lang="it-IT" dirty="0" smtClean="0"/>
              <a:t>(Convenzione Europea dei diritti dell’Uomo)</a:t>
            </a:r>
            <a:endParaRPr lang="it-IT" b="1" dirty="0"/>
          </a:p>
        </p:txBody>
      </p:sp>
    </p:spTree>
    <p:extLst>
      <p:ext uri="{BB962C8B-B14F-4D97-AF65-F5344CB8AC3E}">
        <p14:creationId xmlns:p14="http://schemas.microsoft.com/office/powerpoint/2010/main" val="2783442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Un caso giurisprudenziale</a:t>
            </a:r>
            <a:r>
              <a:rPr lang="it-IT" dirty="0"/>
              <a:t/>
            </a:r>
            <a:br>
              <a:rPr lang="it-IT" dirty="0"/>
            </a:br>
            <a:r>
              <a:rPr lang="it-IT" dirty="0" smtClean="0"/>
              <a:t>(</a:t>
            </a:r>
            <a:r>
              <a:rPr lang="it-IT" b="1" u="sng" dirty="0" err="1" smtClean="0"/>
              <a:t>Cass</a:t>
            </a:r>
            <a:r>
              <a:rPr lang="it-IT" b="1" u="sng" dirty="0" smtClean="0"/>
              <a:t>. n. 33 del 7 gennaio 2015</a:t>
            </a:r>
            <a:r>
              <a:rPr lang="it-IT" dirty="0" smtClean="0"/>
              <a:t>)</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La Suprema Corte si è occupata del </a:t>
            </a:r>
            <a:r>
              <a:rPr lang="it-IT" b="1" dirty="0" smtClean="0"/>
              <a:t>presupposto della TASSA</a:t>
            </a:r>
          </a:p>
          <a:p>
            <a:pPr algn="just"/>
            <a:r>
              <a:rPr lang="it-IT" dirty="0" smtClean="0"/>
              <a:t>Nel caso di specie della </a:t>
            </a:r>
            <a:r>
              <a:rPr lang="it-IT" b="1" dirty="0" smtClean="0"/>
              <a:t>TASSA SUI RIFIUTI</a:t>
            </a:r>
          </a:p>
          <a:p>
            <a:pPr algn="just"/>
            <a:r>
              <a:rPr lang="it-IT" dirty="0" smtClean="0"/>
              <a:t>Il contenzioso è stato instaurato dal contribuente che riteneva non dover pagare per il fatto che il </a:t>
            </a:r>
            <a:r>
              <a:rPr lang="it-IT" b="1" dirty="0" smtClean="0"/>
              <a:t>garage non </a:t>
            </a:r>
            <a:r>
              <a:rPr lang="it-IT" dirty="0" smtClean="0"/>
              <a:t>veniva</a:t>
            </a:r>
            <a:r>
              <a:rPr lang="it-IT" b="1" dirty="0" smtClean="0"/>
              <a:t> utilizzato</a:t>
            </a:r>
          </a:p>
          <a:p>
            <a:pPr algn="just"/>
            <a:r>
              <a:rPr lang="it-IT" dirty="0" smtClean="0"/>
              <a:t>La Cassazione ribadisce la debenza</a:t>
            </a:r>
            <a:r>
              <a:rPr lang="it-IT" dirty="0"/>
              <a:t> </a:t>
            </a:r>
            <a:r>
              <a:rPr lang="it-IT" dirty="0" smtClean="0"/>
              <a:t>del tributo, in quanto </a:t>
            </a:r>
            <a:r>
              <a:rPr lang="it-IT" b="1" u="sng" dirty="0" smtClean="0"/>
              <a:t>presupposto della tassa è la detenzione di un immobile che sia potenzialmente in grado di produrre rifiuti</a:t>
            </a:r>
          </a:p>
          <a:p>
            <a:pPr algn="just"/>
            <a:r>
              <a:rPr lang="it-IT" dirty="0" smtClean="0"/>
              <a:t>Tranne il caso di </a:t>
            </a:r>
            <a:r>
              <a:rPr lang="it-IT" b="1" u="sng" dirty="0" smtClean="0"/>
              <a:t>oggettiva impossibilità </a:t>
            </a:r>
            <a:r>
              <a:rPr lang="it-IT" dirty="0" smtClean="0"/>
              <a:t>di produrre rifiuti che, comunque, il contribuente deve provare e denunciare all’ente creditore</a:t>
            </a:r>
            <a:endParaRPr lang="it-IT" dirty="0"/>
          </a:p>
        </p:txBody>
      </p:sp>
    </p:spTree>
    <p:extLst>
      <p:ext uri="{BB962C8B-B14F-4D97-AF65-F5344CB8AC3E}">
        <p14:creationId xmlns:p14="http://schemas.microsoft.com/office/powerpoint/2010/main" val="1943929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36712"/>
            <a:ext cx="8229600" cy="1224136"/>
          </a:xfrm>
        </p:spPr>
        <p:txBody>
          <a:bodyPr/>
          <a:lstStyle/>
          <a:p>
            <a:r>
              <a:rPr lang="it-IT" dirty="0" smtClean="0"/>
              <a:t>LE FONTI</a:t>
            </a:r>
            <a:endParaRPr lang="it-IT" dirty="0"/>
          </a:p>
        </p:txBody>
      </p:sp>
      <p:sp>
        <p:nvSpPr>
          <p:cNvPr id="3" name="Segnaposto contenuto 2"/>
          <p:cNvSpPr>
            <a:spLocks noGrp="1"/>
          </p:cNvSpPr>
          <p:nvPr>
            <p:ph idx="1"/>
          </p:nvPr>
        </p:nvSpPr>
        <p:spPr>
          <a:xfrm>
            <a:off x="457200" y="2060848"/>
            <a:ext cx="8229600" cy="4392488"/>
          </a:xfrm>
        </p:spPr>
        <p:txBody>
          <a:bodyPr>
            <a:normAutofit fontScale="62500" lnSpcReduction="20000"/>
          </a:bodyPr>
          <a:lstStyle/>
          <a:p>
            <a:pPr marL="514350" indent="-514350">
              <a:buAutoNum type="arabicPeriod"/>
            </a:pPr>
            <a:r>
              <a:rPr lang="it-IT" dirty="0" smtClean="0"/>
              <a:t>La riserva di legge.</a:t>
            </a:r>
          </a:p>
          <a:p>
            <a:pPr marL="514350" indent="-514350">
              <a:buAutoNum type="arabicPeriod"/>
            </a:pPr>
            <a:r>
              <a:rPr lang="it-IT" dirty="0" smtClean="0"/>
              <a:t>Le leggi tributarie dello Stato.</a:t>
            </a:r>
          </a:p>
          <a:p>
            <a:pPr marL="400050" lvl="1" indent="0">
              <a:buNone/>
            </a:pPr>
            <a:r>
              <a:rPr lang="it-IT" dirty="0" smtClean="0"/>
              <a:t>	2.1</a:t>
            </a:r>
            <a:r>
              <a:rPr lang="it-IT" dirty="0"/>
              <a:t>. Lo Statuto dei diritti del contribuente.</a:t>
            </a:r>
          </a:p>
          <a:p>
            <a:pPr marL="400050" lvl="1" indent="0">
              <a:buNone/>
            </a:pPr>
            <a:r>
              <a:rPr lang="it-IT" dirty="0" smtClean="0"/>
              <a:t>	2.2</a:t>
            </a:r>
            <a:r>
              <a:rPr lang="it-IT" dirty="0"/>
              <a:t>. I decreti – legge.</a:t>
            </a:r>
          </a:p>
          <a:p>
            <a:pPr marL="400050" lvl="1" indent="0">
              <a:buNone/>
            </a:pPr>
            <a:r>
              <a:rPr lang="it-IT" dirty="0" smtClean="0"/>
              <a:t>	2.3</a:t>
            </a:r>
            <a:r>
              <a:rPr lang="it-IT" dirty="0"/>
              <a:t>. I decreti legislativi.</a:t>
            </a:r>
          </a:p>
          <a:p>
            <a:pPr marL="400050" lvl="1" indent="0">
              <a:buNone/>
            </a:pPr>
            <a:r>
              <a:rPr lang="it-IT" dirty="0" smtClean="0"/>
              <a:t>	2.4</a:t>
            </a:r>
            <a:r>
              <a:rPr lang="it-IT" dirty="0"/>
              <a:t>. I testi unici.</a:t>
            </a:r>
          </a:p>
          <a:p>
            <a:pPr marL="514350" indent="-514350">
              <a:buAutoNum type="arabicPeriod"/>
            </a:pPr>
            <a:r>
              <a:rPr lang="it-IT" dirty="0" smtClean="0"/>
              <a:t>I regolamenti statali.</a:t>
            </a:r>
          </a:p>
          <a:p>
            <a:pPr marL="514350" indent="-514350">
              <a:buAutoNum type="arabicPeriod"/>
            </a:pPr>
            <a:r>
              <a:rPr lang="it-IT" dirty="0"/>
              <a:t>Il riparto della potestà legislativa tra Stato e regioni.</a:t>
            </a:r>
          </a:p>
          <a:p>
            <a:pPr marL="800100" lvl="2" indent="0">
              <a:buNone/>
            </a:pPr>
            <a:r>
              <a:rPr lang="it-IT" dirty="0"/>
              <a:t>	4.1. L’attuazione fiscale del c.d. federalismo fiscale.</a:t>
            </a:r>
          </a:p>
          <a:p>
            <a:pPr marL="514350" indent="-514350">
              <a:buAutoNum type="arabicPeriod"/>
            </a:pPr>
            <a:r>
              <a:rPr lang="it-IT" dirty="0" smtClean="0"/>
              <a:t>I regolamenti delle regioni, delle province e dei comuni.</a:t>
            </a:r>
          </a:p>
          <a:p>
            <a:pPr marL="514350" indent="-514350">
              <a:buAutoNum type="arabicPeriod"/>
            </a:pPr>
            <a:r>
              <a:rPr lang="it-IT" dirty="0" smtClean="0"/>
              <a:t>Le convenzioni internazionali.</a:t>
            </a:r>
          </a:p>
          <a:p>
            <a:pPr marL="514350" indent="-514350">
              <a:buAutoNum type="arabicPeriod"/>
            </a:pPr>
            <a:r>
              <a:rPr lang="it-IT" dirty="0" smtClean="0"/>
              <a:t>Le fonti dell’Unione europea.</a:t>
            </a:r>
          </a:p>
          <a:p>
            <a:pPr marL="514350" indent="-514350">
              <a:buAutoNum type="arabicPeriod"/>
            </a:pPr>
            <a:r>
              <a:rPr lang="it-IT" dirty="0" smtClean="0"/>
              <a:t>Efficacia delle norme tributarie nel tempo.</a:t>
            </a:r>
          </a:p>
          <a:p>
            <a:pPr marL="514350" indent="-514350">
              <a:buAutoNum type="arabicPeriod"/>
            </a:pPr>
            <a:r>
              <a:rPr lang="it-IT" dirty="0" smtClean="0"/>
              <a:t>Efficacia delle norme tributarie nello spazio.</a:t>
            </a:r>
          </a:p>
          <a:p>
            <a:pPr marL="800100" lvl="2" indent="0">
              <a:buNone/>
            </a:pPr>
            <a:r>
              <a:rPr lang="it-IT" dirty="0" smtClean="0"/>
              <a:t> </a:t>
            </a:r>
          </a:p>
        </p:txBody>
      </p:sp>
    </p:spTree>
    <p:extLst>
      <p:ext uri="{BB962C8B-B14F-4D97-AF65-F5344CB8AC3E}">
        <p14:creationId xmlns:p14="http://schemas.microsoft.com/office/powerpoint/2010/main" val="57557586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3095</TotalTime>
  <Words>7600</Words>
  <Application>Microsoft Office PowerPoint</Application>
  <PresentationFormat>Presentazione su schermo (4:3)</PresentationFormat>
  <Paragraphs>661</Paragraphs>
  <Slides>45</Slides>
  <Notes>1</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45</vt:i4>
      </vt:variant>
    </vt:vector>
  </HeadingPairs>
  <TitlesOfParts>
    <vt:vector size="48" baseType="lpstr">
      <vt:lpstr>Arial</vt:lpstr>
      <vt:lpstr>Calibri</vt:lpstr>
      <vt:lpstr>Tema di Office</vt:lpstr>
      <vt:lpstr>GLI ISTITUTI</vt:lpstr>
      <vt:lpstr>1. LA NOZIONE DI TRIBUTO</vt:lpstr>
      <vt:lpstr>2. IMPOSTE, TASSE, CONTRIBUTI</vt:lpstr>
      <vt:lpstr>…continua </vt:lpstr>
      <vt:lpstr>3. Le nozioni in uso nella giurisprudenza</vt:lpstr>
      <vt:lpstr>4. Il diritto tributario e le sue partizioni interne</vt:lpstr>
      <vt:lpstr>Influssi di altre banche dell’ordinamento sul diritto tributario</vt:lpstr>
      <vt:lpstr>Un caso giurisprudenziale (Cass. n. 33 del 7 gennaio 2015)</vt:lpstr>
      <vt:lpstr>LE FONTI</vt:lpstr>
      <vt:lpstr>1. La riserva di legge</vt:lpstr>
      <vt:lpstr>… continua</vt:lpstr>
      <vt:lpstr>2. Le leggi tributarie dello Stato</vt:lpstr>
      <vt:lpstr>«AIUTO DI STATO»</vt:lpstr>
      <vt:lpstr>2.1. Lo Statuto dei diritto del contribuente</vt:lpstr>
      <vt:lpstr>2.2. I decreti legge</vt:lpstr>
      <vt:lpstr>2.3. I decreti legislativi</vt:lpstr>
      <vt:lpstr>2.4. I testi unici</vt:lpstr>
      <vt:lpstr>3. I regolamenti statali</vt:lpstr>
      <vt:lpstr>…. I regolamenti statali</vt:lpstr>
      <vt:lpstr>4. Il riparto della potestà legislativa tra Stato e Regioni</vt:lpstr>
      <vt:lpstr>…. Il riparto della potestà legislativa tra Stato e Regioni</vt:lpstr>
      <vt:lpstr>4.1. L’attuazione del federalismo fiscale</vt:lpstr>
      <vt:lpstr>….L’attuazione del federalismo fiscale</vt:lpstr>
      <vt:lpstr>5. I regolamenti delle regioni, delle province e dei comuni</vt:lpstr>
      <vt:lpstr>6. Le convenzioni internazionali</vt:lpstr>
      <vt:lpstr>La CEDU</vt:lpstr>
      <vt:lpstr>7. Le fonti dell’Unione Europea</vt:lpstr>
      <vt:lpstr>… continua</vt:lpstr>
      <vt:lpstr>… continua</vt:lpstr>
      <vt:lpstr>8. Efficacia delle norme tributarie nel tempo</vt:lpstr>
      <vt:lpstr>… Efficacia delle norme tributarie nel tempo</vt:lpstr>
      <vt:lpstr>…continua</vt:lpstr>
      <vt:lpstr>… continua</vt:lpstr>
      <vt:lpstr>Efficacia delle norme tributarie nello spazio</vt:lpstr>
      <vt:lpstr>Un caso giurisprudenziale: La sentenza della Corte Costituzionale n. 284 del 2007</vt:lpstr>
      <vt:lpstr>I PRINCIPI</vt:lpstr>
      <vt:lpstr>1. IL DOVERE DI CONCORRERE ALLE SPESE PUBBLICHE</vt:lpstr>
      <vt:lpstr>La funzione dei tributi</vt:lpstr>
      <vt:lpstr>I limiti costituzionali alle leggi tributarie</vt:lpstr>
      <vt:lpstr>2. IL PRINCIPIO DI CAPACITA’ CONTRIBUTIVA: VINCOLO E GARANZIA</vt:lpstr>
      <vt:lpstr>2.1. NOZIONE DI CAPACITA’ CONTRIBUTIVA</vt:lpstr>
      <vt:lpstr>2.2. Indici diretti e indiretti di capacità contributiva 3. La capacità contributiva come limite quantitativo</vt:lpstr>
      <vt:lpstr>4. Il requisito di effettività. Forfetizzazioni e principio nominalistico.</vt:lpstr>
      <vt:lpstr>4.1. Il requisito di attualità. Tributi retroattivi e pagamenti anticipati</vt:lpstr>
      <vt:lpstr>5. Capacità contributiva e rimborso dell’indebito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ISTITUTI</dc:title>
  <dc:creator>STUDIORICCI</dc:creator>
  <cp:lastModifiedBy>Marco Ricci</cp:lastModifiedBy>
  <cp:revision>152</cp:revision>
  <cp:lastPrinted>2017-12-04T11:52:11Z</cp:lastPrinted>
  <dcterms:created xsi:type="dcterms:W3CDTF">2015-01-22T18:03:39Z</dcterms:created>
  <dcterms:modified xsi:type="dcterms:W3CDTF">2017-12-04T12:03:13Z</dcterms:modified>
</cp:coreProperties>
</file>