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9"/>
  </p:notesMasterIdLst>
  <p:sldIdLst>
    <p:sldId id="256" r:id="rId2"/>
    <p:sldId id="260" r:id="rId3"/>
    <p:sldId id="312" r:id="rId4"/>
    <p:sldId id="313" r:id="rId5"/>
    <p:sldId id="314" r:id="rId6"/>
    <p:sldId id="316" r:id="rId7"/>
    <p:sldId id="315" r:id="rId8"/>
    <p:sldId id="317" r:id="rId9"/>
    <p:sldId id="318" r:id="rId10"/>
    <p:sldId id="333" r:id="rId11"/>
    <p:sldId id="324" r:id="rId12"/>
    <p:sldId id="325" r:id="rId13"/>
    <p:sldId id="326" r:id="rId14"/>
    <p:sldId id="327" r:id="rId15"/>
    <p:sldId id="328" r:id="rId16"/>
    <p:sldId id="329" r:id="rId17"/>
    <p:sldId id="330" r:id="rId18"/>
    <p:sldId id="334" r:id="rId19"/>
    <p:sldId id="335" r:id="rId20"/>
    <p:sldId id="331" r:id="rId21"/>
    <p:sldId id="332" r:id="rId22"/>
    <p:sldId id="336" r:id="rId23"/>
    <p:sldId id="319" r:id="rId24"/>
    <p:sldId id="320" r:id="rId25"/>
    <p:sldId id="321" r:id="rId26"/>
    <p:sldId id="322" r:id="rId27"/>
    <p:sldId id="323" r:id="rId28"/>
  </p:sldIdLst>
  <p:sldSz cx="9144000" cy="5143500" type="screen16x9"/>
  <p:notesSz cx="6858000" cy="9144000"/>
  <p:embeddedFontLst>
    <p:embeddedFont>
      <p:font typeface="Roboto Slab" panose="020B0604020202020204" charset="0"/>
      <p:regular r:id="rId30"/>
      <p:bold r:id="rId31"/>
    </p:embeddedFont>
    <p:embeddedFont>
      <p:font typeface="Garamond" panose="02020404030301010803" pitchFamily="18" charset="0"/>
      <p:regular r:id="rId32"/>
      <p:bold r:id="rId33"/>
      <p:italic r:id="rId34"/>
    </p:embeddedFont>
    <p:embeddedFont>
      <p:font typeface="Roboto" panose="020B0604020202020204" charset="0"/>
      <p:regular r:id="rId35"/>
      <p:bold r:id="rId36"/>
      <p:italic r:id="rId37"/>
      <p:boldItalic r:id="rId38"/>
    </p:embeddedFont>
    <p:embeddedFont>
      <p:font typeface="Alegreya" panose="020B0604020202020204" charset="0"/>
      <p:regular r:id="rId39"/>
      <p:bold r:id="rId40"/>
      <p:italic r:id="rId41"/>
      <p:boldItalic r:id="rId4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5.fntdata"/><Relationship Id="rId42"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font" Target="fonts/font9.fntdata"/><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schemas.openxmlformats.org/officeDocument/2006/relationships/font" Target="fonts/font8.fntdata"/><Relationship Id="rId40" Type="http://schemas.openxmlformats.org/officeDocument/2006/relationships/font" Target="fonts/font11.fntdata"/><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35497881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38315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565756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950913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792053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6014842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786341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138886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842522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129494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4204848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909317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6827567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41031289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9944911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394331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3516341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8141912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22071793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4212419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4115813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206224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033058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9672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38380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778282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551240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p>
        </p:txBody>
      </p:sp>
    </p:spTree>
    <p:extLst>
      <p:ext uri="{BB962C8B-B14F-4D97-AF65-F5344CB8AC3E}">
        <p14:creationId xmlns:p14="http://schemas.microsoft.com/office/powerpoint/2010/main" val="1708414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1524800" y="67260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sp>
        <p:nvSpPr>
          <p:cNvPr id="11" name="Shape 11"/>
          <p:cNvSpPr/>
          <p:nvPr/>
        </p:nvSpPr>
        <p:spPr>
          <a:xfrm rot="10800000">
            <a:off x="6537562" y="33429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cxnSp>
        <p:nvCxnSpPr>
          <p:cNvPr id="12" name="Shape 12"/>
          <p:cNvCxnSpPr/>
          <p:nvPr/>
        </p:nvCxnSpPr>
        <p:spPr>
          <a:xfrm>
            <a:off x="4359601" y="2817463"/>
            <a:ext cx="424799" cy="0"/>
          </a:xfrm>
          <a:prstGeom prst="straightConnector1">
            <a:avLst/>
          </a:prstGeom>
          <a:noFill/>
          <a:ln w="38100" cap="flat" cmpd="sng">
            <a:solidFill>
              <a:schemeClr val="accent4"/>
            </a:solidFill>
            <a:prstDash val="solid"/>
            <a:round/>
            <a:headEnd type="none" w="med" len="med"/>
            <a:tailEnd type="none" w="med" len="med"/>
          </a:ln>
        </p:spPr>
      </p:cxnSp>
      <p:sp>
        <p:nvSpPr>
          <p:cNvPr id="13" name="Shape 13"/>
          <p:cNvSpPr txBox="1">
            <a:spLocks noGrp="1"/>
          </p:cNvSpPr>
          <p:nvPr>
            <p:ph type="ctrTitle"/>
          </p:nvPr>
        </p:nvSpPr>
        <p:spPr>
          <a:xfrm>
            <a:off x="1680301" y="1188925"/>
            <a:ext cx="5783400" cy="1457399"/>
          </a:xfrm>
          <a:prstGeom prst="rect">
            <a:avLst/>
          </a:prstGeom>
        </p:spPr>
        <p:txBody>
          <a:bodyPr lIns="91425" tIns="91425" rIns="91425" bIns="91425" anchor="b" anchorCtr="0"/>
          <a:lstStyle>
            <a:lvl1pPr lvl="0" algn="ctr">
              <a:spcBef>
                <a:spcPts val="0"/>
              </a:spcBef>
              <a:buSzPct val="100000"/>
              <a:defRPr sz="4000"/>
            </a:lvl1pPr>
            <a:lvl2pPr lvl="1" algn="ctr">
              <a:spcBef>
                <a:spcPts val="0"/>
              </a:spcBef>
              <a:buSzPct val="100000"/>
              <a:defRPr sz="4000"/>
            </a:lvl2pPr>
            <a:lvl3pPr lvl="2" algn="ctr">
              <a:spcBef>
                <a:spcPts val="0"/>
              </a:spcBef>
              <a:buSzPct val="100000"/>
              <a:defRPr sz="4000"/>
            </a:lvl3pPr>
            <a:lvl4pPr lvl="3" algn="ctr">
              <a:spcBef>
                <a:spcPts val="0"/>
              </a:spcBef>
              <a:buSzPct val="100000"/>
              <a:defRPr sz="4000"/>
            </a:lvl4pPr>
            <a:lvl5pPr lvl="4" algn="ctr">
              <a:spcBef>
                <a:spcPts val="0"/>
              </a:spcBef>
              <a:buSzPct val="100000"/>
              <a:defRPr sz="4000"/>
            </a:lvl5pPr>
            <a:lvl6pPr lvl="5" algn="ctr">
              <a:spcBef>
                <a:spcPts val="0"/>
              </a:spcBef>
              <a:buSzPct val="100000"/>
              <a:defRPr sz="4000"/>
            </a:lvl6pPr>
            <a:lvl7pPr lvl="6" algn="ctr">
              <a:spcBef>
                <a:spcPts val="0"/>
              </a:spcBef>
              <a:buSzPct val="100000"/>
              <a:defRPr sz="4000"/>
            </a:lvl7pPr>
            <a:lvl8pPr lvl="7" algn="ctr">
              <a:spcBef>
                <a:spcPts val="0"/>
              </a:spcBef>
              <a:buSzPct val="100000"/>
              <a:defRPr sz="4000"/>
            </a:lvl8pPr>
            <a:lvl9pPr lvl="8" algn="ctr">
              <a:spcBef>
                <a:spcPts val="0"/>
              </a:spcBef>
              <a:buSzPct val="100000"/>
              <a:defRPr sz="4000"/>
            </a:lvl9pPr>
          </a:lstStyle>
          <a:p>
            <a:endParaRPr/>
          </a:p>
        </p:txBody>
      </p:sp>
      <p:sp>
        <p:nvSpPr>
          <p:cNvPr id="14" name="Shape 14"/>
          <p:cNvSpPr txBox="1">
            <a:spLocks noGrp="1"/>
          </p:cNvSpPr>
          <p:nvPr>
            <p:ph type="subTitle" idx="1"/>
          </p:nvPr>
        </p:nvSpPr>
        <p:spPr>
          <a:xfrm>
            <a:off x="1680301" y="3049450"/>
            <a:ext cx="5783400" cy="909000"/>
          </a:xfrm>
          <a:prstGeom prst="rect">
            <a:avLst/>
          </a:prstGeom>
        </p:spPr>
        <p:txBody>
          <a:bodyPr lIns="91425" tIns="91425" rIns="91425" bIns="91425" anchor="t" anchorCtr="0"/>
          <a:lstStyle>
            <a:lvl1pPr lvl="0"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Shape 1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p:nvPr/>
        </p:nvSpPr>
        <p:spPr>
          <a:xfrm>
            <a:off x="150" y="5076825"/>
            <a:ext cx="9143699" cy="66599"/>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54" name="Shape 54"/>
          <p:cNvSpPr txBox="1">
            <a:spLocks noGrp="1"/>
          </p:cNvSpPr>
          <p:nvPr>
            <p:ph type="title"/>
          </p:nvPr>
        </p:nvSpPr>
        <p:spPr>
          <a:xfrm>
            <a:off x="387900" y="1152450"/>
            <a:ext cx="8368200" cy="1538399"/>
          </a:xfrm>
          <a:prstGeom prst="rect">
            <a:avLst/>
          </a:prstGeom>
        </p:spPr>
        <p:txBody>
          <a:bodyPr lIns="91425" tIns="91425" rIns="91425" bIns="91425" anchor="ctr" anchorCtr="0"/>
          <a:lstStyle>
            <a:lvl1pPr lvl="0" algn="ctr">
              <a:spcBef>
                <a:spcPts val="0"/>
              </a:spcBef>
              <a:buClr>
                <a:schemeClr val="accent5"/>
              </a:buClr>
              <a:buSzPct val="100000"/>
              <a:defRPr sz="13000">
                <a:solidFill>
                  <a:schemeClr val="accent5"/>
                </a:solidFill>
              </a:defRPr>
            </a:lvl1pPr>
            <a:lvl2pPr lvl="1" algn="ctr">
              <a:spcBef>
                <a:spcPts val="0"/>
              </a:spcBef>
              <a:buClr>
                <a:schemeClr val="accent5"/>
              </a:buClr>
              <a:buSzPct val="100000"/>
              <a:defRPr sz="13000">
                <a:solidFill>
                  <a:schemeClr val="accent5"/>
                </a:solidFill>
              </a:defRPr>
            </a:lvl2pPr>
            <a:lvl3pPr lvl="2" algn="ctr">
              <a:spcBef>
                <a:spcPts val="0"/>
              </a:spcBef>
              <a:buClr>
                <a:schemeClr val="accent5"/>
              </a:buClr>
              <a:buSzPct val="100000"/>
              <a:defRPr sz="13000">
                <a:solidFill>
                  <a:schemeClr val="accent5"/>
                </a:solidFill>
              </a:defRPr>
            </a:lvl3pPr>
            <a:lvl4pPr lvl="3" algn="ctr">
              <a:spcBef>
                <a:spcPts val="0"/>
              </a:spcBef>
              <a:buClr>
                <a:schemeClr val="accent5"/>
              </a:buClr>
              <a:buSzPct val="100000"/>
              <a:defRPr sz="13000">
                <a:solidFill>
                  <a:schemeClr val="accent5"/>
                </a:solidFill>
              </a:defRPr>
            </a:lvl4pPr>
            <a:lvl5pPr lvl="4" algn="ctr">
              <a:spcBef>
                <a:spcPts val="0"/>
              </a:spcBef>
              <a:buClr>
                <a:schemeClr val="accent5"/>
              </a:buClr>
              <a:buSzPct val="100000"/>
              <a:defRPr sz="13000">
                <a:solidFill>
                  <a:schemeClr val="accent5"/>
                </a:solidFill>
              </a:defRPr>
            </a:lvl5pPr>
            <a:lvl6pPr lvl="5" algn="ctr">
              <a:spcBef>
                <a:spcPts val="0"/>
              </a:spcBef>
              <a:buClr>
                <a:schemeClr val="accent5"/>
              </a:buClr>
              <a:buSzPct val="100000"/>
              <a:defRPr sz="13000">
                <a:solidFill>
                  <a:schemeClr val="accent5"/>
                </a:solidFill>
              </a:defRPr>
            </a:lvl6pPr>
            <a:lvl7pPr lvl="6" algn="ctr">
              <a:spcBef>
                <a:spcPts val="0"/>
              </a:spcBef>
              <a:buClr>
                <a:schemeClr val="accent5"/>
              </a:buClr>
              <a:buSzPct val="100000"/>
              <a:defRPr sz="13000">
                <a:solidFill>
                  <a:schemeClr val="accent5"/>
                </a:solidFill>
              </a:defRPr>
            </a:lvl7pPr>
            <a:lvl8pPr lvl="7" algn="ctr">
              <a:spcBef>
                <a:spcPts val="0"/>
              </a:spcBef>
              <a:buClr>
                <a:schemeClr val="accent5"/>
              </a:buClr>
              <a:buSzPct val="100000"/>
              <a:defRPr sz="13000">
                <a:solidFill>
                  <a:schemeClr val="accent5"/>
                </a:solidFill>
              </a:defRPr>
            </a:lvl8pPr>
            <a:lvl9pPr lvl="8" algn="ctr">
              <a:spcBef>
                <a:spcPts val="0"/>
              </a:spcBef>
              <a:buClr>
                <a:schemeClr val="accent5"/>
              </a:buClr>
              <a:buSzPct val="100000"/>
              <a:defRPr sz="13000">
                <a:solidFill>
                  <a:schemeClr val="accent5"/>
                </a:solidFill>
              </a:defRPr>
            </a:lvl9pPr>
          </a:lstStyle>
          <a:p>
            <a:endParaRPr/>
          </a:p>
        </p:txBody>
      </p:sp>
      <p:sp>
        <p:nvSpPr>
          <p:cNvPr id="55" name="Shape 55"/>
          <p:cNvSpPr txBox="1">
            <a:spLocks noGrp="1"/>
          </p:cNvSpPr>
          <p:nvPr>
            <p:ph type="body" idx="1"/>
          </p:nvPr>
        </p:nvSpPr>
        <p:spPr>
          <a:xfrm>
            <a:off x="387900" y="2919450"/>
            <a:ext cx="8368200" cy="1071599"/>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6" name="Shape 56"/>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cxnSp>
        <p:nvCxnSpPr>
          <p:cNvPr id="17" name="Shape 17"/>
          <p:cNvCxnSpPr/>
          <p:nvPr/>
        </p:nvCxnSpPr>
        <p:spPr>
          <a:xfrm>
            <a:off x="4359601" y="2817463"/>
            <a:ext cx="424799" cy="0"/>
          </a:xfrm>
          <a:prstGeom prst="straightConnector1">
            <a:avLst/>
          </a:prstGeom>
          <a:noFill/>
          <a:ln w="38100" cap="flat" cmpd="sng">
            <a:solidFill>
              <a:schemeClr val="accent4"/>
            </a:solidFill>
            <a:prstDash val="solid"/>
            <a:round/>
            <a:headEnd type="none" w="med" len="med"/>
            <a:tailEnd type="none" w="med" len="med"/>
          </a:ln>
        </p:spPr>
      </p:cxnSp>
      <p:sp>
        <p:nvSpPr>
          <p:cNvPr id="18" name="Shape 18"/>
          <p:cNvSpPr txBox="1">
            <a:spLocks noGrp="1"/>
          </p:cNvSpPr>
          <p:nvPr>
            <p:ph type="title"/>
          </p:nvPr>
        </p:nvSpPr>
        <p:spPr>
          <a:xfrm>
            <a:off x="480750" y="1764950"/>
            <a:ext cx="8222100" cy="907500"/>
          </a:xfrm>
          <a:prstGeom prst="rect">
            <a:avLst/>
          </a:prstGeom>
        </p:spPr>
        <p:txBody>
          <a:bodyPr lIns="91425" tIns="91425" rIns="91425" bIns="91425" anchor="b"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9" name="Shape 1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cxnSp>
        <p:nvCxnSpPr>
          <p:cNvPr id="21" name="Shape 21"/>
          <p:cNvCxnSpPr/>
          <p:nvPr/>
        </p:nvCxnSpPr>
        <p:spPr>
          <a:xfrm>
            <a:off x="492562" y="1260283"/>
            <a:ext cx="424799" cy="0"/>
          </a:xfrm>
          <a:prstGeom prst="straightConnector1">
            <a:avLst/>
          </a:prstGeom>
          <a:noFill/>
          <a:ln w="38100" cap="flat" cmpd="sng">
            <a:solidFill>
              <a:schemeClr val="accent4"/>
            </a:solidFill>
            <a:prstDash val="solid"/>
            <a:round/>
            <a:headEnd type="none" w="med" len="med"/>
            <a:tailEnd type="none" w="med" len="med"/>
          </a:ln>
        </p:spPr>
      </p:cxnSp>
      <p:sp>
        <p:nvSpPr>
          <p:cNvPr id="22" name="Shape 22"/>
          <p:cNvSpPr txBox="1">
            <a:spLocks noGrp="1"/>
          </p:cNvSpPr>
          <p:nvPr>
            <p:ph type="title"/>
          </p:nvPr>
        </p:nvSpPr>
        <p:spPr>
          <a:xfrm>
            <a:off x="3551125" y="381825"/>
            <a:ext cx="5205000" cy="686099"/>
          </a:xfrm>
          <a:prstGeom prst="rect">
            <a:avLst/>
          </a:prstGeom>
          <a:noFill/>
        </p:spPr>
        <p:txBody>
          <a:bodyPr lIns="91425" tIns="91425" rIns="91425" bIns="91425" anchor="b" anchorCtr="0"/>
          <a:lstStyle>
            <a:lvl1pPr lvl="0" algn="ctr">
              <a:spcBef>
                <a:spcPts val="0"/>
              </a:spcBef>
              <a:defRPr sz="1800"/>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87900" y="1489824"/>
            <a:ext cx="8368200" cy="30788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cxnSp>
        <p:nvCxnSpPr>
          <p:cNvPr id="26" name="Shape 26"/>
          <p:cNvCxnSpPr/>
          <p:nvPr/>
        </p:nvCxnSpPr>
        <p:spPr>
          <a:xfrm>
            <a:off x="492562" y="1260283"/>
            <a:ext cx="424799" cy="0"/>
          </a:xfrm>
          <a:prstGeom prst="straightConnector1">
            <a:avLst/>
          </a:prstGeom>
          <a:noFill/>
          <a:ln w="38100" cap="flat" cmpd="sng">
            <a:solidFill>
              <a:schemeClr val="accent4"/>
            </a:solidFill>
            <a:prstDash val="solid"/>
            <a:round/>
            <a:headEnd type="none" w="med" len="med"/>
            <a:tailEnd type="none" w="med" len="med"/>
          </a:ln>
        </p:spPr>
      </p:cxnSp>
      <p:sp>
        <p:nvSpPr>
          <p:cNvPr id="27" name="Shape 27"/>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87900" y="1489825"/>
            <a:ext cx="3999899" cy="30788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body" idx="2"/>
          </p:nvPr>
        </p:nvSpPr>
        <p:spPr>
          <a:xfrm>
            <a:off x="4756200" y="1489825"/>
            <a:ext cx="3999899" cy="30788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0" name="Shape 3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87900" y="458025"/>
            <a:ext cx="8368200" cy="6860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3" name="Shape 3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4"/>
        <p:cNvGrpSpPr/>
        <p:nvPr/>
      </p:nvGrpSpPr>
      <p:grpSpPr>
        <a:xfrm>
          <a:off x="0" y="0"/>
          <a:ext cx="0" cy="0"/>
          <a:chOff x="0" y="0"/>
          <a:chExt cx="0" cy="0"/>
        </a:xfrm>
      </p:grpSpPr>
      <p:cxnSp>
        <p:nvCxnSpPr>
          <p:cNvPr id="35" name="Shape 35"/>
          <p:cNvCxnSpPr/>
          <p:nvPr/>
        </p:nvCxnSpPr>
        <p:spPr>
          <a:xfrm>
            <a:off x="489218" y="1412276"/>
            <a:ext cx="331500" cy="0"/>
          </a:xfrm>
          <a:prstGeom prst="straightConnector1">
            <a:avLst/>
          </a:prstGeom>
          <a:noFill/>
          <a:ln w="38100" cap="flat" cmpd="sng">
            <a:solidFill>
              <a:schemeClr val="accent4"/>
            </a:solidFill>
            <a:prstDash val="solid"/>
            <a:round/>
            <a:headEnd type="none" w="med" len="med"/>
            <a:tailEnd type="none" w="med" len="med"/>
          </a:ln>
        </p:spPr>
      </p:cxnSp>
      <p:sp>
        <p:nvSpPr>
          <p:cNvPr id="36" name="Shape 36"/>
          <p:cNvSpPr txBox="1">
            <a:spLocks noGrp="1"/>
          </p:cNvSpPr>
          <p:nvPr>
            <p:ph type="title"/>
          </p:nvPr>
        </p:nvSpPr>
        <p:spPr>
          <a:xfrm>
            <a:off x="3879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7" name="Shape 37"/>
          <p:cNvSpPr txBox="1">
            <a:spLocks noGrp="1"/>
          </p:cNvSpPr>
          <p:nvPr>
            <p:ph type="body" idx="1"/>
          </p:nvPr>
        </p:nvSpPr>
        <p:spPr>
          <a:xfrm>
            <a:off x="387900" y="1594025"/>
            <a:ext cx="2807999" cy="26811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8" name="Shape 3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1" name="Shape 4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2"/>
        <p:cNvGrpSpPr/>
        <p:nvPr/>
      </p:nvGrpSpPr>
      <p:grpSpPr>
        <a:xfrm>
          <a:off x="0" y="0"/>
          <a:ext cx="0" cy="0"/>
          <a:chOff x="0" y="0"/>
          <a:chExt cx="0" cy="0"/>
        </a:xfrm>
      </p:grpSpPr>
      <p:sp>
        <p:nvSpPr>
          <p:cNvPr id="43" name="Shape 43"/>
          <p:cNvSpPr/>
          <p:nvPr/>
        </p:nvSpPr>
        <p:spPr>
          <a:xfrm>
            <a:off x="4572000" y="-75"/>
            <a:ext cx="4572000" cy="5143499"/>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cxnSp>
        <p:nvCxnSpPr>
          <p:cNvPr id="44" name="Shape 44"/>
          <p:cNvCxnSpPr/>
          <p:nvPr/>
        </p:nvCxnSpPr>
        <p:spPr>
          <a:xfrm>
            <a:off x="5029675" y="4495503"/>
            <a:ext cx="540899" cy="0"/>
          </a:xfrm>
          <a:prstGeom prst="straightConnector1">
            <a:avLst/>
          </a:prstGeom>
          <a:noFill/>
          <a:ln w="38100" cap="flat" cmpd="sng">
            <a:solidFill>
              <a:schemeClr val="accent5"/>
            </a:solidFill>
            <a:prstDash val="solid"/>
            <a:round/>
            <a:headEnd type="none" w="med" len="med"/>
            <a:tailEnd type="none" w="med" len="med"/>
          </a:ln>
        </p:spPr>
      </p:cxnSp>
      <p:sp>
        <p:nvSpPr>
          <p:cNvPr id="45" name="Shape 45"/>
          <p:cNvSpPr txBox="1">
            <a:spLocks noGrp="1"/>
          </p:cNvSpPr>
          <p:nvPr>
            <p:ph type="title"/>
          </p:nvPr>
        </p:nvSpPr>
        <p:spPr>
          <a:xfrm>
            <a:off x="265500" y="1209075"/>
            <a:ext cx="4045199" cy="1506299"/>
          </a:xfrm>
          <a:prstGeom prst="rect">
            <a:avLst/>
          </a:prstGeom>
        </p:spPr>
        <p:txBody>
          <a:bodyPr lIns="91425" tIns="91425" rIns="91425" bIns="91425" anchor="b" anchorCtr="0"/>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a:endParaRPr/>
          </a:p>
        </p:txBody>
      </p:sp>
      <p:sp>
        <p:nvSpPr>
          <p:cNvPr id="46" name="Shape 46"/>
          <p:cNvSpPr txBox="1">
            <a:spLocks noGrp="1"/>
          </p:cNvSpPr>
          <p:nvPr>
            <p:ph type="subTitle" idx="1"/>
          </p:nvPr>
        </p:nvSpPr>
        <p:spPr>
          <a:xfrm>
            <a:off x="265500" y="2769000"/>
            <a:ext cx="4045199" cy="1345500"/>
          </a:xfrm>
          <a:prstGeom prst="rect">
            <a:avLst/>
          </a:prstGeom>
        </p:spPr>
        <p:txBody>
          <a:bodyPr lIns="91425" tIns="91425" rIns="91425" bIns="91425" anchor="t" anchorCtr="0"/>
          <a:lstStyle>
            <a:lvl1pPr lvl="0" algn="ctr">
              <a:lnSpc>
                <a:spcPct val="100000"/>
              </a:lnSpc>
              <a:spcBef>
                <a:spcPts val="0"/>
              </a:spcBef>
              <a:spcAft>
                <a:spcPts val="0"/>
              </a:spcAft>
              <a:buClr>
                <a:schemeClr val="accent5"/>
              </a:buClr>
              <a:buSzPct val="100000"/>
              <a:buNone/>
              <a:defRPr sz="2100">
                <a:solidFill>
                  <a:schemeClr val="accent5"/>
                </a:solidFill>
              </a:defRPr>
            </a:lvl1pPr>
            <a:lvl2pPr lvl="1" algn="ctr">
              <a:lnSpc>
                <a:spcPct val="100000"/>
              </a:lnSpc>
              <a:spcBef>
                <a:spcPts val="0"/>
              </a:spcBef>
              <a:spcAft>
                <a:spcPts val="0"/>
              </a:spcAft>
              <a:buClr>
                <a:schemeClr val="accent5"/>
              </a:buClr>
              <a:buSzPct val="100000"/>
              <a:buNone/>
              <a:defRPr sz="2100">
                <a:solidFill>
                  <a:schemeClr val="accent5"/>
                </a:solidFill>
              </a:defRPr>
            </a:lvl2pPr>
            <a:lvl3pPr lvl="2" algn="ctr">
              <a:lnSpc>
                <a:spcPct val="100000"/>
              </a:lnSpc>
              <a:spcBef>
                <a:spcPts val="0"/>
              </a:spcBef>
              <a:spcAft>
                <a:spcPts val="0"/>
              </a:spcAft>
              <a:buClr>
                <a:schemeClr val="accent5"/>
              </a:buClr>
              <a:buSzPct val="100000"/>
              <a:buNone/>
              <a:defRPr sz="2100">
                <a:solidFill>
                  <a:schemeClr val="accent5"/>
                </a:solidFill>
              </a:defRPr>
            </a:lvl3pPr>
            <a:lvl4pPr lvl="3" algn="ctr">
              <a:lnSpc>
                <a:spcPct val="100000"/>
              </a:lnSpc>
              <a:spcBef>
                <a:spcPts val="0"/>
              </a:spcBef>
              <a:spcAft>
                <a:spcPts val="0"/>
              </a:spcAft>
              <a:buClr>
                <a:schemeClr val="accent5"/>
              </a:buClr>
              <a:buSzPct val="100000"/>
              <a:buNone/>
              <a:defRPr sz="2100">
                <a:solidFill>
                  <a:schemeClr val="accent5"/>
                </a:solidFill>
              </a:defRPr>
            </a:lvl4pPr>
            <a:lvl5pPr lvl="4" algn="ctr">
              <a:lnSpc>
                <a:spcPct val="100000"/>
              </a:lnSpc>
              <a:spcBef>
                <a:spcPts val="0"/>
              </a:spcBef>
              <a:spcAft>
                <a:spcPts val="0"/>
              </a:spcAft>
              <a:buClr>
                <a:schemeClr val="accent5"/>
              </a:buClr>
              <a:buSzPct val="100000"/>
              <a:buNone/>
              <a:defRPr sz="2100">
                <a:solidFill>
                  <a:schemeClr val="accent5"/>
                </a:solidFill>
              </a:defRPr>
            </a:lvl5pPr>
            <a:lvl6pPr lvl="5" algn="ctr">
              <a:lnSpc>
                <a:spcPct val="100000"/>
              </a:lnSpc>
              <a:spcBef>
                <a:spcPts val="0"/>
              </a:spcBef>
              <a:spcAft>
                <a:spcPts val="0"/>
              </a:spcAft>
              <a:buClr>
                <a:schemeClr val="accent5"/>
              </a:buClr>
              <a:buSzPct val="100000"/>
              <a:buNone/>
              <a:defRPr sz="2100">
                <a:solidFill>
                  <a:schemeClr val="accent5"/>
                </a:solidFill>
              </a:defRPr>
            </a:lvl6pPr>
            <a:lvl7pPr lvl="6" algn="ctr">
              <a:lnSpc>
                <a:spcPct val="100000"/>
              </a:lnSpc>
              <a:spcBef>
                <a:spcPts val="0"/>
              </a:spcBef>
              <a:spcAft>
                <a:spcPts val="0"/>
              </a:spcAft>
              <a:buClr>
                <a:schemeClr val="accent5"/>
              </a:buClr>
              <a:buSzPct val="100000"/>
              <a:buNone/>
              <a:defRPr sz="2100">
                <a:solidFill>
                  <a:schemeClr val="accent5"/>
                </a:solidFill>
              </a:defRPr>
            </a:lvl7pPr>
            <a:lvl8pPr lvl="7" algn="ctr">
              <a:lnSpc>
                <a:spcPct val="100000"/>
              </a:lnSpc>
              <a:spcBef>
                <a:spcPts val="0"/>
              </a:spcBef>
              <a:spcAft>
                <a:spcPts val="0"/>
              </a:spcAft>
              <a:buClr>
                <a:schemeClr val="accent5"/>
              </a:buClr>
              <a:buSzPct val="100000"/>
              <a:buNone/>
              <a:defRPr sz="2100">
                <a:solidFill>
                  <a:schemeClr val="accent5"/>
                </a:solidFill>
              </a:defRPr>
            </a:lvl8pPr>
            <a:lvl9pPr lvl="8" algn="ctr">
              <a:lnSpc>
                <a:spcPct val="100000"/>
              </a:lnSpc>
              <a:spcBef>
                <a:spcPts val="0"/>
              </a:spcBef>
              <a:spcAft>
                <a:spcPts val="0"/>
              </a:spcAft>
              <a:buClr>
                <a:schemeClr val="accent5"/>
              </a:buClr>
              <a:buSzPct val="100000"/>
              <a:buNone/>
              <a:defRPr sz="2100">
                <a:solidFill>
                  <a:schemeClr val="accent5"/>
                </a:solidFill>
              </a:defRPr>
            </a:lvl9pPr>
          </a:lstStyle>
          <a:p>
            <a:endParaRPr/>
          </a:p>
        </p:txBody>
      </p:sp>
      <p:sp>
        <p:nvSpPr>
          <p:cNvPr id="47" name="Shape 47"/>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8" name="Shape 4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9500" y="4233725"/>
            <a:ext cx="5998800" cy="598799"/>
          </a:xfrm>
          <a:prstGeom prst="rect">
            <a:avLst/>
          </a:prstGeom>
        </p:spPr>
        <p:txBody>
          <a:bodyPr lIns="91425" tIns="91425" rIns="91425" bIns="91425" anchor="ctr" anchorCtr="0"/>
          <a:lstStyle>
            <a:lvl1pPr lvl="0">
              <a:lnSpc>
                <a:spcPct val="100000"/>
              </a:lnSpc>
              <a:spcBef>
                <a:spcPts val="0"/>
              </a:spcBef>
              <a:spcAft>
                <a:spcPts val="0"/>
              </a:spcAft>
              <a:buFont typeface="Roboto Slab"/>
              <a:buNone/>
              <a:defRPr>
                <a:latin typeface="Roboto Slab"/>
                <a:ea typeface="Roboto Slab"/>
                <a:cs typeface="Roboto Slab"/>
                <a:sym typeface="Roboto Slab"/>
              </a:defRPr>
            </a:lvl1pPr>
          </a:lstStyle>
          <a:p>
            <a:endParaRPr/>
          </a:p>
        </p:txBody>
      </p:sp>
      <p:sp>
        <p:nvSpPr>
          <p:cNvPr id="51" name="Shape 51"/>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it"/>
              <a:t>‹N›</a:t>
            </a:fld>
            <a:endParaRPr lang="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87900" y="458025"/>
            <a:ext cx="8368200" cy="686099"/>
          </a:xfrm>
          <a:prstGeom prst="rect">
            <a:avLst/>
          </a:prstGeom>
          <a:noFill/>
          <a:ln>
            <a:noFill/>
          </a:ln>
        </p:spPr>
        <p:txBody>
          <a:bodyPr lIns="91425" tIns="91425" rIns="91425" bIns="91425" anchor="b" anchorCtr="0"/>
          <a:lstStyle>
            <a:lvl1pPr lv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387900" y="1489824"/>
            <a:ext cx="8368200" cy="3078899"/>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Roboto"/>
              <a:defRPr sz="1800">
                <a:solidFill>
                  <a:schemeClr val="dk1"/>
                </a:solidFill>
                <a:latin typeface="Roboto"/>
                <a:ea typeface="Roboto"/>
                <a:cs typeface="Roboto"/>
                <a:sym typeface="Roboto"/>
              </a:defRPr>
            </a:lvl1pPr>
            <a:lvl2pPr lvl="1">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2pPr>
            <a:lvl3pPr lvl="2">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3pPr>
            <a:lvl4pPr lvl="3">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4pPr>
            <a:lvl5pPr lvl="4">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5pPr>
            <a:lvl6pPr lvl="5">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6pPr>
            <a:lvl7pPr lvl="6">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7pPr>
            <a:lvl8pPr lvl="7">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8pPr>
            <a:lvl9pPr lvl="8">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it" sz="1000">
                <a:solidFill>
                  <a:schemeClr val="dk1"/>
                </a:solidFill>
                <a:latin typeface="Roboto"/>
                <a:ea typeface="Roboto"/>
                <a:cs typeface="Roboto"/>
                <a:sym typeface="Roboto"/>
              </a:rPr>
              <a:t>‹N›</a:t>
            </a:fld>
            <a:endParaRPr lang="it" sz="1000">
              <a:solidFill>
                <a:schemeClr val="dk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Excel_Worksheet1.xlsx"/><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62C8A"/>
        </a:solidFill>
        <a:effectLst/>
      </p:bgPr>
    </p:bg>
    <p:spTree>
      <p:nvGrpSpPr>
        <p:cNvPr id="1" name="Shape 62"/>
        <p:cNvGrpSpPr/>
        <p:nvPr/>
      </p:nvGrpSpPr>
      <p:grpSpPr>
        <a:xfrm>
          <a:off x="0" y="0"/>
          <a:ext cx="0" cy="0"/>
          <a:chOff x="0" y="0"/>
          <a:chExt cx="0" cy="0"/>
        </a:xfrm>
      </p:grpSpPr>
      <p:pic>
        <p:nvPicPr>
          <p:cNvPr id="63" name="Shape 63"/>
          <p:cNvPicPr preferRelativeResize="0"/>
          <p:nvPr/>
        </p:nvPicPr>
        <p:blipFill rotWithShape="1">
          <a:blip r:embed="rId3">
            <a:alphaModFix/>
          </a:blip>
          <a:srcRect/>
          <a:stretch/>
        </p:blipFill>
        <p:spPr>
          <a:xfrm>
            <a:off x="-26081" y="62829"/>
            <a:ext cx="9227100" cy="6920399"/>
          </a:xfrm>
          <a:prstGeom prst="rect">
            <a:avLst/>
          </a:prstGeom>
          <a:noFill/>
          <a:ln>
            <a:noFill/>
          </a:ln>
        </p:spPr>
      </p:pic>
      <p:sp>
        <p:nvSpPr>
          <p:cNvPr id="64" name="Shape 64"/>
          <p:cNvSpPr txBox="1">
            <a:spLocks noGrp="1"/>
          </p:cNvSpPr>
          <p:nvPr>
            <p:ph type="ctrTitle"/>
          </p:nvPr>
        </p:nvSpPr>
        <p:spPr>
          <a:xfrm>
            <a:off x="290875" y="237550"/>
            <a:ext cx="6925500" cy="748769"/>
          </a:xfrm>
          <a:prstGeom prst="rect">
            <a:avLst/>
          </a:prstGeom>
        </p:spPr>
        <p:txBody>
          <a:bodyPr lIns="91425" tIns="91425" rIns="91425" bIns="91425" anchor="b" anchorCtr="0">
            <a:noAutofit/>
          </a:bodyPr>
          <a:lstStyle/>
          <a:p>
            <a:pPr lvl="0" algn="l">
              <a:spcBef>
                <a:spcPts val="0"/>
              </a:spcBef>
              <a:buClr>
                <a:schemeClr val="dk1"/>
              </a:buClr>
              <a:buSzPct val="25000"/>
              <a:buFont typeface="Garamond"/>
              <a:buNone/>
            </a:pPr>
            <a:r>
              <a:rPr lang="it" sz="2800" dirty="0" smtClean="0">
                <a:latin typeface="Alegreya"/>
                <a:ea typeface="Alegreya"/>
                <a:cs typeface="Alegreya"/>
                <a:sym typeface="Alegreya"/>
              </a:rPr>
              <a:t/>
            </a:r>
            <a:br>
              <a:rPr lang="it" sz="2800" dirty="0" smtClean="0">
                <a:latin typeface="Alegreya"/>
                <a:ea typeface="Alegreya"/>
                <a:cs typeface="Alegreya"/>
                <a:sym typeface="Alegreya"/>
              </a:rPr>
            </a:br>
            <a:r>
              <a:rPr lang="it" sz="2800" dirty="0" smtClean="0">
                <a:latin typeface="Alegreya"/>
                <a:ea typeface="Alegreya"/>
                <a:cs typeface="Alegreya"/>
                <a:sym typeface="Alegreya"/>
              </a:rPr>
              <a:t>La Cessione d’Azienda</a:t>
            </a:r>
            <a:endParaRPr lang="it" sz="2800" dirty="0">
              <a:latin typeface="Alegreya"/>
              <a:ea typeface="Alegreya"/>
              <a:cs typeface="Alegreya"/>
              <a:sym typeface="Alegreya"/>
            </a:endParaRPr>
          </a:p>
        </p:txBody>
      </p:sp>
      <p:sp>
        <p:nvSpPr>
          <p:cNvPr id="65" name="Shape 65"/>
          <p:cNvSpPr txBox="1">
            <a:spLocks noGrp="1"/>
          </p:cNvSpPr>
          <p:nvPr>
            <p:ph type="subTitle" idx="1"/>
          </p:nvPr>
        </p:nvSpPr>
        <p:spPr>
          <a:xfrm>
            <a:off x="1310500" y="3651950"/>
            <a:ext cx="5783400" cy="1364099"/>
          </a:xfrm>
          <a:prstGeom prst="rect">
            <a:avLst/>
          </a:prstGeom>
        </p:spPr>
        <p:txBody>
          <a:bodyPr lIns="91425" tIns="91425" rIns="91425" bIns="91425" anchor="t" anchorCtr="0">
            <a:noAutofit/>
          </a:bodyPr>
          <a:lstStyle/>
          <a:p>
            <a:pPr lvl="0" algn="l" rtl="0">
              <a:lnSpc>
                <a:spcPct val="150000"/>
              </a:lnSpc>
              <a:spcBef>
                <a:spcPts val="0"/>
              </a:spcBef>
              <a:buClr>
                <a:schemeClr val="dk1"/>
              </a:buClr>
              <a:buSzPct val="25000"/>
              <a:buFont typeface="Garamond"/>
              <a:buNone/>
            </a:pPr>
            <a:endParaRPr dirty="0">
              <a:solidFill>
                <a:srgbClr val="000000"/>
              </a:solidFill>
              <a:latin typeface="Alegreya"/>
              <a:ea typeface="Alegreya"/>
              <a:cs typeface="Alegreya"/>
              <a:sym typeface="Alegreya"/>
            </a:endParaRPr>
          </a:p>
          <a:p>
            <a:pPr lvl="0">
              <a:lnSpc>
                <a:spcPct val="150000"/>
              </a:lnSpc>
              <a:spcBef>
                <a:spcPts val="0"/>
              </a:spcBef>
              <a:buClr>
                <a:schemeClr val="dk1"/>
              </a:buClr>
              <a:buSzPct val="25000"/>
              <a:buFont typeface="Garamond"/>
              <a:buNone/>
            </a:pPr>
            <a:r>
              <a:rPr lang="it" dirty="0" smtClean="0">
                <a:solidFill>
                  <a:schemeClr val="dk1"/>
                </a:solidFill>
                <a:latin typeface="Alegreya"/>
                <a:ea typeface="Alegreya"/>
                <a:cs typeface="Alegreya"/>
                <a:sym typeface="Alegreya"/>
              </a:rPr>
              <a:t>30</a:t>
            </a:r>
            <a:r>
              <a:rPr lang="it" dirty="0" smtClean="0">
                <a:solidFill>
                  <a:schemeClr val="dk1"/>
                </a:solidFill>
                <a:latin typeface="Alegreya"/>
                <a:ea typeface="Alegreya"/>
                <a:cs typeface="Alegreya"/>
                <a:sym typeface="Alegreya"/>
              </a:rPr>
              <a:t> </a:t>
            </a:r>
            <a:r>
              <a:rPr lang="it" dirty="0" smtClean="0">
                <a:solidFill>
                  <a:schemeClr val="dk1"/>
                </a:solidFill>
                <a:latin typeface="Alegreya"/>
                <a:ea typeface="Alegreya"/>
                <a:cs typeface="Alegreya"/>
                <a:sym typeface="Alegreya"/>
              </a:rPr>
              <a:t>marzo </a:t>
            </a:r>
            <a:r>
              <a:rPr lang="it" dirty="0" smtClean="0">
                <a:solidFill>
                  <a:schemeClr val="dk1"/>
                </a:solidFill>
                <a:latin typeface="Alegreya"/>
                <a:ea typeface="Alegreya"/>
                <a:cs typeface="Alegreya"/>
                <a:sym typeface="Alegreya"/>
              </a:rPr>
              <a:t>2017</a:t>
            </a:r>
            <a:endParaRPr lang="it" dirty="0">
              <a:solidFill>
                <a:schemeClr val="dk1"/>
              </a:solidFill>
              <a:latin typeface="Alegreya"/>
              <a:ea typeface="Alegreya"/>
              <a:cs typeface="Alegreya"/>
              <a:sym typeface="Alegreya"/>
            </a:endParaRPr>
          </a:p>
        </p:txBody>
      </p:sp>
      <p:pic>
        <p:nvPicPr>
          <p:cNvPr id="66" name="Shape 66"/>
          <p:cNvPicPr preferRelativeResize="0"/>
          <p:nvPr/>
        </p:nvPicPr>
        <p:blipFill rotWithShape="1">
          <a:blip r:embed="rId4">
            <a:alphaModFix/>
          </a:blip>
          <a:srcRect/>
          <a:stretch/>
        </p:blipFill>
        <p:spPr>
          <a:xfrm>
            <a:off x="2619175" y="1731050"/>
            <a:ext cx="6498300" cy="1435799"/>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sz="1400" dirty="0" smtClean="0"/>
              <a:t>Vedi caso.</a:t>
            </a:r>
          </a:p>
          <a:p>
            <a:pPr lvl="0" algn="just"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Scritture contabili cedente e cessionario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4221213512"/>
      </p:ext>
    </p:extLst>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dirty="0"/>
              <a:t>E’ importante definire </a:t>
            </a:r>
            <a:r>
              <a:rPr lang="it-IT" sz="1400" b="1" u="sng" dirty="0"/>
              <a:t>l’oggetto della cessione</a:t>
            </a:r>
            <a:r>
              <a:rPr lang="it-IT" sz="1400" dirty="0"/>
              <a:t>: cioè se si intende cedere un’azienda o un ramo di azienda o, al contrario, una pluralità di beni non qualificabili come tale. La distinzione è determinante in quanto la cessione d’azienda è fuori campo Iva ed è soggetta ad imposta di registro proporzionale (da capitalizzare fra i costi di impianto e ampliamento). Mentre la </a:t>
            </a:r>
            <a:r>
              <a:rPr lang="it-IT" sz="1400" b="1" dirty="0"/>
              <a:t>cessione di singoli beni in regime di </a:t>
            </a:r>
            <a:r>
              <a:rPr lang="it-IT" sz="1400" b="1" dirty="0" smtClean="0"/>
              <a:t>impresa </a:t>
            </a:r>
            <a:r>
              <a:rPr lang="it-IT" sz="1400" b="1" dirty="0"/>
              <a:t>è soggetta ad Iva</a:t>
            </a:r>
            <a:r>
              <a:rPr lang="it-IT" sz="1400" b="1" dirty="0" smtClean="0"/>
              <a:t>.</a:t>
            </a:r>
          </a:p>
          <a:p>
            <a:pPr lvl="0" algn="just"/>
            <a:r>
              <a:rPr lang="it-IT" b="1" u="sng" dirty="0"/>
              <a:t>Imposte dirette</a:t>
            </a:r>
          </a:p>
          <a:p>
            <a:pPr lvl="0" algn="just"/>
            <a:r>
              <a:rPr lang="it-IT" sz="1400" dirty="0"/>
              <a:t>Il RISULTATO DELLA CESSIONE si calcola come differenza tra il corrispettivo pattuito ed il valore dei beni componenti l’azienda. Se tale differenza è positiva si ha </a:t>
            </a:r>
            <a:r>
              <a:rPr lang="it-IT" sz="1400" b="1" dirty="0"/>
              <a:t>plusvalenza</a:t>
            </a:r>
            <a:r>
              <a:rPr lang="it-IT" sz="1400" dirty="0"/>
              <a:t>, se è negativa si ha </a:t>
            </a:r>
            <a:r>
              <a:rPr lang="it-IT" sz="1400" b="1" dirty="0"/>
              <a:t>minusvalenza.</a:t>
            </a:r>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127750192"/>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b="1" dirty="0" smtClean="0"/>
              <a:t>1. PUSVALENZA:</a:t>
            </a:r>
            <a:endParaRPr lang="it-IT" sz="1400" b="1" dirty="0"/>
          </a:p>
          <a:p>
            <a:pPr lvl="0" algn="just"/>
            <a:r>
              <a:rPr lang="it-IT" sz="1400" b="1" dirty="0"/>
              <a:t>La cessione di azienda a titolo oneroso genera normalmente una plusvalenza, tassabile ai fini Irpef ed </a:t>
            </a:r>
            <a:r>
              <a:rPr lang="it-IT" sz="1400" b="1" dirty="0" err="1"/>
              <a:t>Ires</a:t>
            </a:r>
            <a:r>
              <a:rPr lang="it-IT" sz="1400" b="1" dirty="0"/>
              <a:t>, che rientra nella categoria dei redditi d’impresa. La plusvalenza è </a:t>
            </a:r>
            <a:r>
              <a:rPr lang="it-IT" sz="1400" b="1" dirty="0" smtClean="0"/>
              <a:t>invece </a:t>
            </a:r>
            <a:r>
              <a:rPr lang="it-IT" sz="1400" b="1" dirty="0"/>
              <a:t>esclusa dalla base imponibile IRAP.</a:t>
            </a:r>
          </a:p>
          <a:p>
            <a:pPr lvl="0" algn="just"/>
            <a:r>
              <a:rPr lang="it-IT" sz="1400" b="1" dirty="0"/>
              <a:t>Nella tabella sotto </a:t>
            </a:r>
            <a:r>
              <a:rPr lang="it-IT" sz="1400" b="1" dirty="0" smtClean="0"/>
              <a:t>si riportano </a:t>
            </a:r>
            <a:r>
              <a:rPr lang="it-IT" sz="1400" b="1" dirty="0"/>
              <a:t>i regimi di tassazione applicabili a seconda che il soggetto cedente sia imprenditore individuale o una società, ed in base al periodo di possesso dell’azienda:</a:t>
            </a:r>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118475698"/>
      </p:ext>
    </p:extLst>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pic>
        <p:nvPicPr>
          <p:cNvPr id="2" name="Immagine 1"/>
          <p:cNvPicPr>
            <a:picLocks noChangeAspect="1"/>
          </p:cNvPicPr>
          <p:nvPr/>
        </p:nvPicPr>
        <p:blipFill>
          <a:blip r:embed="rId3"/>
          <a:stretch>
            <a:fillRect/>
          </a:stretch>
        </p:blipFill>
        <p:spPr>
          <a:xfrm>
            <a:off x="1133475" y="2409824"/>
            <a:ext cx="6562725" cy="1514475"/>
          </a:xfrm>
          <a:prstGeom prst="rect">
            <a:avLst/>
          </a:prstGeom>
        </p:spPr>
      </p:pic>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endParaRPr sz="1400" b="1" dirty="0"/>
          </a:p>
        </p:txBody>
      </p:sp>
      <p:pic>
        <p:nvPicPr>
          <p:cNvPr id="103" name="Shape 103"/>
          <p:cNvPicPr preferRelativeResize="0"/>
          <p:nvPr/>
        </p:nvPicPr>
        <p:blipFill rotWithShape="1">
          <a:blip r:embed="rId4">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828225637"/>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endParaRPr lang="it-IT" sz="1400" b="1" dirty="0" smtClean="0"/>
          </a:p>
          <a:p>
            <a:pPr lvl="0" algn="just"/>
            <a:endParaRPr lang="it-IT" sz="1400" b="1" dirty="0" smtClean="0"/>
          </a:p>
          <a:p>
            <a:pPr lvl="0" algn="just"/>
            <a:r>
              <a:rPr lang="it-IT" sz="1400" b="1" dirty="0"/>
              <a:t>	</a:t>
            </a:r>
            <a:endParaRPr lang="it-IT" sz="1400" b="1" dirty="0" smtClean="0"/>
          </a:p>
          <a:p>
            <a:pPr lvl="0" algn="just"/>
            <a:endParaRPr sz="1400" b="1" dirty="0"/>
          </a:p>
        </p:txBody>
      </p:sp>
      <p:pic>
        <p:nvPicPr>
          <p:cNvPr id="103" name="Shape 103"/>
          <p:cNvPicPr preferRelativeResize="0"/>
          <p:nvPr/>
        </p:nvPicPr>
        <p:blipFill rotWithShape="1">
          <a:blip r:embed="rId4">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graphicFrame>
        <p:nvGraphicFramePr>
          <p:cNvPr id="2" name="Oggetto 1"/>
          <p:cNvGraphicFramePr>
            <a:graphicFrameLocks noChangeAspect="1"/>
          </p:cNvGraphicFramePr>
          <p:nvPr>
            <p:extLst>
              <p:ext uri="{D42A27DB-BD31-4B8C-83A1-F6EECF244321}">
                <p14:modId xmlns:p14="http://schemas.microsoft.com/office/powerpoint/2010/main" val="2373624820"/>
              </p:ext>
            </p:extLst>
          </p:nvPr>
        </p:nvGraphicFramePr>
        <p:xfrm>
          <a:off x="1428750" y="1956086"/>
          <a:ext cx="6286500" cy="2007026"/>
        </p:xfrm>
        <a:graphic>
          <a:graphicData uri="http://schemas.openxmlformats.org/presentationml/2006/ole">
            <mc:AlternateContent xmlns:mc="http://schemas.openxmlformats.org/markup-compatibility/2006">
              <mc:Choice xmlns:v="urn:schemas-microsoft-com:vml" Requires="v">
                <p:oleObj spid="_x0000_s1055" name="Worksheet" r:id="rId5" imgW="6286579" imgH="1914395" progId="Excel.Sheet.12">
                  <p:embed/>
                </p:oleObj>
              </mc:Choice>
              <mc:Fallback>
                <p:oleObj name="Worksheet" r:id="rId5" imgW="6286579" imgH="1914395" progId="Excel.Sheet.12">
                  <p:embed/>
                  <p:pic>
                    <p:nvPicPr>
                      <p:cNvPr id="0" name=""/>
                      <p:cNvPicPr/>
                      <p:nvPr/>
                    </p:nvPicPr>
                    <p:blipFill>
                      <a:blip r:embed="rId6"/>
                      <a:stretch>
                        <a:fillRect/>
                      </a:stretch>
                    </p:blipFill>
                    <p:spPr>
                      <a:xfrm>
                        <a:off x="1428750" y="1956086"/>
                        <a:ext cx="6286500" cy="2007026"/>
                      </a:xfrm>
                      <a:prstGeom prst="rect">
                        <a:avLst/>
                      </a:prstGeom>
                    </p:spPr>
                  </p:pic>
                </p:oleObj>
              </mc:Fallback>
            </mc:AlternateContent>
          </a:graphicData>
        </a:graphic>
      </p:graphicFrame>
    </p:spTree>
    <p:extLst>
      <p:ext uri="{BB962C8B-B14F-4D97-AF65-F5344CB8AC3E}">
        <p14:creationId xmlns:p14="http://schemas.microsoft.com/office/powerpoint/2010/main" val="3042023282"/>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endParaRPr lang="it-IT" sz="1400" b="1" dirty="0" smtClean="0"/>
          </a:p>
          <a:p>
            <a:pPr lvl="0" algn="just"/>
            <a:r>
              <a:rPr lang="it-IT" sz="1400" b="1" dirty="0" smtClean="0"/>
              <a:t>	</a:t>
            </a:r>
            <a:endParaRPr lang="it-IT" sz="1400" b="1" dirty="0"/>
          </a:p>
          <a:p>
            <a:pPr lvl="0" algn="just"/>
            <a:r>
              <a:rPr lang="it-IT" sz="1400" b="1" dirty="0" smtClean="0"/>
              <a:t>	</a:t>
            </a:r>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pic>
        <p:nvPicPr>
          <p:cNvPr id="3" name="Immagine 2"/>
          <p:cNvPicPr>
            <a:picLocks noChangeAspect="1"/>
          </p:cNvPicPr>
          <p:nvPr/>
        </p:nvPicPr>
        <p:blipFill>
          <a:blip r:embed="rId4"/>
          <a:stretch>
            <a:fillRect/>
          </a:stretch>
        </p:blipFill>
        <p:spPr>
          <a:xfrm>
            <a:off x="1409700" y="2107968"/>
            <a:ext cx="6334125" cy="1254357"/>
          </a:xfrm>
          <a:prstGeom prst="rect">
            <a:avLst/>
          </a:prstGeom>
        </p:spPr>
      </p:pic>
    </p:spTree>
    <p:extLst>
      <p:ext uri="{BB962C8B-B14F-4D97-AF65-F5344CB8AC3E}">
        <p14:creationId xmlns:p14="http://schemas.microsoft.com/office/powerpoint/2010/main" val="3225885372"/>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b="1" dirty="0" smtClean="0"/>
              <a:t>•    REGIME </a:t>
            </a:r>
            <a:r>
              <a:rPr lang="it-IT" sz="1400" b="1" dirty="0"/>
              <a:t>NORMALE:</a:t>
            </a:r>
          </a:p>
          <a:p>
            <a:pPr lvl="0" algn="just"/>
            <a:r>
              <a:rPr lang="it-IT" sz="1400" b="1" dirty="0"/>
              <a:t>Si tratta dell’unica modalità di tassazione possibile se l’azienda è posseduta da meno di tre anni. La plusvalenza concorre per intero al reddito complessivo d’impresa nell’esercizio in cui è realizzata. Sul reddito complessivo si applicano le imposte (Irpef o </a:t>
            </a:r>
            <a:r>
              <a:rPr lang="it-IT" sz="1400" b="1" dirty="0" err="1"/>
              <a:t>Ires</a:t>
            </a:r>
            <a:r>
              <a:rPr lang="it-IT" sz="1400" b="1" dirty="0"/>
              <a:t>, no Irap). Può essere conveniente se si hanno perdite pregresse da scomputare.</a:t>
            </a:r>
          </a:p>
          <a:p>
            <a:pPr lvl="0" algn="just"/>
            <a:r>
              <a:rPr lang="it-IT" sz="1400" b="1" dirty="0" smtClean="0"/>
              <a:t>•    REGIME </a:t>
            </a:r>
            <a:r>
              <a:rPr lang="it-IT" sz="1400" b="1" dirty="0"/>
              <a:t>NORMALE-DIFFERITO: </a:t>
            </a:r>
          </a:p>
          <a:p>
            <a:pPr lvl="0" algn="just"/>
            <a:r>
              <a:rPr lang="it-IT" sz="1400" b="1" dirty="0"/>
              <a:t>Se l’azienda è posseduta da tre anni, il soggetto cedente può optare per la tassazione frazionata della plusvalenza in quote costanti nell’esercizio in cui è stata realizzata ed al massimo nei quattro successivi. Se il cedente cessa l’attività d’impresa prima dei 5 anni, tutte le quote rimanenti vanno tassate nell’esercizio di cessazione dell’attività.</a:t>
            </a:r>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686508996"/>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b="1" dirty="0" smtClean="0"/>
              <a:t>•    REGIME </a:t>
            </a:r>
            <a:r>
              <a:rPr lang="it-IT" sz="1400" b="1" dirty="0"/>
              <a:t>DI TASSAZIONE SEPARATA:</a:t>
            </a:r>
          </a:p>
          <a:p>
            <a:pPr lvl="0" algn="just"/>
            <a:r>
              <a:rPr lang="it-IT" sz="1400" b="1" dirty="0"/>
              <a:t>Si tratta di modalità concessa solo all’imprenditore individuale che possiede l’azienda da più di 5 anni. Su opzione dell’imprenditore, la plusvalenza non concorre alla formazione del reddito complessivo di periodo. E’ comunque dovuto un acconto pari al 20% della plusvalenza nell’esercizio in cui la stessa è realizzata</a:t>
            </a:r>
            <a:r>
              <a:rPr lang="it-IT" sz="1400" b="1" dirty="0" smtClean="0"/>
              <a:t>.</a:t>
            </a:r>
          </a:p>
          <a:p>
            <a:pPr lvl="0" algn="just"/>
            <a:r>
              <a:rPr lang="it-IT" sz="1400" b="1" dirty="0" smtClean="0"/>
              <a:t>I redditi soggetti a tassazione separata sono esclusi dal cumulo con gli altri redditi prodotti nell’anno dal contribuente e non sono soggetti all’applicazione delle aliquote progressive. Si applicano aliquote non </a:t>
            </a:r>
            <a:r>
              <a:rPr lang="it-IT" sz="1400" b="1" dirty="0" err="1" smtClean="0"/>
              <a:t>pre-derminate</a:t>
            </a:r>
            <a:r>
              <a:rPr lang="it-IT" sz="1400" b="1" dirty="0" smtClean="0"/>
              <a:t>, ma variabili in base al reddito del contribuente negli anni precedenti.</a:t>
            </a:r>
            <a:endParaRPr lang="it-IT" sz="1400" b="1" dirty="0"/>
          </a:p>
          <a:p>
            <a:pPr lvl="0" algn="just"/>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100860972"/>
      </p:ext>
    </p:extLst>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b="1" dirty="0" smtClean="0"/>
              <a:t>•    REGIME </a:t>
            </a:r>
            <a:r>
              <a:rPr lang="it-IT" sz="1400" b="1" dirty="0"/>
              <a:t>DI TASSAZIONE SEPARATA:</a:t>
            </a:r>
          </a:p>
          <a:p>
            <a:pPr lvl="0" algn="just"/>
            <a:r>
              <a:rPr lang="it-IT" sz="1400" b="1" dirty="0" smtClean="0"/>
              <a:t>Il contribuente può optare per la tassazione separata, </a:t>
            </a:r>
            <a:r>
              <a:rPr lang="it-IT" sz="1400" b="1" dirty="0" err="1" smtClean="0"/>
              <a:t>purchè</a:t>
            </a:r>
            <a:r>
              <a:rPr lang="it-IT" sz="1400" b="1" dirty="0" smtClean="0"/>
              <a:t> sia espressamente richiesta nella dichiarazione dei redditi relativa all’anno in cui i redditi rientrano nel reddito d’impresa. In caso contrario, si applica il regime ordinario di imposizione.</a:t>
            </a:r>
          </a:p>
          <a:p>
            <a:pPr lvl="0" algn="just"/>
            <a:r>
              <a:rPr lang="it-IT" sz="1400" b="1" dirty="0" smtClean="0"/>
              <a:t>L’imposta, nel suo intero ammontare, è liquidata dall’AE (non dal contribuente); essa comunica ai contribuenti, mediante raccomandata con avviso di ricevimento, l’esito dell’attività di liquidazione.</a:t>
            </a:r>
          </a:p>
          <a:p>
            <a:pPr lvl="0" algn="just"/>
            <a:r>
              <a:rPr lang="it-IT" sz="1400" b="1" dirty="0" smtClean="0"/>
              <a:t>Regola generale: si applica l’aliquota media calcolata relativamente ad un biennio di riferimento. Il biennio è quello precedente al periodo d’imposta in cui la plusvalenza, nel nostro caso, deve essere tassata.</a:t>
            </a:r>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227800680"/>
      </p:ext>
    </p:extLst>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spcAft>
                <a:spcPts val="0"/>
              </a:spcAft>
            </a:pPr>
            <a:r>
              <a:rPr lang="it-IT" sz="1400" b="1" dirty="0" smtClean="0"/>
              <a:t>•    ESEMPIO:</a:t>
            </a:r>
            <a:endParaRPr lang="it-IT" sz="1400" b="1" dirty="0"/>
          </a:p>
          <a:p>
            <a:pPr lvl="0" algn="just">
              <a:spcAft>
                <a:spcPts val="0"/>
              </a:spcAft>
            </a:pPr>
            <a:endParaRPr lang="it-IT" sz="1400" b="1" dirty="0" smtClean="0"/>
          </a:p>
          <a:p>
            <a:pPr lvl="0" algn="just">
              <a:spcAft>
                <a:spcPts val="0"/>
              </a:spcAft>
            </a:pPr>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pic>
        <p:nvPicPr>
          <p:cNvPr id="2" name="Immagine 1"/>
          <p:cNvPicPr>
            <a:picLocks noChangeAspect="1"/>
          </p:cNvPicPr>
          <p:nvPr/>
        </p:nvPicPr>
        <p:blipFill>
          <a:blip r:embed="rId4"/>
          <a:stretch>
            <a:fillRect/>
          </a:stretch>
        </p:blipFill>
        <p:spPr>
          <a:xfrm>
            <a:off x="1952625" y="1724025"/>
            <a:ext cx="5210175" cy="3079700"/>
          </a:xfrm>
          <a:prstGeom prst="rect">
            <a:avLst/>
          </a:prstGeom>
        </p:spPr>
      </p:pic>
    </p:spTree>
    <p:extLst>
      <p:ext uri="{BB962C8B-B14F-4D97-AF65-F5344CB8AC3E}">
        <p14:creationId xmlns:p14="http://schemas.microsoft.com/office/powerpoint/2010/main" val="1613673170"/>
      </p:ext>
    </p:extLst>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62C8A"/>
        </a:solidFill>
        <a:effectLst/>
      </p:bgPr>
    </p:bg>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endParaRPr lang="it-IT" dirty="0" smtClean="0"/>
          </a:p>
          <a:p>
            <a:pPr lvl="0" algn="just" rtl="0">
              <a:spcBef>
                <a:spcPts val="0"/>
              </a:spcBef>
              <a:buNone/>
            </a:pPr>
            <a:r>
              <a:rPr lang="it-IT" dirty="0" smtClean="0"/>
              <a:t>Nel contratto di cessione le parti possono accordarsi per una cessione globale dell’intero patrimonio aziendale, oppure accordarsi per una cessione parziale dei beni aziendali, escludendo per esempio il denaro in cassa, il saldo debitore o creditore del conto corrente bancario, i beni che non sono di interesse per l’acquirente, ecc. Il contratto di cessione deve inoltre specificare quali crediti e quali debiti debbano essere inclusi o esclusi dalla cessione.</a:t>
            </a:r>
            <a:endParaRPr dirty="0"/>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552450" y="1569325"/>
            <a:ext cx="8460375" cy="3266100"/>
          </a:xfrm>
          <a:prstGeom prst="rect">
            <a:avLst/>
          </a:prstGeom>
        </p:spPr>
        <p:txBody>
          <a:bodyPr lIns="91425" tIns="91425" rIns="91425" bIns="91425" anchor="t" anchorCtr="0">
            <a:noAutofit/>
          </a:bodyPr>
          <a:lstStyle/>
          <a:p>
            <a:pPr lvl="0" algn="just">
              <a:spcBef>
                <a:spcPts val="1200"/>
              </a:spcBef>
              <a:spcAft>
                <a:spcPts val="600"/>
              </a:spcAft>
            </a:pPr>
            <a:r>
              <a:rPr lang="it-IT" sz="1400" b="1" dirty="0" smtClean="0"/>
              <a:t>2.     MINUSVALENZA:</a:t>
            </a:r>
            <a:endParaRPr lang="it-IT" sz="1400" b="1" dirty="0"/>
          </a:p>
          <a:p>
            <a:pPr lvl="0" algn="just">
              <a:spcBef>
                <a:spcPts val="1200"/>
              </a:spcBef>
              <a:spcAft>
                <a:spcPts val="600"/>
              </a:spcAft>
            </a:pPr>
            <a:r>
              <a:rPr lang="it-IT" sz="1400" b="1" dirty="0"/>
              <a:t>La minusvalenza è un componente negativo, deducibile ai fini della determinazione del reddito d’impresa complessivo.</a:t>
            </a:r>
          </a:p>
          <a:p>
            <a:pPr lvl="0" algn="just">
              <a:spcBef>
                <a:spcPts val="1200"/>
              </a:spcBef>
              <a:spcAft>
                <a:spcPts val="600"/>
              </a:spcAft>
            </a:pPr>
            <a:r>
              <a:rPr lang="it-IT" sz="1400" b="1" dirty="0"/>
              <a:t>Se il cedente è un imprenditore individuale che cede l’unica azienda posseduta, la minusvalenza costituisce una perdita d’impresa, che può essere dedotta in sede di dichiarazione dei redditi se si realizzano le seguenti condizioni: se il risultato dell’esercizio dà luogo ad una perdita, questa può essere compensata con eventuali altri redditi d’impresa o di partecipazione posseduti – nessuna compensazione è consentita con altre categorie di reddito.</a:t>
            </a:r>
          </a:p>
          <a:p>
            <a:pPr lvl="0" algn="just">
              <a:spcBef>
                <a:spcPts val="1200"/>
              </a:spcBef>
            </a:pPr>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627262893"/>
      </p:ext>
    </p:extLst>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552450" y="1569325"/>
            <a:ext cx="8460375" cy="3266100"/>
          </a:xfrm>
          <a:prstGeom prst="rect">
            <a:avLst/>
          </a:prstGeom>
        </p:spPr>
        <p:txBody>
          <a:bodyPr lIns="91425" tIns="91425" rIns="91425" bIns="91425" anchor="t" anchorCtr="0">
            <a:noAutofit/>
          </a:bodyPr>
          <a:lstStyle/>
          <a:p>
            <a:pPr lvl="0" algn="just">
              <a:spcBef>
                <a:spcPts val="1200"/>
              </a:spcBef>
            </a:pPr>
            <a:r>
              <a:rPr lang="it-IT" sz="1400" b="1" dirty="0"/>
              <a:t>Se i suddetti redditi mancano o non sono sufficienti a coprire la perdita, quella eccedente può essere riportata negli esercizi successivi, al fine di essere compensata con redditi futuri della stessa categoria, per l’intero importo che trova capienza in essi:</a:t>
            </a:r>
          </a:p>
          <a:p>
            <a:pPr lvl="0" algn="just">
              <a:spcBef>
                <a:spcPts val="1200"/>
              </a:spcBef>
            </a:pPr>
            <a:r>
              <a:rPr lang="it-IT" sz="1400" b="1" dirty="0"/>
              <a:t>-	Senza limiti temporali, se la perdita è realizzata nei primi tre periodi d’imposta;</a:t>
            </a:r>
          </a:p>
          <a:p>
            <a:pPr lvl="0" algn="just">
              <a:spcBef>
                <a:spcPts val="1200"/>
              </a:spcBef>
            </a:pPr>
            <a:r>
              <a:rPr lang="it-IT" sz="1400" b="1" dirty="0"/>
              <a:t>-	Entro il quinto anno dalla sua formazione, in tutti gli altri casi.</a:t>
            </a:r>
          </a:p>
          <a:p>
            <a:pPr lvl="0" algn="just">
              <a:spcBef>
                <a:spcPts val="1200"/>
              </a:spcBef>
            </a:pPr>
            <a:endParaRPr lang="it-IT" sz="1400" b="1" dirty="0"/>
          </a:p>
          <a:p>
            <a:pPr lvl="0" algn="just">
              <a:spcBef>
                <a:spcPts val="1200"/>
              </a:spcBef>
            </a:pPr>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Aspetti Fiscali – Imposte Dirette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4013138078"/>
      </p:ext>
    </p:extLst>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552450" y="1569325"/>
            <a:ext cx="8460375" cy="3266100"/>
          </a:xfrm>
          <a:prstGeom prst="rect">
            <a:avLst/>
          </a:prstGeom>
        </p:spPr>
        <p:txBody>
          <a:bodyPr lIns="91425" tIns="91425" rIns="91425" bIns="91425" anchor="t" anchorCtr="0">
            <a:noAutofit/>
          </a:bodyPr>
          <a:lstStyle/>
          <a:p>
            <a:pPr lvl="0" algn="just">
              <a:spcBef>
                <a:spcPts val="1200"/>
              </a:spcBef>
            </a:pPr>
            <a:r>
              <a:rPr lang="it-IT" sz="1400" dirty="0" smtClean="0"/>
              <a:t>In caso di cessione, da parte di una persona fisica, dell’unica azienda concessa in affitto o usufrutto, l’eventuale plusvalenza concorre alla determinazione del reddito complessivo del cedente </a:t>
            </a:r>
            <a:r>
              <a:rPr lang="it-IT" sz="1400" b="1" dirty="0" smtClean="0"/>
              <a:t>come reddito diverso </a:t>
            </a:r>
            <a:r>
              <a:rPr lang="it-IT" sz="1400" dirty="0" smtClean="0"/>
              <a:t>(avendo questi perso la qualifica di imprenditore a seguito dell’affitto dell’unica azienda); la plusvalenza deve essere determinata come differenza tra l’ammontare </a:t>
            </a:r>
            <a:r>
              <a:rPr lang="it-IT" sz="1400" dirty="0" err="1" smtClean="0"/>
              <a:t>prcepito</a:t>
            </a:r>
            <a:r>
              <a:rPr lang="it-IT" sz="1400" dirty="0" smtClean="0"/>
              <a:t> nel periodo d’imposta ed i costi afferenti secondo le regole previste per il reddito d’impresa e va indicata nel quadro RL (redditi diversi). La plusvalenza non è soggetta ad Irap. Non è possibile applicare la tassazione differita, né quella separata.</a:t>
            </a:r>
            <a:endParaRPr lang="it-IT" sz="1400" dirty="0"/>
          </a:p>
          <a:p>
            <a:pPr lvl="0" algn="just">
              <a:spcBef>
                <a:spcPts val="1200"/>
              </a:spcBef>
            </a:pPr>
            <a:endParaRPr lang="it-IT" sz="1400" b="1" dirty="0"/>
          </a:p>
          <a:p>
            <a:pPr lvl="0" algn="just"/>
            <a:endParaRPr sz="1400" b="1"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Caso particolare – Unica azienda affittata</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618505644"/>
      </p:ext>
    </p:extLst>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dirty="0"/>
              <a:t>Nell’ottica del rapporto con l’Amministrazione finanziaria, ai fini dell’applicazione dell’imposta di registro sugli atti di cessione d’azienda, la valorizzazione, </a:t>
            </a:r>
            <a:r>
              <a:rPr lang="it-IT" sz="1400" b="1" dirty="0"/>
              <a:t>che le parti danno nell’atto all’avviamento</a:t>
            </a:r>
            <a:r>
              <a:rPr lang="it-IT" sz="1400" dirty="0"/>
              <a:t>, costituisce un aspetto assolutamente centrale.</a:t>
            </a:r>
          </a:p>
          <a:p>
            <a:pPr lvl="0" algn="just"/>
            <a:r>
              <a:rPr lang="it-IT" sz="1400" dirty="0"/>
              <a:t>Nella prassi, infatti, la gran parte degli accertamenti (e del conseguente contenzioso) relativi alla determinazione dell’imposta di registro dovuta su trasferimenti di complessi aziendali interessa l’aspetto legato alla valutazione dell’avviamento.</a:t>
            </a:r>
          </a:p>
          <a:p>
            <a:pPr lvl="0"/>
            <a:r>
              <a:rPr lang="it-IT" sz="1400" dirty="0"/>
              <a:t>Ancorché a livello normativo il disposto dell’art. 2 comma 4 del DPR 460/96 non sia più in vigore, i criteri di determinazione dell’avviamento ivi stabiliti sono stati recentemente richiamati dalla prassi dell’Amministrazione finanziaria.</a:t>
            </a:r>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Determinazione Avviamento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745897981"/>
      </p:ext>
    </p:extLst>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dirty="0" smtClean="0"/>
              <a:t>Con </a:t>
            </a:r>
            <a:r>
              <a:rPr lang="it-IT" sz="1400" dirty="0"/>
              <a:t>la comunicazione di servizio n. 52 del 25 luglio 2003, l’Agenzia delle Entrate ha infatti specificato che il contribuente, in ipotesi di cessione d’azienda, può determinare il valore dell’avviamento secondo il metodo di calcolo previsto dall’art. 2 comma 4 del DPR 460/96</a:t>
            </a:r>
            <a:r>
              <a:rPr lang="it-IT" sz="1400" dirty="0" smtClean="0"/>
              <a:t>.</a:t>
            </a:r>
          </a:p>
          <a:p>
            <a:pPr lvl="0" algn="just"/>
            <a:r>
              <a:rPr lang="it-IT" sz="1400" dirty="0"/>
              <a:t>È però appena il caso di ribadire che il criterio di calcolo “forfetario” dell’avviamento introdotto dal DPR 460/96 si inquadrava nell’ambito della disciplina dell’accertamento con adesione in materia di imposte indirette (poi abrogata dalla normativa “a regime” introdotta dal </a:t>
            </a:r>
            <a:r>
              <a:rPr lang="it-IT" sz="1400" dirty="0" err="1"/>
              <a:t>DLgs</a:t>
            </a:r>
            <a:r>
              <a:rPr lang="it-IT" sz="1400" dirty="0"/>
              <a:t>. 218/97) ed il suo richiamo da parte della comunicazione di servizio n. 52 del 25 luglio 2003 risponde all’esigenza interna dell’Amministrazione finanziaria di stabilire criteri selettivi per gli uffici ai fini dell’individuazione dei casi “meritevoli” di approfondimento mediante apposite ispezioni, accessi e verifiche.</a:t>
            </a:r>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Determinazione Avviamento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151861095"/>
      </p:ext>
    </p:extLst>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r>
              <a:rPr lang="it-IT" sz="1400" dirty="0"/>
              <a:t>Nell’ottica del contribuente, dunque, le metodologie di calcolo sancite dal “resuscitato” art. 2 comma 4 del DPR 460/96 costituiscono un importantissimo punto di riferimento in termini di verifica del grado di potenziale “rischio-conflittualità” con l’Amministrazione finanziaria, ma nulla più</a:t>
            </a:r>
            <a:r>
              <a:rPr lang="it-IT" sz="1400" dirty="0" smtClean="0"/>
              <a:t>.</a:t>
            </a:r>
          </a:p>
          <a:p>
            <a:pPr lvl="0"/>
            <a:r>
              <a:rPr lang="it-IT" sz="1400" dirty="0" smtClean="0"/>
              <a:t>Gli uffici dell’Agenzia Entrate continuano ad usare il sistema sopra indicato.</a:t>
            </a: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Determinazione Avviamento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238428985"/>
      </p:ext>
    </p:extLst>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97650" y="1537625"/>
            <a:ext cx="8348700" cy="3266100"/>
          </a:xfrm>
          <a:prstGeom prst="rect">
            <a:avLst/>
          </a:prstGeom>
        </p:spPr>
        <p:txBody>
          <a:bodyPr lIns="91425" tIns="91425" rIns="91425" bIns="91425" anchor="t" anchorCtr="0">
            <a:noAutofit/>
          </a:bodyPr>
          <a:lstStyle/>
          <a:p>
            <a:pPr lvl="0">
              <a:spcAft>
                <a:spcPts val="0"/>
              </a:spcAft>
            </a:pPr>
            <a:r>
              <a:rPr lang="it-IT" sz="1100" dirty="0"/>
              <a:t>Tabella - Esempio di calcolo dell’avviamento “fiscalmente congruo</a:t>
            </a:r>
            <a:r>
              <a:rPr lang="it-IT" sz="1100" dirty="0" smtClean="0"/>
              <a:t>”</a:t>
            </a:r>
          </a:p>
          <a:p>
            <a:pPr lvl="0">
              <a:spcAft>
                <a:spcPts val="0"/>
              </a:spcAft>
            </a:pPr>
            <a:endParaRPr lang="it-IT" sz="1100" dirty="0"/>
          </a:p>
          <a:p>
            <a:pPr lvl="0">
              <a:spcAft>
                <a:spcPts val="0"/>
              </a:spcAft>
            </a:pPr>
            <a:r>
              <a:rPr lang="it-IT" sz="1100" u="sng" dirty="0"/>
              <a:t>Caso di un’azienda ceduta nel 2010 da parte di un’impresa con i seguenti dati </a:t>
            </a:r>
            <a:r>
              <a:rPr lang="it-IT" sz="1100" u="sng" dirty="0" smtClean="0"/>
              <a:t>fiscali</a:t>
            </a:r>
          </a:p>
          <a:p>
            <a:pPr lvl="0">
              <a:spcAft>
                <a:spcPts val="0"/>
              </a:spcAft>
            </a:pPr>
            <a:endParaRPr lang="it-IT" sz="1100" dirty="0"/>
          </a:p>
          <a:p>
            <a:pPr lvl="0">
              <a:spcAft>
                <a:spcPts val="0"/>
              </a:spcAft>
            </a:pPr>
            <a:r>
              <a:rPr lang="it-IT" sz="1100" dirty="0"/>
              <a:t>ANNO	REDDITO IMPONIBILE	RICAVI IMPONIBILI	% DI REDDITIVITÀ</a:t>
            </a:r>
          </a:p>
          <a:p>
            <a:pPr lvl="0">
              <a:spcAft>
                <a:spcPts val="0"/>
              </a:spcAft>
            </a:pPr>
            <a:r>
              <a:rPr lang="it-IT" sz="1100" dirty="0"/>
              <a:t>2007	 </a:t>
            </a:r>
            <a:r>
              <a:rPr lang="it-IT" sz="1100" dirty="0" smtClean="0"/>
              <a:t>     100.000</a:t>
            </a:r>
            <a:r>
              <a:rPr lang="it-IT" sz="1100" dirty="0"/>
              <a:t>	</a:t>
            </a:r>
            <a:r>
              <a:rPr lang="it-IT" sz="1100" dirty="0" smtClean="0"/>
              <a:t>	       2.000.000</a:t>
            </a:r>
            <a:r>
              <a:rPr lang="it-IT" sz="1100" dirty="0"/>
              <a:t>	</a:t>
            </a:r>
            <a:r>
              <a:rPr lang="it-IT" sz="1100" dirty="0" smtClean="0"/>
              <a:t>	         5,00</a:t>
            </a:r>
            <a:r>
              <a:rPr lang="it-IT" sz="1100" dirty="0"/>
              <a:t>%</a:t>
            </a:r>
          </a:p>
          <a:p>
            <a:pPr lvl="0">
              <a:spcAft>
                <a:spcPts val="0"/>
              </a:spcAft>
            </a:pPr>
            <a:r>
              <a:rPr lang="it-IT" sz="1100" dirty="0"/>
              <a:t>2008	</a:t>
            </a:r>
            <a:r>
              <a:rPr lang="it-IT" sz="1100" dirty="0" smtClean="0"/>
              <a:t>        80.000</a:t>
            </a:r>
            <a:r>
              <a:rPr lang="it-IT" sz="1100" dirty="0"/>
              <a:t>	</a:t>
            </a:r>
            <a:r>
              <a:rPr lang="it-IT" sz="1100" dirty="0" smtClean="0"/>
              <a:t>	       1.500.000</a:t>
            </a:r>
            <a:r>
              <a:rPr lang="it-IT" sz="1100" dirty="0"/>
              <a:t>	</a:t>
            </a:r>
            <a:r>
              <a:rPr lang="it-IT" sz="1100" dirty="0" smtClean="0"/>
              <a:t>	         5,33</a:t>
            </a:r>
            <a:r>
              <a:rPr lang="it-IT" sz="1100" dirty="0"/>
              <a:t>%</a:t>
            </a:r>
          </a:p>
          <a:p>
            <a:pPr lvl="0">
              <a:spcAft>
                <a:spcPts val="0"/>
              </a:spcAft>
            </a:pPr>
            <a:r>
              <a:rPr lang="it-IT" sz="1100" dirty="0"/>
              <a:t>2009	 </a:t>
            </a:r>
            <a:r>
              <a:rPr lang="it-IT" sz="1100" dirty="0" smtClean="0"/>
              <a:t>       50.000</a:t>
            </a:r>
            <a:r>
              <a:rPr lang="it-IT" sz="1100" dirty="0"/>
              <a:t>	</a:t>
            </a:r>
            <a:r>
              <a:rPr lang="it-IT" sz="1100" dirty="0" smtClean="0"/>
              <a:t>	          900.000</a:t>
            </a:r>
            <a:r>
              <a:rPr lang="it-IT" sz="1100" dirty="0"/>
              <a:t>	</a:t>
            </a:r>
            <a:r>
              <a:rPr lang="it-IT" sz="1100" dirty="0" smtClean="0"/>
              <a:t>	         5,55</a:t>
            </a:r>
            <a:r>
              <a:rPr lang="it-IT" sz="1100" dirty="0"/>
              <a:t>%</a:t>
            </a:r>
          </a:p>
          <a:p>
            <a:pPr lvl="0">
              <a:spcAft>
                <a:spcPts val="0"/>
              </a:spcAft>
            </a:pPr>
            <a:r>
              <a:rPr lang="it-IT" sz="1100" dirty="0" smtClean="0"/>
              <a:t>2010	        70.000</a:t>
            </a:r>
            <a:r>
              <a:rPr lang="it-IT" sz="1100" dirty="0"/>
              <a:t>	</a:t>
            </a:r>
            <a:r>
              <a:rPr lang="it-IT" sz="1100" dirty="0" smtClean="0"/>
              <a:t>	       1.100.000</a:t>
            </a:r>
            <a:r>
              <a:rPr lang="it-IT" sz="1100" dirty="0"/>
              <a:t>	</a:t>
            </a:r>
            <a:r>
              <a:rPr lang="it-IT" sz="1100" dirty="0" smtClean="0"/>
              <a:t>	         6,36%</a:t>
            </a:r>
          </a:p>
          <a:p>
            <a:pPr lvl="0">
              <a:spcAft>
                <a:spcPts val="0"/>
              </a:spcAft>
            </a:pPr>
            <a:endParaRPr lang="it-IT" sz="1100" dirty="0"/>
          </a:p>
          <a:p>
            <a:pPr lvl="0">
              <a:spcAft>
                <a:spcPts val="0"/>
              </a:spcAft>
            </a:pPr>
            <a:r>
              <a:rPr lang="it-IT" sz="1200" dirty="0"/>
              <a:t>Come percentuale di redditività non può essere assunto un valore inferiore al 6,36%, ossia alla percentuale di redditività relativa al periodo di imposta nel corso del quale la cessione d’azienda si è perfezionata. La media dei ricavi relativa ai tre periodi precedenti (2007, 2008 e 2009) è 1.466.667 euro. L’avviamento “fiscalmente congruo” è pari a 280.000 (= 6,36% x 1.466.667 x 3). Se sussiste uno dei presupposti che consente di moltiplicare la media dei ricavi per due, anziché per tre, l’avviamento “fiscalmente congruo” scende a 186.667 euro.</a:t>
            </a:r>
          </a:p>
          <a:p>
            <a:pPr lvl="0"/>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Determinazione Avviamento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91103417"/>
      </p:ext>
    </p:extLst>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a:r>
              <a:rPr lang="it-IT" sz="1400" dirty="0"/>
              <a:t>La registrazione del contratto di cessione di azienda è sempre obbligatoria, e va effettuata nell’ordinario termine di 20 gg dalla stipula dell’atto.</a:t>
            </a:r>
          </a:p>
          <a:p>
            <a:pPr lvl="0" algn="just"/>
            <a:r>
              <a:rPr lang="it-IT" sz="1400" dirty="0"/>
              <a:t>La base imponibile è data dal valore corrente dell’azienda. Il valore corrente si determina con riferimento al valore complessivo dei beni che compongono l’azienda, dedotte le passività ad essa imputabili. </a:t>
            </a:r>
            <a:r>
              <a:rPr lang="it-IT" sz="1400" dirty="0" smtClean="0"/>
              <a:t>Nella Determinazione di tale valore è ammesso il controllo in rettifica da parte dell’ufficio sulla base del valore venale in comune commercio; a tal fine non sussiste alcun vincolo alle scritture contabili, se non con riferimento alle eventuali passività di cui l’ufficio finanziario deve tener conto (</a:t>
            </a:r>
            <a:r>
              <a:rPr lang="it-IT" sz="1400" dirty="0" err="1" smtClean="0"/>
              <a:t>Cass</a:t>
            </a:r>
            <a:r>
              <a:rPr lang="it-IT" sz="1400" dirty="0" smtClean="0"/>
              <a:t>. 19 giugno 2007 n. 14212).</a:t>
            </a:r>
          </a:p>
          <a:p>
            <a:pPr lvl="0" algn="just"/>
            <a:r>
              <a:rPr lang="it-IT" sz="1400" dirty="0" smtClean="0"/>
              <a:t>Vedi esempio calcolo.</a:t>
            </a:r>
            <a:endParaRPr lang="it-IT"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IMPOSTA DI REGISTRO</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999810569"/>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dirty="0" smtClean="0"/>
              <a:t>Nel contratto di cessione, stipulato dinnanzi al Notaio, le parti possono accordarsi </a:t>
            </a:r>
            <a:r>
              <a:rPr lang="it-IT" dirty="0" err="1" smtClean="0"/>
              <a:t>affinchè</a:t>
            </a:r>
            <a:r>
              <a:rPr lang="it-IT" dirty="0" smtClean="0"/>
              <a:t> i debiti ed i crediti rimangano in capo al cedente l’azienda. Soprattutto i debiti. Bisogna però tener presente che:</a:t>
            </a:r>
          </a:p>
          <a:p>
            <a:pPr marL="342900" lvl="0" indent="-342900" algn="just" rtl="0">
              <a:spcBef>
                <a:spcPts val="0"/>
              </a:spcBef>
              <a:buAutoNum type="arabicPeriod"/>
            </a:pPr>
            <a:r>
              <a:rPr lang="it-IT" u="sng" dirty="0" smtClean="0"/>
              <a:t>Crediti relativi all’azienda ceduta</a:t>
            </a:r>
            <a:r>
              <a:rPr lang="it-IT" dirty="0" smtClean="0"/>
              <a:t>:</a:t>
            </a:r>
          </a:p>
          <a:p>
            <a:pPr lvl="0" algn="just" rtl="0">
              <a:spcBef>
                <a:spcPts val="0"/>
              </a:spcBef>
            </a:pPr>
            <a:r>
              <a:rPr lang="it-IT" dirty="0" smtClean="0"/>
              <a:t>       Il cessionario dell’azienda diventa il titolare dei rapporti di credito a partire dal momento dell’iscrizione del trasferimento nel registro delle imprese. La norma precisa che «tuttavia il debitore ceduto è liberato se paga in buona fede all’alienante». </a:t>
            </a:r>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78799"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 – art. 2560 c.c.</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444620509"/>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dirty="0" smtClean="0"/>
              <a:t>2</a:t>
            </a:r>
            <a:r>
              <a:rPr lang="it-IT" u="sng" dirty="0" smtClean="0"/>
              <a:t>. Debiti relativi all’azienda ceduta:</a:t>
            </a:r>
          </a:p>
          <a:p>
            <a:pPr lvl="0" algn="just" rtl="0">
              <a:spcBef>
                <a:spcPts val="0"/>
              </a:spcBef>
            </a:pPr>
            <a:r>
              <a:rPr lang="it-IT" dirty="0"/>
              <a:t> </a:t>
            </a:r>
            <a:r>
              <a:rPr lang="it-IT" dirty="0" smtClean="0"/>
              <a:t>    L’alienante non è liberato dai debiti, inerenti all’esercizio dell’azienda ceduta, anteriori al trasferimento, se non risulta che i creditori vi abbiano consentito. Di conseguenza il cedente, per il solo fatto di aver alienato l’azienda, non è liberato dalle obbligazioni assunte, salvo dichiarazione espressa del debitore.</a:t>
            </a:r>
          </a:p>
          <a:p>
            <a:pPr lvl="0" algn="just" rtl="0">
              <a:spcBef>
                <a:spcPts val="0"/>
              </a:spcBef>
            </a:pPr>
            <a:endParaRPr dirty="0"/>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78799"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 – art. 2560 c.c.</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563307264"/>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dirty="0" smtClean="0"/>
              <a:t>Pertanto, quando all’interno del contratto di cessione, per tutela dell’acquirente, si </a:t>
            </a:r>
            <a:r>
              <a:rPr lang="it-IT" dirty="0" smtClean="0"/>
              <a:t>inserisce la </a:t>
            </a:r>
            <a:r>
              <a:rPr lang="it-IT" dirty="0" smtClean="0"/>
              <a:t>clausola in base alla quale si dice che i debiti ed i crediti dell’azienda ceduta rimangono in capo all’alienante, colui che acquista l’azienda </a:t>
            </a:r>
            <a:r>
              <a:rPr lang="it-IT" b="1" dirty="0" smtClean="0"/>
              <a:t>deve sapere </a:t>
            </a:r>
            <a:r>
              <a:rPr lang="it-IT" dirty="0" smtClean="0"/>
              <a:t>che questa è solo una pattuizione valida tra i due «attori» del contratto e non anche vincolante per i creditori dell’alienante. Questi possono richiedere il pagamento al soggetto più solvibile. </a:t>
            </a:r>
          </a:p>
          <a:p>
            <a:pPr lvl="0" algn="just" rtl="0">
              <a:spcBef>
                <a:spcPts val="0"/>
              </a:spcBef>
              <a:buNone/>
            </a:pPr>
            <a:r>
              <a:rPr lang="it-IT" dirty="0" smtClean="0"/>
              <a:t>Per cui, </a:t>
            </a:r>
            <a:r>
              <a:rPr lang="it-IT" b="1" u="sng" dirty="0" smtClean="0"/>
              <a:t>l’alienante</a:t>
            </a:r>
            <a:r>
              <a:rPr lang="it-IT" dirty="0" smtClean="0"/>
              <a:t> non è liberato dai debiti, inerenti all’esercizio dell’azienda ceduta, anteriori al trasferimento, se non risulta che i creditori vi abbiano </a:t>
            </a:r>
            <a:r>
              <a:rPr lang="it-IT" dirty="0" smtClean="0"/>
              <a:t>acconsentito</a:t>
            </a:r>
            <a:r>
              <a:rPr lang="it-IT" dirty="0" smtClean="0"/>
              <a:t>. </a:t>
            </a:r>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1372975339"/>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348700"/>
          </a:xfrm>
          <a:prstGeom prst="rect">
            <a:avLst/>
          </a:prstGeom>
        </p:spPr>
        <p:txBody>
          <a:bodyPr lIns="91425" tIns="91425" rIns="91425" bIns="91425" anchor="t" anchorCtr="0">
            <a:noAutofit/>
          </a:bodyPr>
          <a:lstStyle/>
          <a:p>
            <a:pPr lvl="0" rtl="0">
              <a:spcBef>
                <a:spcPts val="0"/>
              </a:spcBef>
              <a:buNone/>
            </a:pPr>
            <a:r>
              <a:rPr lang="it-IT" sz="1400" dirty="0" smtClean="0"/>
              <a:t>Mentre il cessionario dell’azienda risponde dei debiti se «essi risultano dai libri contabili obbligatori». Tale norma è posta a tutela </a:t>
            </a:r>
            <a:r>
              <a:rPr lang="it-IT" sz="1400" dirty="0" smtClean="0"/>
              <a:t>dell’acquirente (cessionario) </a:t>
            </a:r>
            <a:r>
              <a:rPr lang="it-IT" sz="1400" dirty="0" smtClean="0"/>
              <a:t>dell’azienda, che è tenuto al pagamento dei debiti </a:t>
            </a:r>
            <a:r>
              <a:rPr lang="it-IT" sz="1400" dirty="0" err="1" smtClean="0"/>
              <a:t>purchè</a:t>
            </a:r>
            <a:r>
              <a:rPr lang="it-IT" sz="1400" dirty="0" smtClean="0"/>
              <a:t> essi siano:</a:t>
            </a:r>
          </a:p>
          <a:p>
            <a:pPr marL="285750" lvl="0" indent="-285750" rtl="0">
              <a:spcBef>
                <a:spcPts val="0"/>
              </a:spcBef>
              <a:buFontTx/>
              <a:buChar char="-"/>
            </a:pPr>
            <a:r>
              <a:rPr lang="it-IT" sz="1400" dirty="0" smtClean="0"/>
              <a:t>Relativi all’azienda;</a:t>
            </a:r>
          </a:p>
          <a:p>
            <a:pPr marL="285750" lvl="0" indent="-285750" rtl="0">
              <a:spcBef>
                <a:spcPts val="0"/>
              </a:spcBef>
              <a:buFontTx/>
              <a:buChar char="-"/>
            </a:pPr>
            <a:r>
              <a:rPr lang="it-IT" sz="1400" dirty="0" smtClean="0"/>
              <a:t>Sorti antecedentemente alla data della compravendita;</a:t>
            </a:r>
          </a:p>
          <a:p>
            <a:pPr marL="285750" lvl="0" indent="-285750" rtl="0">
              <a:spcBef>
                <a:spcPts val="0"/>
              </a:spcBef>
              <a:buFontTx/>
              <a:buChar char="-"/>
            </a:pPr>
            <a:r>
              <a:rPr lang="it-IT" sz="1400" dirty="0" smtClean="0"/>
              <a:t>Evidenziati nelle scritture contabili.</a:t>
            </a:r>
          </a:p>
          <a:p>
            <a:pPr lvl="0" algn="just" rtl="0">
              <a:spcBef>
                <a:spcPts val="0"/>
              </a:spcBef>
            </a:pPr>
            <a:r>
              <a:rPr lang="it-IT" sz="1400" dirty="0" smtClean="0"/>
              <a:t>(</a:t>
            </a:r>
            <a:r>
              <a:rPr lang="it-IT" sz="1400" dirty="0" err="1" smtClean="0"/>
              <a:t>Cass</a:t>
            </a:r>
            <a:r>
              <a:rPr lang="it-IT" sz="1400" dirty="0" smtClean="0"/>
              <a:t>. Sez. L, 3 aprile 2002, n. 4726) In caso di cessione d’azienda, l’iscrizione dei debiti, inerenti all’esercizio dell’azienda ceduta, nei libri contabili obbligatori è elemento costitutivo della responsabilità dell’acquirente dell’azienda e non può essere surrogata dalla prova che l’esistenza dei debiti era comunque conosciuta da parte dell’acquirente medesimo.</a:t>
            </a: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03231502"/>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sz="1400" b="1" u="sng" dirty="0" smtClean="0"/>
              <a:t>L’art. 14 del </a:t>
            </a:r>
            <a:r>
              <a:rPr lang="it-IT" sz="1400" b="1" u="sng" dirty="0" err="1" smtClean="0"/>
              <a:t>D.Lgs</a:t>
            </a:r>
            <a:r>
              <a:rPr lang="it-IT" sz="1400" b="1" u="sng" dirty="0" smtClean="0"/>
              <a:t> 18 dicembre 1997 n. 472 </a:t>
            </a:r>
            <a:r>
              <a:rPr lang="it-IT" sz="1400" dirty="0" smtClean="0"/>
              <a:t>prevede la responsabilità di chi cede e di chi acquista l’azienda, per il pagamento di imposte e sanzioni riferibili all’azienda ceduta. Le imposte sono tutte quelle di natura fiscale (Irpef, </a:t>
            </a:r>
            <a:r>
              <a:rPr lang="it-IT" sz="1400" dirty="0" err="1" smtClean="0"/>
              <a:t>Ires</a:t>
            </a:r>
            <a:r>
              <a:rPr lang="it-IT" sz="1400" dirty="0" smtClean="0"/>
              <a:t>, Irap, Iva, Imposte di registro, ipotecarie, catastali, IMU, ecc.).</a:t>
            </a:r>
          </a:p>
          <a:p>
            <a:pPr lvl="0" algn="just" rtl="0">
              <a:spcBef>
                <a:spcPts val="0"/>
              </a:spcBef>
              <a:buNone/>
            </a:pPr>
            <a:r>
              <a:rPr lang="it-IT" sz="1400" dirty="0" smtClean="0"/>
              <a:t>Chi cede l’azienda è responsabile in via principale di tutte le imposte a lui riferibili. Chi acquista l’azienda è invece responsabile in solido con chi l’ha ceduta, per il pagamento delle imposte e delle sanzioni riferite a :</a:t>
            </a:r>
          </a:p>
          <a:p>
            <a:pPr marL="285750" lvl="0" indent="-285750" algn="just" rtl="0">
              <a:spcBef>
                <a:spcPts val="0"/>
              </a:spcBef>
              <a:buFont typeface="Arial" panose="020B0604020202020204" pitchFamily="34" charset="0"/>
              <a:buChar char="•"/>
            </a:pPr>
            <a:r>
              <a:rPr lang="it-IT" sz="1400" dirty="0" smtClean="0"/>
              <a:t>Violazioni commesse nell’anno in cui è avvenuta la cessione dell’azienda e nei</a:t>
            </a:r>
          </a:p>
          <a:p>
            <a:pPr lvl="0" rtl="0">
              <a:spcBef>
                <a:spcPts val="0"/>
              </a:spcBef>
              <a:buNone/>
            </a:pP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105601490"/>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rtl="0">
              <a:spcBef>
                <a:spcPts val="0"/>
              </a:spcBef>
              <a:buNone/>
            </a:pPr>
            <a:r>
              <a:rPr lang="it-IT" sz="1400" dirty="0"/>
              <a:t>d</a:t>
            </a:r>
            <a:r>
              <a:rPr lang="it-IT" sz="1400" dirty="0" smtClean="0"/>
              <a:t>ue anni precedenti, non ancora contestate alla data di cessione dell’azienda;</a:t>
            </a:r>
          </a:p>
          <a:p>
            <a:pPr marL="285750" lvl="0" indent="-285750" rtl="0">
              <a:spcBef>
                <a:spcPts val="0"/>
              </a:spcBef>
              <a:buFont typeface="Arial" panose="020B0604020202020204" pitchFamily="34" charset="0"/>
              <a:buChar char="•"/>
            </a:pPr>
            <a:r>
              <a:rPr lang="it-IT" sz="1400" dirty="0" smtClean="0"/>
              <a:t>Violazioni già contestate nell’anno di cessione dell’azienda e nei due precedenti, anche se riferiti a periodi antecedenti.</a:t>
            </a:r>
          </a:p>
          <a:p>
            <a:pPr lvl="0" rtl="0">
              <a:spcBef>
                <a:spcPts val="0"/>
              </a:spcBef>
            </a:pPr>
            <a:r>
              <a:rPr lang="it-IT" sz="1400" dirty="0" smtClean="0"/>
              <a:t>Occorre precisare che la responsabilità dell’acquirente dell’azienda è limitata al valore dell’azienda al momento dell’acquisto, per cui all’acquirente non potranno essere chiesti importi superiori al valore dell’azienda acquistata. Per valore dell’azienda si intende quello dichiarato nell’atto o quello accertato dall’ufficio del registro.</a:t>
            </a:r>
          </a:p>
          <a:p>
            <a:pPr lvl="0" rtl="0">
              <a:spcBef>
                <a:spcPts val="0"/>
              </a:spcBef>
            </a:pPr>
            <a:r>
              <a:rPr lang="it-IT" sz="1400" u="sng" dirty="0" smtClean="0"/>
              <a:t>Cosa dobbiamo fare per tutelare l’acquirente di un’azienda nostro cliente:</a:t>
            </a:r>
          </a:p>
          <a:p>
            <a:pPr lvl="0" rtl="0">
              <a:spcBef>
                <a:spcPts val="0"/>
              </a:spcBef>
            </a:pPr>
            <a:r>
              <a:rPr lang="it-IT" sz="1400" dirty="0" smtClean="0"/>
              <a:t>Dobbiamo farci dare l’estratto del ruolo di </a:t>
            </a:r>
            <a:r>
              <a:rPr lang="it-IT" sz="1400" dirty="0" err="1" smtClean="0"/>
              <a:t>Equitalia</a:t>
            </a:r>
            <a:r>
              <a:rPr lang="it-IT" sz="1400" dirty="0" smtClean="0"/>
              <a:t>, </a:t>
            </a:r>
            <a:r>
              <a:rPr lang="it-IT" sz="1400" dirty="0" smtClean="0"/>
              <a:t>estratto carichi pendenti all’Agenzia Entrate, richiedere </a:t>
            </a:r>
            <a:r>
              <a:rPr lang="it-IT" sz="1400" dirty="0" smtClean="0"/>
              <a:t>un estratto all’Inps se ci sono dipendenti, </a:t>
            </a:r>
            <a:endParaRPr sz="1400" dirty="0"/>
          </a:p>
          <a:p>
            <a:pPr lvl="0" rtl="0">
              <a:spcBef>
                <a:spcPts val="0"/>
              </a:spcBef>
              <a:buNone/>
            </a:pP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3007622658"/>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068700" y="381825"/>
            <a:ext cx="5667899" cy="592200"/>
          </a:xfrm>
          <a:prstGeom prst="rect">
            <a:avLst/>
          </a:prstGeom>
        </p:spPr>
        <p:txBody>
          <a:bodyPr lIns="91425" tIns="91425" rIns="91425" bIns="91425" anchor="b" anchorCtr="0">
            <a:noAutofit/>
          </a:bodyPr>
          <a:lstStyle/>
          <a:p>
            <a:pPr lvl="0" algn="r" rtl="0">
              <a:spcBef>
                <a:spcPts val="0"/>
              </a:spcBef>
              <a:buNone/>
            </a:pPr>
            <a:r>
              <a:rPr lang="it" dirty="0" smtClean="0"/>
              <a:t>Cessione d’Azienda</a:t>
            </a:r>
            <a:endParaRPr lang="it" dirty="0"/>
          </a:p>
        </p:txBody>
      </p:sp>
      <p:sp>
        <p:nvSpPr>
          <p:cNvPr id="102" name="Shape 102"/>
          <p:cNvSpPr txBox="1">
            <a:spLocks noGrp="1"/>
          </p:cNvSpPr>
          <p:nvPr>
            <p:ph type="body" idx="1"/>
          </p:nvPr>
        </p:nvSpPr>
        <p:spPr>
          <a:xfrm>
            <a:off x="387900" y="1537625"/>
            <a:ext cx="8348700" cy="3266100"/>
          </a:xfrm>
          <a:prstGeom prst="rect">
            <a:avLst/>
          </a:prstGeom>
        </p:spPr>
        <p:txBody>
          <a:bodyPr lIns="91425" tIns="91425" rIns="91425" bIns="91425" anchor="t" anchorCtr="0">
            <a:noAutofit/>
          </a:bodyPr>
          <a:lstStyle/>
          <a:p>
            <a:pPr lvl="0" algn="just" rtl="0">
              <a:spcBef>
                <a:spcPts val="0"/>
              </a:spcBef>
              <a:buNone/>
            </a:pPr>
            <a:r>
              <a:rPr lang="it-IT" sz="1400" dirty="0" smtClean="0"/>
              <a:t>se è stato stabilito che i debiti per lavoro dipendente non passano con l’acquisto di azienda, la prova dell’avvenuta interruzione del rapporto di lavoro, la prova dell’avvenuto pagamento dei debiti per mensilità e </a:t>
            </a:r>
            <a:r>
              <a:rPr lang="it-IT" sz="1400" dirty="0" err="1" smtClean="0"/>
              <a:t>tfr</a:t>
            </a:r>
            <a:r>
              <a:rPr lang="it-IT" sz="1400" dirty="0" smtClean="0"/>
              <a:t>, richiedere la prova del pagamento degli F24 per le imposte correnti, per le imposte comunali, ecc.</a:t>
            </a:r>
          </a:p>
          <a:p>
            <a:pPr lvl="0" rtl="0">
              <a:spcBef>
                <a:spcPts val="0"/>
              </a:spcBef>
              <a:buNone/>
            </a:pPr>
            <a:r>
              <a:rPr lang="it-IT" sz="1400" dirty="0" smtClean="0"/>
              <a:t>E comunque, se tutte queste cose non vengono fornite, possiamo chiedere da soli, a norma dell’art. 14 del </a:t>
            </a:r>
            <a:r>
              <a:rPr lang="it-IT" sz="1400" dirty="0" err="1" smtClean="0"/>
              <a:t>D.lgs</a:t>
            </a:r>
            <a:r>
              <a:rPr lang="it-IT" sz="1400" dirty="0" smtClean="0"/>
              <a:t> n. 472/97, ai vari uffici fiscali interessati, un certificato dal quale risulti:</a:t>
            </a:r>
          </a:p>
          <a:p>
            <a:pPr marL="285750" lvl="0" indent="-285750" rtl="0">
              <a:spcBef>
                <a:spcPts val="0"/>
              </a:spcBef>
              <a:buFont typeface="Arial" panose="020B0604020202020204" pitchFamily="34" charset="0"/>
              <a:buChar char="•"/>
            </a:pPr>
            <a:r>
              <a:rPr lang="it-IT" sz="1400" dirty="0" smtClean="0"/>
              <a:t>L’esistenza di contestazioni fiscali in corso;</a:t>
            </a:r>
          </a:p>
          <a:p>
            <a:pPr marL="285750" lvl="0" indent="-285750" rtl="0">
              <a:spcBef>
                <a:spcPts val="0"/>
              </a:spcBef>
              <a:buFont typeface="Arial" panose="020B0604020202020204" pitchFamily="34" charset="0"/>
              <a:buChar char="•"/>
            </a:pPr>
            <a:r>
              <a:rPr lang="it-IT" sz="1400" dirty="0" smtClean="0"/>
              <a:t>L’esistenza di debiti tributari, per contestazioni tributarie già definite, ma non ancora saldate. Gli uffici dovranno rispondere entro 40 giorni. Se in questo lasso di tempo l’ufficio emette un </a:t>
            </a:r>
            <a:r>
              <a:rPr lang="it-IT" sz="1400" dirty="0" err="1" smtClean="0"/>
              <a:t>certifcato</a:t>
            </a:r>
            <a:r>
              <a:rPr lang="it-IT" sz="1400" dirty="0" smtClean="0"/>
              <a:t> dal quale non emergono contestazioni oppure non risponda, il cessionario non risponderà più delle imposte e sanzioni riferite all’azienda acquistata.</a:t>
            </a:r>
            <a:endParaRPr sz="1400" dirty="0"/>
          </a:p>
        </p:txBody>
      </p:sp>
      <p:pic>
        <p:nvPicPr>
          <p:cNvPr id="103" name="Shape 103"/>
          <p:cNvPicPr preferRelativeResize="0"/>
          <p:nvPr/>
        </p:nvPicPr>
        <p:blipFill rotWithShape="1">
          <a:blip r:embed="rId3">
            <a:alphaModFix/>
          </a:blip>
          <a:srcRect/>
          <a:stretch/>
        </p:blipFill>
        <p:spPr>
          <a:xfrm>
            <a:off x="387900" y="381825"/>
            <a:ext cx="2680799" cy="592200"/>
          </a:xfrm>
          <a:prstGeom prst="rect">
            <a:avLst/>
          </a:prstGeom>
          <a:noFill/>
          <a:ln>
            <a:noFill/>
          </a:ln>
        </p:spPr>
      </p:pic>
      <p:sp>
        <p:nvSpPr>
          <p:cNvPr id="104" name="Shape 104"/>
          <p:cNvSpPr/>
          <p:nvPr/>
        </p:nvSpPr>
        <p:spPr>
          <a:xfrm>
            <a:off x="368525" y="1107775"/>
            <a:ext cx="8368200" cy="389999"/>
          </a:xfrm>
          <a:prstGeom prst="rect">
            <a:avLst/>
          </a:prstGeom>
          <a:solidFill>
            <a:srgbClr val="9EE6DF"/>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it" sz="1800" dirty="0" smtClean="0">
                <a:solidFill>
                  <a:srgbClr val="062C8A"/>
                </a:solidFill>
                <a:latin typeface="Alegreya"/>
                <a:ea typeface="Alegreya"/>
                <a:cs typeface="Alegreya"/>
                <a:sym typeface="Alegreya"/>
              </a:rPr>
              <a:t>Importante: contratto di cessione</a:t>
            </a:r>
            <a:endParaRPr lang="it" sz="1800" dirty="0">
              <a:solidFill>
                <a:srgbClr val="062C8A"/>
              </a:solidFill>
              <a:latin typeface="Alegreya"/>
              <a:ea typeface="Alegreya"/>
              <a:cs typeface="Alegreya"/>
              <a:sym typeface="Alegreya"/>
            </a:endParaRPr>
          </a:p>
        </p:txBody>
      </p:sp>
      <p:sp>
        <p:nvSpPr>
          <p:cNvPr id="105" name="Shape 105"/>
          <p:cNvSpPr txBox="1"/>
          <p:nvPr/>
        </p:nvSpPr>
        <p:spPr>
          <a:xfrm>
            <a:off x="387900" y="4803725"/>
            <a:ext cx="8368200" cy="325799"/>
          </a:xfrm>
          <a:prstGeom prst="rect">
            <a:avLst/>
          </a:prstGeom>
          <a:noFill/>
          <a:ln>
            <a:noFill/>
          </a:ln>
        </p:spPr>
        <p:txBody>
          <a:bodyPr lIns="91425" tIns="91425" rIns="91425" bIns="91425" anchor="t" anchorCtr="0">
            <a:noAutofit/>
          </a:bodyPr>
          <a:lstStyle/>
          <a:p>
            <a:pPr lvl="0" algn="ctr" rtl="0">
              <a:spcBef>
                <a:spcPts val="0"/>
              </a:spcBef>
              <a:buNone/>
            </a:pPr>
            <a:r>
              <a:rPr lang="it" sz="1200" dirty="0" smtClean="0">
                <a:solidFill>
                  <a:srgbClr val="FFFFFF"/>
                </a:solidFill>
                <a:latin typeface="Alegreya"/>
                <a:ea typeface="Alegreya"/>
                <a:cs typeface="Alegreya"/>
                <a:sym typeface="Alegreya"/>
              </a:rPr>
              <a:t>30</a:t>
            </a:r>
            <a:r>
              <a:rPr lang="it" sz="1200" dirty="0" smtClean="0">
                <a:solidFill>
                  <a:srgbClr val="FFFFFF"/>
                </a:solidFill>
                <a:latin typeface="Alegreya"/>
                <a:ea typeface="Alegreya"/>
                <a:cs typeface="Alegreya"/>
                <a:sym typeface="Alegreya"/>
              </a:rPr>
              <a:t> </a:t>
            </a:r>
            <a:r>
              <a:rPr lang="it" sz="1200" dirty="0" smtClean="0">
                <a:solidFill>
                  <a:srgbClr val="FFFFFF"/>
                </a:solidFill>
                <a:latin typeface="Alegreya"/>
                <a:ea typeface="Alegreya"/>
                <a:cs typeface="Alegreya"/>
                <a:sym typeface="Alegreya"/>
              </a:rPr>
              <a:t>Marzo </a:t>
            </a:r>
            <a:r>
              <a:rPr lang="it" sz="1200" dirty="0" smtClean="0">
                <a:solidFill>
                  <a:srgbClr val="FFFFFF"/>
                </a:solidFill>
                <a:latin typeface="Alegreya"/>
                <a:ea typeface="Alegreya"/>
                <a:cs typeface="Alegreya"/>
                <a:sym typeface="Alegreya"/>
              </a:rPr>
              <a:t>2017</a:t>
            </a:r>
            <a:endParaRPr lang="it" sz="1200" dirty="0">
              <a:solidFill>
                <a:srgbClr val="FFFFFF"/>
              </a:solidFill>
              <a:latin typeface="Alegreya"/>
              <a:ea typeface="Alegreya"/>
              <a:cs typeface="Alegreya"/>
              <a:sym typeface="Alegreya"/>
            </a:endParaRPr>
          </a:p>
          <a:p>
            <a:pPr lvl="0" algn="ctr" rtl="0">
              <a:spcBef>
                <a:spcPts val="0"/>
              </a:spcBef>
              <a:buNone/>
            </a:pPr>
            <a:endParaRPr sz="1200" dirty="0"/>
          </a:p>
        </p:txBody>
      </p:sp>
    </p:spTree>
    <p:extLst>
      <p:ext uri="{BB962C8B-B14F-4D97-AF65-F5344CB8AC3E}">
        <p14:creationId xmlns:p14="http://schemas.microsoft.com/office/powerpoint/2010/main" val="2080731203"/>
      </p:ext>
    </p:extLst>
  </p:cSld>
  <p:clrMapOvr>
    <a:masterClrMapping/>
  </p:clrMapOvr>
  <p:transition spd="slow">
    <p:cut/>
  </p:transition>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1694</TotalTime>
  <Words>2318</Words>
  <Application>Microsoft Office PowerPoint</Application>
  <PresentationFormat>Presentazione su schermo (16:9)</PresentationFormat>
  <Paragraphs>162</Paragraphs>
  <Slides>27</Slides>
  <Notes>27</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27</vt:i4>
      </vt:variant>
    </vt:vector>
  </HeadingPairs>
  <TitlesOfParts>
    <vt:vector size="34" baseType="lpstr">
      <vt:lpstr>Roboto Slab</vt:lpstr>
      <vt:lpstr>Arial</vt:lpstr>
      <vt:lpstr>Garamond</vt:lpstr>
      <vt:lpstr>Roboto</vt:lpstr>
      <vt:lpstr>Alegreya</vt:lpstr>
      <vt:lpstr>marina</vt:lpstr>
      <vt:lpstr>Worksheet</vt:lpstr>
      <vt:lpstr> La 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lpstr>Cessione d’Azienda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Revisione legale dei conti - D.Lgs 39/2010</dc:title>
  <dc:creator>Lenovo G50</dc:creator>
  <cp:lastModifiedBy>Marta Morbidelli</cp:lastModifiedBy>
  <cp:revision>68</cp:revision>
  <dcterms:modified xsi:type="dcterms:W3CDTF">2017-03-28T15:00:18Z</dcterms:modified>
</cp:coreProperties>
</file>