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37"/>
  </p:notesMasterIdLst>
  <p:handoutMasterIdLst>
    <p:handoutMasterId r:id="rId38"/>
  </p:handoutMasterIdLst>
  <p:sldIdLst>
    <p:sldId id="256" r:id="rId2"/>
    <p:sldId id="283" r:id="rId3"/>
    <p:sldId id="298" r:id="rId4"/>
    <p:sldId id="257" r:id="rId5"/>
    <p:sldId id="299" r:id="rId6"/>
    <p:sldId id="258" r:id="rId7"/>
    <p:sldId id="259" r:id="rId8"/>
    <p:sldId id="271" r:id="rId9"/>
    <p:sldId id="273" r:id="rId10"/>
    <p:sldId id="274" r:id="rId11"/>
    <p:sldId id="292" r:id="rId12"/>
    <p:sldId id="286" r:id="rId13"/>
    <p:sldId id="290" r:id="rId14"/>
    <p:sldId id="287" r:id="rId15"/>
    <p:sldId id="284" r:id="rId16"/>
    <p:sldId id="291" r:id="rId17"/>
    <p:sldId id="293" r:id="rId18"/>
    <p:sldId id="260" r:id="rId19"/>
    <p:sldId id="294" r:id="rId20"/>
    <p:sldId id="295" r:id="rId21"/>
    <p:sldId id="296" r:id="rId22"/>
    <p:sldId id="262" r:id="rId23"/>
    <p:sldId id="275" r:id="rId24"/>
    <p:sldId id="276" r:id="rId25"/>
    <p:sldId id="263" r:id="rId26"/>
    <p:sldId id="269" r:id="rId27"/>
    <p:sldId id="297" r:id="rId28"/>
    <p:sldId id="278" r:id="rId29"/>
    <p:sldId id="277" r:id="rId30"/>
    <p:sldId id="279" r:id="rId31"/>
    <p:sldId id="280" r:id="rId32"/>
    <p:sldId id="282" r:id="rId33"/>
    <p:sldId id="281" r:id="rId34"/>
    <p:sldId id="285" r:id="rId35"/>
    <p:sldId id="261" r:id="rId36"/>
  </p:sldIdLst>
  <p:sldSz cx="9144000" cy="6858000" type="screen4x3"/>
  <p:notesSz cx="6761163" cy="99425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1" autoAdjust="0"/>
    <p:restoredTop sz="94676" autoAdjust="0"/>
  </p:normalViewPr>
  <p:slideViewPr>
    <p:cSldViewPr>
      <p:cViewPr>
        <p:scale>
          <a:sx n="96" d="100"/>
          <a:sy n="96" d="100"/>
        </p:scale>
        <p:origin x="-2016"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AFF00933-5958-4ABB-A07B-3C632D4CAA83}" type="datetimeFigureOut">
              <a:rPr lang="it-IT" smtClean="0"/>
              <a:pPr/>
              <a:t>31/01/2017</a:t>
            </a:fld>
            <a:endParaRPr lang="it-IT"/>
          </a:p>
        </p:txBody>
      </p:sp>
      <p:sp>
        <p:nvSpPr>
          <p:cNvPr id="4" name="Segnaposto piè di pagina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8CEF3020-D6E2-4742-94E0-F76A1DF34F35}" type="slidenum">
              <a:rPr lang="it-IT" smtClean="0"/>
              <a:pPr/>
              <a:t>‹N›</a:t>
            </a:fld>
            <a:endParaRPr lang="it-IT"/>
          </a:p>
        </p:txBody>
      </p:sp>
    </p:spTree>
    <p:extLst>
      <p:ext uri="{BB962C8B-B14F-4D97-AF65-F5344CB8AC3E}">
        <p14:creationId xmlns:p14="http://schemas.microsoft.com/office/powerpoint/2010/main" val="3445690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A55BBE5D-34A6-44A4-9A69-2A43D8E05F2B}" type="datetimeFigureOut">
              <a:rPr lang="it-IT" smtClean="0"/>
              <a:pPr/>
              <a:t>31/01/2017</a:t>
            </a:fld>
            <a:endParaRPr lang="it-IT"/>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FB8CE3B9-8DC9-4509-B135-A93F5DA9F1D1}" type="slidenum">
              <a:rPr lang="it-IT" smtClean="0"/>
              <a:pPr/>
              <a:t>‹N›</a:t>
            </a:fld>
            <a:endParaRPr lang="it-IT"/>
          </a:p>
        </p:txBody>
      </p:sp>
    </p:spTree>
    <p:extLst>
      <p:ext uri="{BB962C8B-B14F-4D97-AF65-F5344CB8AC3E}">
        <p14:creationId xmlns:p14="http://schemas.microsoft.com/office/powerpoint/2010/main" val="291150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38031F16-BF5F-4B9B-BEFD-F886FD98D7EA}" type="datetime1">
              <a:rPr lang="it-IT" smtClean="0"/>
              <a:pPr/>
              <a:t>31/01/2017</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r>
              <a:rPr lang="it-IT" smtClean="0"/>
              <a:t>Patti parasociali nelle società chiuse</a:t>
            </a:r>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31FE80B-0F19-4EF4-95AD-22192EF567C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43842F3-1886-4774-9D11-38DD15ED758F}" type="datetime1">
              <a:rPr lang="it-IT" smtClean="0"/>
              <a:pPr/>
              <a:t>31/01/2017</a:t>
            </a:fld>
            <a:endParaRPr lang="it-IT"/>
          </a:p>
        </p:txBody>
      </p:sp>
      <p:sp>
        <p:nvSpPr>
          <p:cNvPr id="5" name="Segnaposto piè di pagina 4"/>
          <p:cNvSpPr>
            <a:spLocks noGrp="1"/>
          </p:cNvSpPr>
          <p:nvPr>
            <p:ph type="ftr" sz="quarter" idx="11"/>
          </p:nvPr>
        </p:nvSpPr>
        <p:spPr/>
        <p:txBody>
          <a:bodyPr/>
          <a:lstStyle/>
          <a:p>
            <a:r>
              <a:rPr lang="it-IT" smtClean="0"/>
              <a:t>Patti parasociali nelle società chiuse</a:t>
            </a:r>
            <a:endParaRPr lang="it-IT"/>
          </a:p>
        </p:txBody>
      </p:sp>
      <p:sp>
        <p:nvSpPr>
          <p:cNvPr id="6" name="Segnaposto numero diapositiva 5"/>
          <p:cNvSpPr>
            <a:spLocks noGrp="1"/>
          </p:cNvSpPr>
          <p:nvPr>
            <p:ph type="sldNum" sz="quarter" idx="12"/>
          </p:nvPr>
        </p:nvSpPr>
        <p:spPr/>
        <p:txBody>
          <a:bodyPr/>
          <a:lstStyle/>
          <a:p>
            <a:fld id="{B31FE80B-0F19-4EF4-95AD-22192EF567C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3A2E484-C61E-4694-BFCA-057F854E4945}" type="datetime1">
              <a:rPr lang="it-IT" smtClean="0"/>
              <a:pPr/>
              <a:t>31/01/2017</a:t>
            </a:fld>
            <a:endParaRPr lang="it-IT"/>
          </a:p>
        </p:txBody>
      </p:sp>
      <p:sp>
        <p:nvSpPr>
          <p:cNvPr id="5" name="Segnaposto piè di pagina 4"/>
          <p:cNvSpPr>
            <a:spLocks noGrp="1"/>
          </p:cNvSpPr>
          <p:nvPr>
            <p:ph type="ftr" sz="quarter" idx="11"/>
          </p:nvPr>
        </p:nvSpPr>
        <p:spPr/>
        <p:txBody>
          <a:bodyPr/>
          <a:lstStyle/>
          <a:p>
            <a:r>
              <a:rPr lang="it-IT" smtClean="0"/>
              <a:t>Patti parasociali nelle società chiuse</a:t>
            </a:r>
            <a:endParaRPr lang="it-IT"/>
          </a:p>
        </p:txBody>
      </p:sp>
      <p:sp>
        <p:nvSpPr>
          <p:cNvPr id="6" name="Segnaposto numero diapositiva 5"/>
          <p:cNvSpPr>
            <a:spLocks noGrp="1"/>
          </p:cNvSpPr>
          <p:nvPr>
            <p:ph type="sldNum" sz="quarter" idx="12"/>
          </p:nvPr>
        </p:nvSpPr>
        <p:spPr/>
        <p:txBody>
          <a:bodyPr/>
          <a:lstStyle/>
          <a:p>
            <a:fld id="{B31FE80B-0F19-4EF4-95AD-22192EF567CA}" type="slidenum">
              <a:rPr lang="it-IT" smtClean="0"/>
              <a:pPr/>
              <a:t>‹N›</a:t>
            </a:fld>
            <a:endParaRPr lang="it-IT"/>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00BDC357-A3DE-4C98-946D-BBA0BFC9C332}" type="datetime1">
              <a:rPr lang="it-IT" smtClean="0"/>
              <a:pPr/>
              <a:t>31/01/2017</a:t>
            </a:fld>
            <a:endParaRPr lang="it-IT"/>
          </a:p>
        </p:txBody>
      </p:sp>
      <p:sp>
        <p:nvSpPr>
          <p:cNvPr id="9" name="Segnaposto numero diapositiva 8"/>
          <p:cNvSpPr>
            <a:spLocks noGrp="1"/>
          </p:cNvSpPr>
          <p:nvPr>
            <p:ph type="sldNum" sz="quarter" idx="15"/>
          </p:nvPr>
        </p:nvSpPr>
        <p:spPr/>
        <p:txBody>
          <a:bodyPr rtlCol="0"/>
          <a:lstStyle/>
          <a:p>
            <a:fld id="{B31FE80B-0F19-4EF4-95AD-22192EF567CA}" type="slidenum">
              <a:rPr lang="it-IT" smtClean="0"/>
              <a:pPr/>
              <a:t>‹N›</a:t>
            </a:fld>
            <a:endParaRPr lang="it-IT"/>
          </a:p>
        </p:txBody>
      </p:sp>
      <p:sp>
        <p:nvSpPr>
          <p:cNvPr id="10" name="Segnaposto piè di pagina 9"/>
          <p:cNvSpPr>
            <a:spLocks noGrp="1"/>
          </p:cNvSpPr>
          <p:nvPr>
            <p:ph type="ftr" sz="quarter" idx="16"/>
          </p:nvPr>
        </p:nvSpPr>
        <p:spPr/>
        <p:txBody>
          <a:bodyPr rtlCol="0"/>
          <a:lstStyle/>
          <a:p>
            <a:r>
              <a:rPr lang="it-IT" smtClean="0"/>
              <a:t>Patti parasociali nelle società chiuse</a:t>
            </a: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AE57143D-9E17-4629-B656-86701BB4757D}" type="datetime1">
              <a:rPr lang="it-IT" smtClean="0"/>
              <a:pPr/>
              <a:t>31/01/2017</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r>
              <a:rPr lang="it-IT" smtClean="0"/>
              <a:t>Patti parasociali nelle società chiuse</a:t>
            </a:r>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31FE80B-0F19-4EF4-95AD-22192EF567C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0FB28495-0689-4F1F-BD99-60D7C8AE31A6}" type="datetime1">
              <a:rPr lang="it-IT" smtClean="0"/>
              <a:pPr/>
              <a:t>31/01/2017</a:t>
            </a:fld>
            <a:endParaRPr lang="it-IT"/>
          </a:p>
        </p:txBody>
      </p:sp>
      <p:sp>
        <p:nvSpPr>
          <p:cNvPr id="6" name="Segnaposto piè di pagina 5"/>
          <p:cNvSpPr>
            <a:spLocks noGrp="1"/>
          </p:cNvSpPr>
          <p:nvPr>
            <p:ph type="ftr" sz="quarter" idx="11"/>
          </p:nvPr>
        </p:nvSpPr>
        <p:spPr/>
        <p:txBody>
          <a:bodyPr/>
          <a:lstStyle/>
          <a:p>
            <a:r>
              <a:rPr lang="it-IT" smtClean="0"/>
              <a:t>Patti parasociali nelle società chiuse</a:t>
            </a:r>
            <a:endParaRPr lang="it-IT"/>
          </a:p>
        </p:txBody>
      </p:sp>
      <p:sp>
        <p:nvSpPr>
          <p:cNvPr id="7" name="Segnaposto numero diapositiva 6"/>
          <p:cNvSpPr>
            <a:spLocks noGrp="1"/>
          </p:cNvSpPr>
          <p:nvPr>
            <p:ph type="sldNum" sz="quarter" idx="12"/>
          </p:nvPr>
        </p:nvSpPr>
        <p:spPr/>
        <p:txBody>
          <a:bodyPr/>
          <a:lstStyle/>
          <a:p>
            <a:fld id="{B31FE80B-0F19-4EF4-95AD-22192EF567C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C56AE8DF-060D-4228-B7BD-235C06445FF4}" type="datetime1">
              <a:rPr lang="it-IT" smtClean="0"/>
              <a:pPr/>
              <a:t>31/01/2017</a:t>
            </a:fld>
            <a:endParaRPr lang="it-IT"/>
          </a:p>
        </p:txBody>
      </p:sp>
      <p:sp>
        <p:nvSpPr>
          <p:cNvPr id="8" name="Segnaposto piè di pagina 7"/>
          <p:cNvSpPr>
            <a:spLocks noGrp="1"/>
          </p:cNvSpPr>
          <p:nvPr>
            <p:ph type="ftr" sz="quarter" idx="11"/>
          </p:nvPr>
        </p:nvSpPr>
        <p:spPr/>
        <p:txBody>
          <a:bodyPr/>
          <a:lstStyle/>
          <a:p>
            <a:r>
              <a:rPr lang="it-IT" smtClean="0"/>
              <a:t>Patti parasociali nelle società chiuse</a:t>
            </a:r>
            <a:endParaRPr lang="it-IT"/>
          </a:p>
        </p:txBody>
      </p:sp>
      <p:sp>
        <p:nvSpPr>
          <p:cNvPr id="9" name="Segnaposto numero diapositiva 8"/>
          <p:cNvSpPr>
            <a:spLocks noGrp="1"/>
          </p:cNvSpPr>
          <p:nvPr>
            <p:ph type="sldNum" sz="quarter" idx="12"/>
          </p:nvPr>
        </p:nvSpPr>
        <p:spPr/>
        <p:txBody>
          <a:bodyPr/>
          <a:lstStyle/>
          <a:p>
            <a:fld id="{B31FE80B-0F19-4EF4-95AD-22192EF567C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BEF0B8DD-7E79-4986-AFFA-BBA652581834}" type="datetime1">
              <a:rPr lang="it-IT" smtClean="0"/>
              <a:pPr/>
              <a:t>31/01/2017</a:t>
            </a:fld>
            <a:endParaRPr lang="it-IT"/>
          </a:p>
        </p:txBody>
      </p:sp>
      <p:sp>
        <p:nvSpPr>
          <p:cNvPr id="7" name="Segnaposto numero diapositiva 6"/>
          <p:cNvSpPr>
            <a:spLocks noGrp="1"/>
          </p:cNvSpPr>
          <p:nvPr>
            <p:ph type="sldNum" sz="quarter" idx="11"/>
          </p:nvPr>
        </p:nvSpPr>
        <p:spPr/>
        <p:txBody>
          <a:bodyPr rtlCol="0"/>
          <a:lstStyle/>
          <a:p>
            <a:fld id="{B31FE80B-0F19-4EF4-95AD-22192EF567CA}" type="slidenum">
              <a:rPr lang="it-IT" smtClean="0"/>
              <a:pPr/>
              <a:t>‹N›</a:t>
            </a:fld>
            <a:endParaRPr lang="it-IT"/>
          </a:p>
        </p:txBody>
      </p:sp>
      <p:sp>
        <p:nvSpPr>
          <p:cNvPr id="8" name="Segnaposto piè di pagina 7"/>
          <p:cNvSpPr>
            <a:spLocks noGrp="1"/>
          </p:cNvSpPr>
          <p:nvPr>
            <p:ph type="ftr" sz="quarter" idx="12"/>
          </p:nvPr>
        </p:nvSpPr>
        <p:spPr/>
        <p:txBody>
          <a:bodyPr rtlCol="0"/>
          <a:lstStyle/>
          <a:p>
            <a:r>
              <a:rPr lang="it-IT" smtClean="0"/>
              <a:t>Patti parasociali nelle società chiuse</a:t>
            </a: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5EBD53-DD9F-4C01-A15D-AD390C7510EB}" type="datetime1">
              <a:rPr lang="it-IT" smtClean="0"/>
              <a:pPr/>
              <a:t>31/01/2017</a:t>
            </a:fld>
            <a:endParaRPr lang="it-IT"/>
          </a:p>
        </p:txBody>
      </p:sp>
      <p:sp>
        <p:nvSpPr>
          <p:cNvPr id="3" name="Segnaposto piè di pagina 2"/>
          <p:cNvSpPr>
            <a:spLocks noGrp="1"/>
          </p:cNvSpPr>
          <p:nvPr>
            <p:ph type="ftr" sz="quarter" idx="11"/>
          </p:nvPr>
        </p:nvSpPr>
        <p:spPr/>
        <p:txBody>
          <a:bodyPr/>
          <a:lstStyle/>
          <a:p>
            <a:r>
              <a:rPr lang="it-IT" smtClean="0"/>
              <a:t>Patti parasociali nelle società chiuse</a:t>
            </a:r>
            <a:endParaRPr lang="it-IT"/>
          </a:p>
        </p:txBody>
      </p:sp>
      <p:sp>
        <p:nvSpPr>
          <p:cNvPr id="4" name="Segnaposto numero diapositiva 3"/>
          <p:cNvSpPr>
            <a:spLocks noGrp="1"/>
          </p:cNvSpPr>
          <p:nvPr>
            <p:ph type="sldNum" sz="quarter" idx="12"/>
          </p:nvPr>
        </p:nvSpPr>
        <p:spPr/>
        <p:txBody>
          <a:bodyPr/>
          <a:lstStyle/>
          <a:p>
            <a:fld id="{B31FE80B-0F19-4EF4-95AD-22192EF567C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30DE1DC0-05AF-4E04-95C7-4E6AADA152AA}" type="datetime1">
              <a:rPr lang="it-IT" smtClean="0"/>
              <a:pPr/>
              <a:t>31/01/2017</a:t>
            </a:fld>
            <a:endParaRPr lang="it-IT"/>
          </a:p>
        </p:txBody>
      </p:sp>
      <p:sp>
        <p:nvSpPr>
          <p:cNvPr id="22" name="Segnaposto numero diapositiva 21"/>
          <p:cNvSpPr>
            <a:spLocks noGrp="1"/>
          </p:cNvSpPr>
          <p:nvPr>
            <p:ph type="sldNum" sz="quarter" idx="15"/>
          </p:nvPr>
        </p:nvSpPr>
        <p:spPr/>
        <p:txBody>
          <a:bodyPr rtlCol="0"/>
          <a:lstStyle/>
          <a:p>
            <a:fld id="{B31FE80B-0F19-4EF4-95AD-22192EF567CA}" type="slidenum">
              <a:rPr lang="it-IT" smtClean="0"/>
              <a:pPr/>
              <a:t>‹N›</a:t>
            </a:fld>
            <a:endParaRPr lang="it-IT"/>
          </a:p>
        </p:txBody>
      </p:sp>
      <p:sp>
        <p:nvSpPr>
          <p:cNvPr id="23" name="Segnaposto piè di pagina 22"/>
          <p:cNvSpPr>
            <a:spLocks noGrp="1"/>
          </p:cNvSpPr>
          <p:nvPr>
            <p:ph type="ftr" sz="quarter" idx="16"/>
          </p:nvPr>
        </p:nvSpPr>
        <p:spPr/>
        <p:txBody>
          <a:bodyPr rtlCol="0"/>
          <a:lstStyle/>
          <a:p>
            <a:r>
              <a:rPr lang="it-IT" smtClean="0"/>
              <a:t>Patti parasociali nelle società chiuse</a:t>
            </a:r>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A530EECE-A473-4E38-8B0B-58C18F5FC218}" type="datetime1">
              <a:rPr lang="it-IT" smtClean="0"/>
              <a:pPr/>
              <a:t>31/01/2017</a:t>
            </a:fld>
            <a:endParaRPr lang="it-IT"/>
          </a:p>
        </p:txBody>
      </p:sp>
      <p:sp>
        <p:nvSpPr>
          <p:cNvPr id="18" name="Segnaposto numero diapositiva 17"/>
          <p:cNvSpPr>
            <a:spLocks noGrp="1"/>
          </p:cNvSpPr>
          <p:nvPr>
            <p:ph type="sldNum" sz="quarter" idx="11"/>
          </p:nvPr>
        </p:nvSpPr>
        <p:spPr/>
        <p:txBody>
          <a:bodyPr rtlCol="0"/>
          <a:lstStyle/>
          <a:p>
            <a:fld id="{B31FE80B-0F19-4EF4-95AD-22192EF567CA}" type="slidenum">
              <a:rPr lang="it-IT" smtClean="0"/>
              <a:pPr/>
              <a:t>‹N›</a:t>
            </a:fld>
            <a:endParaRPr lang="it-IT"/>
          </a:p>
        </p:txBody>
      </p:sp>
      <p:sp>
        <p:nvSpPr>
          <p:cNvPr id="21" name="Segnaposto piè di pagina 20"/>
          <p:cNvSpPr>
            <a:spLocks noGrp="1"/>
          </p:cNvSpPr>
          <p:nvPr>
            <p:ph type="ftr" sz="quarter" idx="12"/>
          </p:nvPr>
        </p:nvSpPr>
        <p:spPr/>
        <p:txBody>
          <a:bodyPr rtlCol="0"/>
          <a:lstStyle/>
          <a:p>
            <a:r>
              <a:rPr lang="it-IT" smtClean="0"/>
              <a:t>Patti parasociali nelle società chiuse</a:t>
            </a: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3A2E484-C61E-4694-BFCA-057F854E4945}" type="datetime1">
              <a:rPr lang="it-IT" smtClean="0"/>
              <a:pPr/>
              <a:t>31/01/2017</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it-IT" smtClean="0"/>
              <a:t>Patti parasociali nelle società chiuse</a:t>
            </a:r>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31FE80B-0F19-4EF4-95AD-22192EF567C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928670"/>
            <a:ext cx="6400800" cy="4710130"/>
          </a:xfrm>
        </p:spPr>
        <p:txBody>
          <a:bodyPr>
            <a:normAutofit fontScale="92500" lnSpcReduction="10000"/>
          </a:bodyPr>
          <a:lstStyle/>
          <a:p>
            <a:pPr algn="ctr"/>
            <a:r>
              <a:rPr lang="it-IT" sz="2400" b="1" dirty="0">
                <a:solidFill>
                  <a:schemeClr val="tx1"/>
                </a:solidFill>
              </a:rPr>
              <a:t>SCUOLA </a:t>
            </a:r>
            <a:r>
              <a:rPr lang="it-IT" sz="2400" b="1" dirty="0" err="1">
                <a:solidFill>
                  <a:schemeClr val="tx1"/>
                </a:solidFill>
              </a:rPr>
              <a:t>DI</a:t>
            </a:r>
            <a:r>
              <a:rPr lang="it-IT" sz="2400" b="1" dirty="0">
                <a:solidFill>
                  <a:schemeClr val="tx1"/>
                </a:solidFill>
              </a:rPr>
              <a:t> FORMAZIONE ALLA PROFESSIONE </a:t>
            </a:r>
            <a:r>
              <a:rPr lang="it-IT" sz="2400" b="1" dirty="0" err="1">
                <a:solidFill>
                  <a:schemeClr val="tx1"/>
                </a:solidFill>
              </a:rPr>
              <a:t>DI</a:t>
            </a:r>
            <a:r>
              <a:rPr lang="it-IT" sz="2400" b="1" dirty="0">
                <a:solidFill>
                  <a:schemeClr val="tx1"/>
                </a:solidFill>
              </a:rPr>
              <a:t> DOTTORE COMMERCIALISTA</a:t>
            </a:r>
            <a:endParaRPr lang="it-IT" sz="2400" dirty="0">
              <a:solidFill>
                <a:schemeClr val="tx1"/>
              </a:solidFill>
            </a:endParaRPr>
          </a:p>
          <a:p>
            <a:pPr algn="ctr"/>
            <a:r>
              <a:rPr lang="it-IT" sz="2400" dirty="0">
                <a:solidFill>
                  <a:schemeClr val="tx1"/>
                </a:solidFill>
              </a:rPr>
              <a:t>Anno </a:t>
            </a:r>
            <a:r>
              <a:rPr lang="it-IT" sz="2400" dirty="0" smtClean="0">
                <a:solidFill>
                  <a:schemeClr val="tx1"/>
                </a:solidFill>
              </a:rPr>
              <a:t>2016-2017</a:t>
            </a:r>
            <a:endParaRPr lang="it-IT" sz="2400" dirty="0" smtClean="0">
              <a:solidFill>
                <a:schemeClr val="tx1"/>
              </a:solidFill>
            </a:endParaRPr>
          </a:p>
          <a:p>
            <a:pPr algn="ctr"/>
            <a:endParaRPr lang="it-IT" sz="2400" dirty="0">
              <a:solidFill>
                <a:schemeClr val="tx1"/>
              </a:solidFill>
            </a:endParaRPr>
          </a:p>
          <a:p>
            <a:pPr algn="ctr"/>
            <a:r>
              <a:rPr lang="it-IT" sz="2400" b="1" dirty="0" smtClean="0">
                <a:solidFill>
                  <a:schemeClr val="tx1"/>
                </a:solidFill>
              </a:rPr>
              <a:t>I patti parasociali</a:t>
            </a:r>
          </a:p>
          <a:p>
            <a:pPr algn="ctr"/>
            <a:r>
              <a:rPr lang="it-IT" sz="2400" dirty="0" smtClean="0">
                <a:solidFill>
                  <a:schemeClr val="tx1"/>
                </a:solidFill>
              </a:rPr>
              <a:t>nelle società chiuse:</a:t>
            </a:r>
          </a:p>
          <a:p>
            <a:pPr algn="ctr"/>
            <a:r>
              <a:rPr lang="it-IT" sz="2400" dirty="0" smtClean="0">
                <a:solidFill>
                  <a:schemeClr val="tx1"/>
                </a:solidFill>
              </a:rPr>
              <a:t>Contenuto e casi pratici </a:t>
            </a:r>
          </a:p>
          <a:p>
            <a:pPr algn="ctr"/>
            <a:endParaRPr lang="it-IT" sz="2400" dirty="0" smtClean="0">
              <a:solidFill>
                <a:schemeClr val="tx1"/>
              </a:solidFill>
            </a:endParaRPr>
          </a:p>
          <a:p>
            <a:pPr algn="ctr"/>
            <a:endParaRPr lang="it-IT" sz="2400" dirty="0" smtClean="0">
              <a:solidFill>
                <a:schemeClr val="tx1"/>
              </a:solidFill>
            </a:endParaRPr>
          </a:p>
          <a:p>
            <a:pPr algn="ctr"/>
            <a:r>
              <a:rPr lang="it-IT" sz="2400" b="1" dirty="0" smtClean="0">
                <a:solidFill>
                  <a:schemeClr val="tx1"/>
                </a:solidFill>
              </a:rPr>
              <a:t>Stefano Negrini, avvocato</a:t>
            </a:r>
          </a:p>
          <a:p>
            <a:pPr algn="ctr"/>
            <a:r>
              <a:rPr lang="it-IT" sz="2400" dirty="0" smtClean="0">
                <a:solidFill>
                  <a:schemeClr val="tx1"/>
                </a:solidFill>
              </a:rPr>
              <a:t>Martedì 28 febbraio </a:t>
            </a:r>
            <a:r>
              <a:rPr lang="it-IT" sz="2400" dirty="0" smtClean="0">
                <a:solidFill>
                  <a:schemeClr val="tx1"/>
                </a:solidFill>
              </a:rPr>
              <a:t>2016</a:t>
            </a:r>
            <a:endParaRPr lang="it-IT" sz="2400" dirty="0">
              <a:solidFill>
                <a:schemeClr val="tx1"/>
              </a:solidFill>
            </a:endParaRPr>
          </a:p>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sz="2400" b="1" dirty="0" smtClean="0"/>
              <a:t>L’accordo:</a:t>
            </a:r>
            <a:r>
              <a:rPr lang="it-IT" sz="1800" b="1" dirty="0" smtClean="0"/>
              <a:t/>
            </a:r>
            <a:br>
              <a:rPr lang="it-IT" sz="1800" b="1" dirty="0" smtClean="0"/>
            </a:br>
            <a:r>
              <a:rPr lang="it-IT" sz="1800" b="1" dirty="0" smtClean="0"/>
              <a:t>4) l’oggetto </a:t>
            </a:r>
            <a:endParaRPr lang="it-IT" sz="1800" b="1" dirty="0"/>
          </a:p>
        </p:txBody>
      </p:sp>
      <p:sp>
        <p:nvSpPr>
          <p:cNvPr id="6" name="Segnaposto contenuto 6"/>
          <p:cNvSpPr>
            <a:spLocks noGrp="1"/>
          </p:cNvSpPr>
          <p:nvPr>
            <p:ph sz="quarter" idx="1"/>
          </p:nvPr>
        </p:nvSpPr>
        <p:spPr>
          <a:xfrm>
            <a:off x="457200" y="1052737"/>
            <a:ext cx="8229600" cy="4464496"/>
          </a:xfrm>
        </p:spPr>
        <p:txBody>
          <a:bodyPr>
            <a:normAutofit/>
          </a:bodyPr>
          <a:lstStyle/>
          <a:p>
            <a:pPr algn="ctr">
              <a:buNone/>
            </a:pPr>
            <a:endParaRPr lang="it-IT" dirty="0" smtClean="0"/>
          </a:p>
          <a:p>
            <a:pPr algn="ctr">
              <a:buNone/>
            </a:pPr>
            <a:r>
              <a:rPr lang="it-IT" dirty="0" smtClean="0"/>
              <a:t>Rinvio alle specifiche </a:t>
            </a:r>
          </a:p>
          <a:p>
            <a:pPr algn="ctr">
              <a:buNone/>
            </a:pPr>
            <a:r>
              <a:rPr lang="it-IT" dirty="0" smtClean="0"/>
              <a:t>tipologie di patti parasociali</a:t>
            </a: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10</a:t>
            </a:fld>
            <a:endParaRPr lang="it-IT"/>
          </a:p>
        </p:txBody>
      </p:sp>
      <p:sp>
        <p:nvSpPr>
          <p:cNvPr id="4" name="Segnaposto piè di pagina 3"/>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L’accordo:</a:t>
            </a:r>
            <a:r>
              <a:rPr lang="it-IT" b="1" dirty="0" smtClean="0"/>
              <a:t/>
            </a:r>
            <a:br>
              <a:rPr lang="it-IT" b="1" dirty="0" smtClean="0"/>
            </a:br>
            <a:r>
              <a:rPr lang="it-IT" sz="2000" b="1" dirty="0" smtClean="0"/>
              <a:t>ulteriori clausole</a:t>
            </a:r>
            <a:endParaRPr lang="it-IT" sz="2000" dirty="0"/>
          </a:p>
        </p:txBody>
      </p:sp>
      <p:sp>
        <p:nvSpPr>
          <p:cNvPr id="3" name="Segnaposto contenuto 2"/>
          <p:cNvSpPr>
            <a:spLocks noGrp="1"/>
          </p:cNvSpPr>
          <p:nvPr>
            <p:ph sz="quarter" idx="1"/>
          </p:nvPr>
        </p:nvSpPr>
        <p:spPr>
          <a:xfrm>
            <a:off x="457200" y="1988840"/>
            <a:ext cx="7467600" cy="3744416"/>
          </a:xfrm>
        </p:spPr>
        <p:txBody>
          <a:bodyPr/>
          <a:lstStyle/>
          <a:p>
            <a:pPr>
              <a:lnSpc>
                <a:spcPct val="250000"/>
              </a:lnSpc>
              <a:buFont typeface="Wingdings" pitchFamily="2" charset="2"/>
              <a:buChar char="§"/>
            </a:pPr>
            <a:r>
              <a:rPr lang="it-IT" sz="1800" dirty="0" smtClean="0"/>
              <a:t>Organi del sindacato</a:t>
            </a:r>
          </a:p>
          <a:p>
            <a:pPr>
              <a:lnSpc>
                <a:spcPct val="250000"/>
              </a:lnSpc>
              <a:buFont typeface="Wingdings" pitchFamily="2" charset="2"/>
              <a:buChar char="§"/>
            </a:pPr>
            <a:r>
              <a:rPr lang="it-IT" sz="1800" i="1" dirty="0" err="1" smtClean="0"/>
              <a:t>Governance</a:t>
            </a:r>
            <a:endParaRPr lang="it-IT" sz="1800" dirty="0" smtClean="0"/>
          </a:p>
          <a:p>
            <a:pPr>
              <a:lnSpc>
                <a:spcPct val="250000"/>
              </a:lnSpc>
              <a:buFont typeface="Wingdings" pitchFamily="2" charset="2"/>
              <a:buChar char="§"/>
            </a:pPr>
            <a:r>
              <a:rPr lang="it-IT" sz="1800" dirty="0" smtClean="0"/>
              <a:t>Clausole penali</a:t>
            </a:r>
          </a:p>
          <a:p>
            <a:pPr>
              <a:lnSpc>
                <a:spcPct val="250000"/>
              </a:lnSpc>
              <a:buFont typeface="Wingdings" pitchFamily="2" charset="2"/>
              <a:buChar char="§"/>
            </a:pPr>
            <a:r>
              <a:rPr lang="it-IT" sz="1800" dirty="0" smtClean="0"/>
              <a:t>Clausole compromissorie</a:t>
            </a:r>
          </a:p>
          <a:p>
            <a:endParaRPr lang="it-IT" dirty="0" smtClean="0"/>
          </a:p>
          <a:p>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11</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mn-lt"/>
              </a:rPr>
              <a:t>Limiti di validità dei patti</a:t>
            </a:r>
            <a:endParaRPr lang="it-IT" sz="2400" b="1" dirty="0">
              <a:latin typeface="+mn-lt"/>
            </a:endParaRPr>
          </a:p>
        </p:txBody>
      </p:sp>
      <p:sp>
        <p:nvSpPr>
          <p:cNvPr id="3" name="Segnaposto contenuto 2"/>
          <p:cNvSpPr>
            <a:spLocks noGrp="1"/>
          </p:cNvSpPr>
          <p:nvPr>
            <p:ph sz="quarter" idx="1"/>
          </p:nvPr>
        </p:nvSpPr>
        <p:spPr>
          <a:xfrm>
            <a:off x="457200" y="1196752"/>
            <a:ext cx="8229600" cy="4929411"/>
          </a:xfrm>
        </p:spPr>
        <p:txBody>
          <a:bodyPr>
            <a:normAutofit/>
          </a:bodyPr>
          <a:lstStyle/>
          <a:p>
            <a:pPr algn="ctr">
              <a:buNone/>
            </a:pPr>
            <a:endParaRPr lang="it-IT" sz="3300" b="1" dirty="0" smtClean="0"/>
          </a:p>
          <a:p>
            <a:pPr algn="ctr">
              <a:buNone/>
            </a:pPr>
            <a:r>
              <a:rPr lang="it-IT" sz="2000" b="1" dirty="0" smtClean="0"/>
              <a:t>Premessa sistematica </a:t>
            </a:r>
          </a:p>
          <a:p>
            <a:pPr algn="just">
              <a:buNone/>
            </a:pPr>
            <a:r>
              <a:rPr lang="it-IT" sz="2000" dirty="0" smtClean="0"/>
              <a:t>	necessità dell’esame di ogni specifico patto, con riferimento:</a:t>
            </a:r>
          </a:p>
          <a:p>
            <a:pPr algn="just">
              <a:buFont typeface="Wingdings" pitchFamily="2" charset="2"/>
              <a:buChar char="§"/>
            </a:pPr>
            <a:r>
              <a:rPr lang="it-IT" sz="2000" dirty="0" smtClean="0"/>
              <a:t>	ai suoi contenuti,</a:t>
            </a:r>
          </a:p>
          <a:p>
            <a:pPr algn="just">
              <a:buFont typeface="Wingdings" pitchFamily="2" charset="2"/>
              <a:buChar char="§"/>
            </a:pPr>
            <a:r>
              <a:rPr lang="it-IT" sz="2000" dirty="0" smtClean="0"/>
              <a:t>	alla sua specifica causa, </a:t>
            </a:r>
            <a:endParaRPr lang="it-IT" sz="2000" dirty="0" smtClean="0">
              <a:solidFill>
                <a:srgbClr val="FF0000"/>
              </a:solidFill>
            </a:endParaRPr>
          </a:p>
          <a:p>
            <a:pPr algn="just">
              <a:buFont typeface="Wingdings" pitchFamily="2" charset="2"/>
              <a:buChar char="§"/>
            </a:pPr>
            <a:r>
              <a:rPr lang="it-IT" sz="2000" dirty="0" smtClean="0"/>
              <a:t>	al tipo di società coinvolta, </a:t>
            </a:r>
          </a:p>
          <a:p>
            <a:pPr algn="just">
              <a:buFont typeface="Wingdings" pitchFamily="2" charset="2"/>
              <a:buChar char="§"/>
            </a:pPr>
            <a:r>
              <a:rPr lang="it-IT" sz="2000" dirty="0" smtClean="0"/>
              <a:t>	al profilo dei pattisti</a:t>
            </a:r>
          </a:p>
          <a:p>
            <a:pPr>
              <a:buNone/>
            </a:pPr>
            <a:endParaRPr lang="it-IT" sz="3300" dirty="0" smtClean="0"/>
          </a:p>
          <a:p>
            <a:pPr>
              <a:buNone/>
            </a:pPr>
            <a:endParaRPr lang="it-IT" sz="3300" dirty="0" smtClean="0"/>
          </a:p>
          <a:p>
            <a:pPr>
              <a:buNone/>
            </a:pPr>
            <a:endParaRPr lang="it-IT" sz="3300" dirty="0" smtClean="0"/>
          </a:p>
          <a:p>
            <a:pPr>
              <a:buNone/>
            </a:pPr>
            <a:endParaRPr lang="it-IT" sz="3300" dirty="0" smtClean="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12</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mn-lt"/>
              </a:rPr>
              <a:t>Limiti di validità dei patti</a:t>
            </a:r>
            <a:endParaRPr lang="it-IT" sz="2400" b="1" dirty="0">
              <a:latin typeface="+mn-lt"/>
            </a:endParaRPr>
          </a:p>
        </p:txBody>
      </p:sp>
      <p:sp>
        <p:nvSpPr>
          <p:cNvPr id="3" name="Segnaposto contenuto 2"/>
          <p:cNvSpPr>
            <a:spLocks noGrp="1"/>
          </p:cNvSpPr>
          <p:nvPr>
            <p:ph sz="quarter" idx="1"/>
          </p:nvPr>
        </p:nvSpPr>
        <p:spPr/>
        <p:txBody>
          <a:bodyPr>
            <a:normAutofit/>
          </a:bodyPr>
          <a:lstStyle/>
          <a:p>
            <a:pPr algn="ctr">
              <a:buNone/>
            </a:pPr>
            <a:r>
              <a:rPr lang="it-IT" dirty="0" smtClean="0"/>
              <a:t>	</a:t>
            </a:r>
            <a:r>
              <a:rPr lang="it-IT" sz="1800" b="1" dirty="0" smtClean="0"/>
              <a:t>Cass. 24 maggio 2012, n. 8221</a:t>
            </a:r>
          </a:p>
          <a:p>
            <a:pPr algn="ctr">
              <a:buNone/>
            </a:pPr>
            <a:endParaRPr lang="it-IT" sz="1800" b="1" dirty="0" smtClean="0"/>
          </a:p>
          <a:p>
            <a:pPr algn="just">
              <a:buNone/>
            </a:pPr>
            <a:r>
              <a:rPr lang="it-IT" sz="1400" dirty="0" smtClean="0">
                <a:solidFill>
                  <a:srgbClr val="FF0000"/>
                </a:solidFill>
              </a:rPr>
              <a:t>	</a:t>
            </a:r>
            <a:r>
              <a:rPr lang="it-IT" sz="1800" i="1" dirty="0" smtClean="0"/>
              <a:t>I patti parasociali, pur vincolando esclusivamente le parti contraenti e non potendo incidere direttamente sull'attività sociale, devono ritenersi </a:t>
            </a:r>
            <a:r>
              <a:rPr lang="it-IT" sz="1800" b="1" i="1" dirty="0" smtClean="0"/>
              <a:t>illegittimi quando il contenuto dell'accordo si ponga in contrasto con norme imperative o sia idoneo a consentire l'elusione di norme o principi generali dell'ordinamento inderogabili</a:t>
            </a:r>
            <a:r>
              <a:rPr lang="it-IT" sz="1800" i="1" dirty="0" smtClean="0"/>
              <a:t>, ma non quando siano destinati a realizzare un risultato pienamente consentito dall'ordinamento. </a:t>
            </a:r>
          </a:p>
          <a:p>
            <a:pPr algn="just">
              <a:buNone/>
            </a:pPr>
            <a:endParaRPr lang="it-IT" sz="1400" dirty="0" smtClean="0">
              <a:solidFill>
                <a:srgbClr val="FF0000"/>
              </a:solidFill>
            </a:endParaRPr>
          </a:p>
          <a:p>
            <a:pPr algn="just">
              <a:buNone/>
            </a:pPr>
            <a:endParaRPr lang="it-IT" sz="1400" dirty="0" smtClean="0">
              <a:solidFill>
                <a:srgbClr val="FF0000"/>
              </a:solidFill>
            </a:endParaRPr>
          </a:p>
          <a:p>
            <a:pPr algn="just">
              <a:buNone/>
            </a:pPr>
            <a:r>
              <a:rPr lang="it-IT" sz="1400" dirty="0" smtClean="0">
                <a:solidFill>
                  <a:srgbClr val="FF0000"/>
                </a:solidFill>
              </a:rPr>
              <a:t>	</a:t>
            </a:r>
            <a:endParaRPr lang="it-IT" dirty="0" smtClean="0"/>
          </a:p>
          <a:p>
            <a:pPr>
              <a:buNone/>
            </a:pP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13</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latin typeface="+mn-lt"/>
              </a:rPr>
              <a:t>Limiti di validità dei patti</a:t>
            </a:r>
            <a:r>
              <a:rPr lang="it-IT" b="1" dirty="0" smtClean="0">
                <a:latin typeface="+mn-lt"/>
              </a:rPr>
              <a:t/>
            </a:r>
            <a:br>
              <a:rPr lang="it-IT" b="1" dirty="0" smtClean="0">
                <a:latin typeface="+mn-lt"/>
              </a:rPr>
            </a:br>
            <a:r>
              <a:rPr lang="it-IT" sz="1800" b="1" dirty="0" smtClean="0"/>
              <a:t>Esempi di patti nulli</a:t>
            </a:r>
            <a:endParaRPr lang="it-IT" sz="1800" b="1" dirty="0"/>
          </a:p>
        </p:txBody>
      </p:sp>
      <p:sp>
        <p:nvSpPr>
          <p:cNvPr id="3" name="Segnaposto contenuto 2"/>
          <p:cNvSpPr>
            <a:spLocks noGrp="1"/>
          </p:cNvSpPr>
          <p:nvPr>
            <p:ph sz="quarter" idx="1"/>
          </p:nvPr>
        </p:nvSpPr>
        <p:spPr>
          <a:xfrm>
            <a:off x="457200" y="1268760"/>
            <a:ext cx="7715200" cy="5256584"/>
          </a:xfrm>
        </p:spPr>
        <p:txBody>
          <a:bodyPr>
            <a:normAutofit fontScale="70000" lnSpcReduction="20000"/>
          </a:bodyPr>
          <a:lstStyle/>
          <a:p>
            <a:pPr marL="514350" indent="-514350">
              <a:buNone/>
            </a:pPr>
            <a:endParaRPr lang="it-IT" dirty="0" smtClean="0"/>
          </a:p>
          <a:p>
            <a:pPr marL="514350" indent="-514350">
              <a:buNone/>
            </a:pPr>
            <a:r>
              <a:rPr lang="it-IT" sz="2500" dirty="0" smtClean="0"/>
              <a:t>	Impegni al compimento di atti contrastanti con  norme imperative di diritto societario</a:t>
            </a:r>
          </a:p>
          <a:p>
            <a:pPr marL="514350" indent="-514350">
              <a:buNone/>
            </a:pPr>
            <a:endParaRPr lang="it-IT" sz="2500" dirty="0" smtClean="0"/>
          </a:p>
          <a:p>
            <a:pPr marL="514350" indent="-514350">
              <a:buFont typeface="Wingdings" pitchFamily="2" charset="2"/>
              <a:buChar char="§"/>
            </a:pPr>
            <a:r>
              <a:rPr lang="it-IT" sz="2500" dirty="0" smtClean="0"/>
              <a:t>Patto con cui un sindaco si impegna a non rilevare un illecito commesso dagli amministratori, o anche solo a comportarsi in modo non rispettoso dei suoi doveri di indipendenza; </a:t>
            </a:r>
          </a:p>
          <a:p>
            <a:pPr marL="514350" indent="-514350">
              <a:buFont typeface="Wingdings" pitchFamily="2" charset="2"/>
              <a:buChar char="§"/>
            </a:pPr>
            <a:r>
              <a:rPr lang="it-IT" sz="2500" dirty="0" smtClean="0"/>
              <a:t>Patto con cui un amministratore si impegna a comportarsi in modo contrastante con i principi di corretta gestione societaria e imprenditoriale</a:t>
            </a:r>
          </a:p>
          <a:p>
            <a:pPr marL="514350" indent="-514350">
              <a:buFont typeface="Wingdings" pitchFamily="2" charset="2"/>
              <a:buChar char="§"/>
            </a:pPr>
            <a:r>
              <a:rPr lang="it-IT" sz="2500" dirty="0" smtClean="0"/>
              <a:t>Patti di gestione che comportino l’assunzione di un obbligo giuridico in capo al componente dell’organo amministrativo</a:t>
            </a:r>
          </a:p>
          <a:p>
            <a:pPr marL="514350" indent="-514350">
              <a:buFont typeface="Wingdings" pitchFamily="2" charset="2"/>
              <a:buChar char="§"/>
            </a:pPr>
            <a:r>
              <a:rPr lang="it-IT" sz="2500" dirty="0" smtClean="0"/>
              <a:t>Patto con cui si renda maggiormente gravoso l’esercizio del diritto di recesso riconosciuto dalla legge (validi quelli relativi al recesso statutario)</a:t>
            </a:r>
          </a:p>
          <a:p>
            <a:pPr marL="514350" indent="-514350">
              <a:buFont typeface="Wingdings" pitchFamily="2" charset="2"/>
              <a:buChar char="§"/>
            </a:pPr>
            <a:r>
              <a:rPr lang="it-IT" sz="2500" dirty="0" smtClean="0"/>
              <a:t>Patto leonino (art. 2265 cc)</a:t>
            </a:r>
          </a:p>
          <a:p>
            <a:pPr marL="514350" indent="-514350">
              <a:buFont typeface="Wingdings" pitchFamily="2" charset="2"/>
              <a:buChar char="§"/>
            </a:pPr>
            <a:r>
              <a:rPr lang="it-IT" sz="2500" dirty="0" smtClean="0"/>
              <a:t>Violazione del divieto del patto commissorio  </a:t>
            </a:r>
            <a:r>
              <a:rPr lang="it-IT" sz="1800" dirty="0" smtClean="0"/>
              <a:t>(Trib. Milano, 19 settembre 2011, opzione </a:t>
            </a:r>
            <a:r>
              <a:rPr lang="it-IT" sz="1800" dirty="0" err="1" smtClean="0"/>
              <a:t>call</a:t>
            </a:r>
            <a:r>
              <a:rPr lang="it-IT" sz="1800" dirty="0" smtClean="0"/>
              <a:t> gratuita posta a garanzia dell’adempimento di un contratto di fornitura)</a:t>
            </a:r>
          </a:p>
          <a:p>
            <a:pPr marL="514350" indent="-514350">
              <a:buFont typeface="Wingdings" pitchFamily="2" charset="2"/>
              <a:buChar char="§"/>
            </a:pPr>
            <a:r>
              <a:rPr lang="it-IT" sz="2500" dirty="0" smtClean="0"/>
              <a:t>Obbligo di approvare il bilancio di esercizio</a:t>
            </a:r>
          </a:p>
          <a:p>
            <a:pPr marL="514350" indent="-514350">
              <a:buNone/>
            </a:pPr>
            <a:endParaRPr lang="it-IT" sz="2500" dirty="0" smtClean="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14</a:t>
            </a:fld>
            <a:endParaRPr lang="it-IT"/>
          </a:p>
        </p:txBody>
      </p:sp>
      <p:sp>
        <p:nvSpPr>
          <p:cNvPr id="4" name="Segnaposto piè di pagina 3"/>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it-IT" sz="2700" b="1" dirty="0" smtClean="0"/>
              <a:t>Sindacati di voto e limiti di validità</a:t>
            </a:r>
            <a:r>
              <a:rPr lang="it-IT" sz="1800" b="1" dirty="0" smtClean="0"/>
              <a:t/>
            </a:r>
            <a:br>
              <a:rPr lang="it-IT" sz="1800" b="1" dirty="0" smtClean="0"/>
            </a:br>
            <a:r>
              <a:rPr lang="it-IT" sz="1800" dirty="0" smtClean="0"/>
              <a:t>Ex art. 2341 bis, </a:t>
            </a:r>
            <a:r>
              <a:rPr lang="it-IT" sz="1800" dirty="0" err="1" smtClean="0"/>
              <a:t>co</a:t>
            </a:r>
            <a:r>
              <a:rPr lang="it-IT" sz="1800" dirty="0" smtClean="0"/>
              <a:t>. 2 lett. a: quelli che “</a:t>
            </a:r>
            <a:r>
              <a:rPr lang="it-IT" sz="1800" i="1" dirty="0" smtClean="0"/>
              <a:t>hanno per oggetto l'esercizio del diritto di voto nelle società per azioni o nelle società che le controllano</a:t>
            </a:r>
            <a:r>
              <a:rPr lang="it-IT" sz="1800" dirty="0" smtClean="0"/>
              <a:t>” </a:t>
            </a:r>
            <a:r>
              <a:rPr lang="it-IT" sz="1800" b="1" dirty="0" smtClean="0"/>
              <a:t/>
            </a:r>
            <a:br>
              <a:rPr lang="it-IT" sz="1800" b="1" dirty="0" smtClean="0"/>
            </a:br>
            <a:endParaRPr lang="it-IT" sz="1800" b="1" dirty="0"/>
          </a:p>
        </p:txBody>
      </p:sp>
      <p:sp>
        <p:nvSpPr>
          <p:cNvPr id="3" name="Segnaposto contenuto 2"/>
          <p:cNvSpPr>
            <a:spLocks noGrp="1"/>
          </p:cNvSpPr>
          <p:nvPr>
            <p:ph sz="quarter" idx="1"/>
          </p:nvPr>
        </p:nvSpPr>
        <p:spPr>
          <a:xfrm>
            <a:off x="457200" y="2204864"/>
            <a:ext cx="7643192" cy="3921299"/>
          </a:xfrm>
        </p:spPr>
        <p:txBody>
          <a:bodyPr/>
          <a:lstStyle/>
          <a:p>
            <a:pPr>
              <a:buNone/>
            </a:pPr>
            <a:r>
              <a:rPr lang="it-IT" dirty="0" smtClean="0"/>
              <a:t>	</a:t>
            </a:r>
            <a:r>
              <a:rPr lang="it-IT" sz="1800" dirty="0" smtClean="0"/>
              <a:t>Argomenti in base ai quali si è messa in dubbio la loro validità: </a:t>
            </a:r>
          </a:p>
          <a:p>
            <a:pPr>
              <a:buNone/>
            </a:pPr>
            <a:endParaRPr lang="it-IT" sz="1800" dirty="0" smtClean="0"/>
          </a:p>
          <a:p>
            <a:pPr>
              <a:buFont typeface="Wingdings" pitchFamily="2" charset="2"/>
              <a:buChar char="§"/>
            </a:pPr>
            <a:r>
              <a:rPr lang="it-IT" sz="1800" dirty="0" smtClean="0"/>
              <a:t>Indebito svuotamento delle funzioni dell’assemblea dei soci</a:t>
            </a:r>
          </a:p>
          <a:p>
            <a:pPr>
              <a:buFont typeface="Wingdings" pitchFamily="2" charset="2"/>
              <a:buChar char="§"/>
            </a:pPr>
            <a:endParaRPr lang="it-IT" sz="1800" dirty="0" smtClean="0"/>
          </a:p>
          <a:p>
            <a:pPr>
              <a:buFont typeface="Wingdings" pitchFamily="2" charset="2"/>
              <a:buChar char="§"/>
            </a:pPr>
            <a:r>
              <a:rPr lang="it-IT" sz="1800" dirty="0" smtClean="0"/>
              <a:t>Frustrazione del principio per cui la determinazione del voto del socio debba liberamente formarsi durante i lavori assembleari</a:t>
            </a:r>
          </a:p>
          <a:p>
            <a:pPr>
              <a:buNone/>
            </a:pPr>
            <a:endParaRPr lang="it-IT" sz="1800" dirty="0" smtClean="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15</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400" b="1" dirty="0" smtClean="0"/>
              <a:t>Sindacati di voto e limiti di validità</a:t>
            </a:r>
            <a:endParaRPr lang="it-IT" sz="2400" dirty="0"/>
          </a:p>
        </p:txBody>
      </p:sp>
      <p:sp>
        <p:nvSpPr>
          <p:cNvPr id="3" name="Segnaposto contenuto 2"/>
          <p:cNvSpPr>
            <a:spLocks noGrp="1"/>
          </p:cNvSpPr>
          <p:nvPr>
            <p:ph sz="quarter" idx="1"/>
          </p:nvPr>
        </p:nvSpPr>
        <p:spPr>
          <a:xfrm>
            <a:off x="457200" y="1600200"/>
            <a:ext cx="6851104" cy="4873752"/>
          </a:xfrm>
        </p:spPr>
        <p:txBody>
          <a:bodyPr>
            <a:normAutofit/>
          </a:bodyPr>
          <a:lstStyle/>
          <a:p>
            <a:pPr algn="just">
              <a:buFont typeface="Wingdings" pitchFamily="2" charset="2"/>
              <a:buChar char="§"/>
            </a:pPr>
            <a:r>
              <a:rPr lang="it-IT" sz="1900" dirty="0" smtClean="0"/>
              <a:t>	Sindacati di voto deliberanti a maggioranza</a:t>
            </a:r>
          </a:p>
          <a:p>
            <a:pPr algn="just">
              <a:buNone/>
            </a:pPr>
            <a:r>
              <a:rPr lang="it-IT" dirty="0" smtClean="0"/>
              <a:t>			</a:t>
            </a:r>
            <a:r>
              <a:rPr lang="it-IT" sz="1800" dirty="0" smtClean="0"/>
              <a:t>Dubbi di validità in quanto idonei:</a:t>
            </a:r>
          </a:p>
          <a:p>
            <a:pPr algn="just">
              <a:buNone/>
            </a:pPr>
            <a:r>
              <a:rPr lang="it-IT" sz="1800" dirty="0" smtClean="0"/>
              <a:t>			- a creare maggioranze fittizie in deroga al 			principio maggioritario;</a:t>
            </a:r>
          </a:p>
          <a:p>
            <a:pPr algn="just">
              <a:buNone/>
            </a:pPr>
            <a:r>
              <a:rPr lang="it-IT" sz="1800" dirty="0" smtClean="0"/>
              <a:t>			- a privare il socio del proprio diritto alla 			liberazione determinazione del voto</a:t>
            </a:r>
          </a:p>
          <a:p>
            <a:pPr algn="just">
              <a:buFont typeface="Wingdings" pitchFamily="2" charset="2"/>
              <a:buChar char="§"/>
            </a:pPr>
            <a:endParaRPr lang="it-IT" sz="1900" dirty="0" smtClean="0">
              <a:solidFill>
                <a:srgbClr val="FF0000"/>
              </a:solidFill>
            </a:endParaRPr>
          </a:p>
          <a:p>
            <a:pPr algn="just">
              <a:buFont typeface="Wingdings" pitchFamily="2" charset="2"/>
              <a:buChar char="§"/>
            </a:pPr>
            <a:r>
              <a:rPr lang="it-IT" sz="1800" dirty="0" smtClean="0"/>
              <a:t>	- Sindacati di voto “a efficacia reale”</a:t>
            </a:r>
          </a:p>
          <a:p>
            <a:pPr algn="just">
              <a:buNone/>
            </a:pPr>
            <a:r>
              <a:rPr lang="it-IT" sz="1800" dirty="0" smtClean="0"/>
              <a:t>			</a:t>
            </a:r>
            <a:r>
              <a:rPr lang="it-IT" sz="1600" dirty="0" smtClean="0"/>
              <a:t>Patti strutturati in modo tale da impedire ai 			singoli  pattisti di esprimere in assemblea un voto 		diverso da quello indicato dall’organo del sindacato</a:t>
            </a:r>
          </a:p>
          <a:p>
            <a:pPr>
              <a:buNone/>
            </a:pPr>
            <a:r>
              <a:rPr lang="it-IT" sz="1800" dirty="0" smtClean="0"/>
              <a:t>			</a:t>
            </a:r>
          </a:p>
          <a:p>
            <a:pPr>
              <a:buNone/>
            </a:pPr>
            <a:r>
              <a:rPr lang="it-IT" sz="1800" dirty="0" smtClean="0"/>
              <a:t>	</a:t>
            </a:r>
            <a:endParaRPr lang="it-IT" sz="1800" b="1"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16</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a:bodyPr>
          <a:lstStyle/>
          <a:p>
            <a:r>
              <a:rPr lang="it-IT" sz="2400" b="1" dirty="0" smtClean="0"/>
              <a:t>Sindacati di voto e limiti di validità</a:t>
            </a:r>
            <a:endParaRPr lang="it-IT" sz="2400" dirty="0"/>
          </a:p>
        </p:txBody>
      </p:sp>
      <p:sp>
        <p:nvSpPr>
          <p:cNvPr id="3" name="Segnaposto contenuto 2"/>
          <p:cNvSpPr>
            <a:spLocks noGrp="1"/>
          </p:cNvSpPr>
          <p:nvPr>
            <p:ph sz="quarter" idx="1"/>
          </p:nvPr>
        </p:nvSpPr>
        <p:spPr>
          <a:xfrm>
            <a:off x="179512" y="1052736"/>
            <a:ext cx="8064896" cy="5472608"/>
          </a:xfrm>
        </p:spPr>
        <p:txBody>
          <a:bodyPr>
            <a:normAutofit fontScale="70000" lnSpcReduction="20000"/>
          </a:bodyPr>
          <a:lstStyle/>
          <a:p>
            <a:pPr>
              <a:buNone/>
            </a:pPr>
            <a:r>
              <a:rPr lang="it-IT" dirty="0" smtClean="0"/>
              <a:t>	</a:t>
            </a:r>
          </a:p>
          <a:p>
            <a:pPr algn="ctr">
              <a:buNone/>
            </a:pPr>
            <a:r>
              <a:rPr lang="it-IT" b="1" dirty="0" smtClean="0"/>
              <a:t>Il superamento dei limiti di validità dei </a:t>
            </a:r>
          </a:p>
          <a:p>
            <a:pPr algn="ctr">
              <a:buNone/>
            </a:pPr>
            <a:r>
              <a:rPr lang="it-IT" b="1" dirty="0" smtClean="0"/>
              <a:t>sindacati di voto in giurisprudenza</a:t>
            </a:r>
          </a:p>
          <a:p>
            <a:pPr algn="just">
              <a:buFont typeface="Courier New" pitchFamily="49" charset="0"/>
              <a:buChar char="o"/>
            </a:pPr>
            <a:endParaRPr lang="it-IT" b="1" dirty="0" smtClean="0"/>
          </a:p>
          <a:p>
            <a:pPr algn="just">
              <a:buFont typeface="Courier New" pitchFamily="49" charset="0"/>
              <a:buChar char="o"/>
            </a:pPr>
            <a:r>
              <a:rPr lang="it-IT" b="1" dirty="0" smtClean="0"/>
              <a:t>Corte di Cassazione, Sezione 1 civile</a:t>
            </a:r>
          </a:p>
          <a:p>
            <a:pPr algn="just">
              <a:buNone/>
            </a:pPr>
            <a:r>
              <a:rPr lang="it-IT" b="1" dirty="0" smtClean="0"/>
              <a:t> 	Sentenza 5 marzo 2008, n. 5963</a:t>
            </a:r>
          </a:p>
          <a:p>
            <a:pPr algn="just">
              <a:buNone/>
            </a:pPr>
            <a:r>
              <a:rPr lang="it-IT" dirty="0" smtClean="0"/>
              <a:t>	</a:t>
            </a:r>
            <a:r>
              <a:rPr lang="it-IT" i="1" dirty="0" smtClean="0"/>
              <a:t>I patti di sindacato sono accordi atipici volti a disciplinare, tra i soci contraenti ed in via meramente obbligatoria, con conseguenze meramente risarcitorie, i rapporti interni fra di essi; il vincolo che ne discende opera, pertanto, su di un terreno esterno a quello dell'organizzazione sociale, sicché non è legittimamente predicabile, al riguardo, né la circostanza che al socio stipulante sia impedito di determinarsi autonomamente all'esercizio del voto in assemblea, né quella che il patto stesso ponga in discussione il corretto funzionamento dell'organo assembleare o la formazione del capitale (operando il vincolo obbligatorio così assunto non </a:t>
            </a:r>
            <a:r>
              <a:rPr lang="it-IT" i="1" dirty="0" err="1" smtClean="0"/>
              <a:t>dissimilmente</a:t>
            </a:r>
            <a:r>
              <a:rPr lang="it-IT" i="1" dirty="0" smtClean="0"/>
              <a:t> da qualsiasi altro possibile motivo soggettivo che spinga un socio a determinarsi al voto assembleare o alla gestione della partecipazione in un certo modo), </a:t>
            </a:r>
            <a:r>
              <a:rPr lang="it-IT" b="1" i="1" dirty="0" smtClean="0"/>
              <a:t>poiché al socio non è impedito di scegliere il non rispetto del patto di sindacato ogni qualvolta l'interesse ad un certo esito della votazione assembleare o proprio atto negoziale prevalga sul rischio di dover rispondere dell'inadempimento del patto</a:t>
            </a:r>
            <a:r>
              <a:rPr lang="it-IT" i="1" dirty="0" smtClean="0"/>
              <a:t>. (Principio affermato dalla S.C. in materia di cessione di azioni, in violazione del diritto di prelazione convenuto nel patto tra i soci).</a:t>
            </a:r>
            <a:endParaRPr lang="it-IT" sz="2500" i="1"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17</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
            </a:r>
            <a:br>
              <a:rPr lang="it-IT" dirty="0"/>
            </a:br>
            <a:endParaRPr lang="it-IT" dirty="0"/>
          </a:p>
        </p:txBody>
      </p:sp>
      <p:sp>
        <p:nvSpPr>
          <p:cNvPr id="3" name="Segnaposto contenuto 2"/>
          <p:cNvSpPr>
            <a:spLocks noGrp="1"/>
          </p:cNvSpPr>
          <p:nvPr>
            <p:ph sz="quarter" idx="1"/>
          </p:nvPr>
        </p:nvSpPr>
        <p:spPr>
          <a:xfrm>
            <a:off x="457200" y="836712"/>
            <a:ext cx="7467600" cy="5637240"/>
          </a:xfrm>
        </p:spPr>
        <p:txBody>
          <a:bodyPr>
            <a:normAutofit fontScale="70000" lnSpcReduction="20000"/>
          </a:bodyPr>
          <a:lstStyle/>
          <a:p>
            <a:r>
              <a:rPr lang="it-IT" b="1" dirty="0" smtClean="0"/>
              <a:t>Corte di Cassazione, Sezione 1 civile </a:t>
            </a:r>
            <a:r>
              <a:rPr lang="it-IT" dirty="0" smtClean="0"/>
              <a:t/>
            </a:r>
            <a:br>
              <a:rPr lang="it-IT" dirty="0" smtClean="0"/>
            </a:br>
            <a:r>
              <a:rPr lang="it-IT" dirty="0" smtClean="0"/>
              <a:t/>
            </a:r>
            <a:br>
              <a:rPr lang="it-IT" dirty="0" smtClean="0"/>
            </a:br>
            <a:r>
              <a:rPr lang="it-IT" b="1" dirty="0" smtClean="0"/>
              <a:t>Sentenza 30 maggio 2008, n. 14551</a:t>
            </a:r>
            <a:r>
              <a:rPr lang="it-IT" dirty="0" smtClean="0"/>
              <a:t/>
            </a:r>
            <a:br>
              <a:rPr lang="it-IT" dirty="0" smtClean="0"/>
            </a:br>
            <a:r>
              <a:rPr lang="it-IT" dirty="0" smtClean="0"/>
              <a:t/>
            </a:r>
            <a:br>
              <a:rPr lang="it-IT" dirty="0" smtClean="0"/>
            </a:br>
            <a:r>
              <a:rPr lang="it-IT" i="1" dirty="0" smtClean="0"/>
              <a:t>La normale funzionalità dell'assemblea non può essere compromessa dalla stipula di patti di sindacato azionario, il cui oggetto è la regolamentazione di particolari modalità di esercizio del diritto di voto da parte degli stipulanti, con efficacia puramente obbligatoria fra i medesimi. </a:t>
            </a:r>
          </a:p>
          <a:p>
            <a:pPr>
              <a:buNone/>
            </a:pPr>
            <a:r>
              <a:rPr lang="it-IT" i="1" dirty="0" smtClean="0"/>
              <a:t>	I patti sono accordi atipici volti a disciplinare, in via meramente obbligatoria tra i soci contraenti, il modo in cui dovrà atteggiarsi, su vari oggetti, il loro diritto di voto in assemblea; con la conseguenza che il vincolo, che ne deriva, opera su di un terreno esterno a quello dell'organizzazione sociale (dal che, appunto, il loro carattere “parasociale” e, conseguentemente, l'esclusione della relativa invalidità ipso facto), sicché non è legittimamente sostenibile che il patto stesso ponga in discussione il corretto funzionamento dell'organo assembleare (operando il vincolo obbligatorio così assunto non </a:t>
            </a:r>
            <a:r>
              <a:rPr lang="it-IT" i="1" dirty="0" err="1" smtClean="0"/>
              <a:t>dissimilmente</a:t>
            </a:r>
            <a:r>
              <a:rPr lang="it-IT" i="1" dirty="0" smtClean="0"/>
              <a:t> da qualsiasi altro possibile motivo soggettivo che spinga un socio a determinarsi al voto assembleare in un certo modo), poiché al socio non è in alcun modo impedito di optare per il non rispetto del patto di sindacato ogni qualvolta l'interesse a un certo esito della votazione assembleare prevalga sul rischio di dover rispondere dell'inadempimento del patto.</a:t>
            </a:r>
          </a:p>
        </p:txBody>
      </p:sp>
      <p:sp>
        <p:nvSpPr>
          <p:cNvPr id="4" name="Segnaposto numero diapositiva 3"/>
          <p:cNvSpPr>
            <a:spLocks noGrp="1"/>
          </p:cNvSpPr>
          <p:nvPr>
            <p:ph type="sldNum" sz="quarter" idx="15"/>
          </p:nvPr>
        </p:nvSpPr>
        <p:spPr/>
        <p:txBody>
          <a:bodyPr/>
          <a:lstStyle/>
          <a:p>
            <a:fld id="{B31FE80B-0F19-4EF4-95AD-22192EF567CA}" type="slidenum">
              <a:rPr lang="it-IT" smtClean="0"/>
              <a:pPr/>
              <a:t>18</a:t>
            </a:fld>
            <a:endParaRPr lang="it-IT"/>
          </a:p>
        </p:txBody>
      </p:sp>
      <p:sp>
        <p:nvSpPr>
          <p:cNvPr id="5" name="Segnaposto piè di pagina 4"/>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t>Sindacati di voto</a:t>
            </a:r>
            <a:br>
              <a:rPr lang="it-IT" sz="2400" b="1" dirty="0" smtClean="0"/>
            </a:br>
            <a:r>
              <a:rPr lang="it-IT" sz="2400" b="1" dirty="0" smtClean="0"/>
              <a:t>oggetto</a:t>
            </a:r>
            <a:endParaRPr lang="it-IT" sz="2400" dirty="0"/>
          </a:p>
        </p:txBody>
      </p:sp>
      <p:sp>
        <p:nvSpPr>
          <p:cNvPr id="3" name="Segnaposto contenuto 2"/>
          <p:cNvSpPr>
            <a:spLocks noGrp="1"/>
          </p:cNvSpPr>
          <p:nvPr>
            <p:ph sz="quarter" idx="1"/>
          </p:nvPr>
        </p:nvSpPr>
        <p:spPr/>
        <p:txBody>
          <a:bodyPr>
            <a:normAutofit lnSpcReduction="10000"/>
          </a:bodyPr>
          <a:lstStyle/>
          <a:p>
            <a:pPr algn="just">
              <a:buNone/>
            </a:pPr>
            <a:r>
              <a:rPr lang="it-IT" sz="1800" dirty="0" smtClean="0"/>
              <a:t>1) Nomina degli organi sociali  </a:t>
            </a:r>
          </a:p>
          <a:p>
            <a:pPr algn="just">
              <a:buNone/>
            </a:pPr>
            <a:r>
              <a:rPr lang="it-IT" sz="1800" dirty="0" smtClean="0"/>
              <a:t>	a. diritto di designazione diretta da parte dei pattisti</a:t>
            </a:r>
          </a:p>
          <a:p>
            <a:pPr algn="just">
              <a:buNone/>
            </a:pPr>
            <a:r>
              <a:rPr lang="it-IT" sz="1800" dirty="0" smtClean="0"/>
              <a:t>		Possibile quale previsione statutaria in ambito di  S.r.l. in 	forza dell’art. 2468 </a:t>
            </a:r>
            <a:r>
              <a:rPr lang="it-IT" sz="1800" dirty="0" err="1" smtClean="0"/>
              <a:t>co</a:t>
            </a:r>
            <a:r>
              <a:rPr lang="it-IT" sz="1800" dirty="0" smtClean="0"/>
              <a:t>. 3 cc (v. esempio </a:t>
            </a:r>
            <a:r>
              <a:rPr lang="it-IT" sz="1800" dirty="0" err="1" smtClean="0"/>
              <a:t>Alpha</a:t>
            </a:r>
            <a:r>
              <a:rPr lang="it-IT" sz="1800" dirty="0" smtClean="0"/>
              <a:t> S.r.l.)</a:t>
            </a:r>
          </a:p>
          <a:p>
            <a:pPr algn="just">
              <a:buNone/>
            </a:pPr>
            <a:r>
              <a:rPr lang="it-IT" sz="1800" dirty="0" smtClean="0"/>
              <a:t>		Modello in accordo di </a:t>
            </a:r>
            <a:r>
              <a:rPr lang="it-IT" sz="1800" dirty="0" err="1" smtClean="0"/>
              <a:t>JV</a:t>
            </a:r>
            <a:endParaRPr lang="it-IT" sz="1800" dirty="0" smtClean="0"/>
          </a:p>
          <a:p>
            <a:pPr algn="just">
              <a:buNone/>
            </a:pPr>
            <a:r>
              <a:rPr lang="it-IT" sz="1800" dirty="0" smtClean="0"/>
              <a:t>		</a:t>
            </a:r>
            <a:r>
              <a:rPr lang="it-IT" sz="1400" i="1" dirty="0" smtClean="0"/>
              <a:t>La </a:t>
            </a:r>
            <a:r>
              <a:rPr lang="it-IT" sz="1400" i="1" dirty="0" err="1" smtClean="0"/>
              <a:t>JVco</a:t>
            </a:r>
            <a:r>
              <a:rPr lang="it-IT" sz="1400" i="1" dirty="0" smtClean="0"/>
              <a:t> sarà amministrata da un consiglio di amministrazione costituito da 	tre membri, di cui due di nomina </a:t>
            </a:r>
            <a:r>
              <a:rPr lang="it-IT" sz="1400" i="1" dirty="0" err="1" smtClean="0"/>
              <a:t>Alpha</a:t>
            </a:r>
            <a:r>
              <a:rPr lang="it-IT" sz="1400" i="1" dirty="0" smtClean="0"/>
              <a:t> ed uno di nomina di Beta.</a:t>
            </a:r>
          </a:p>
          <a:p>
            <a:pPr algn="just">
              <a:buNone/>
            </a:pPr>
            <a:r>
              <a:rPr lang="it-IT" sz="1400" i="1" dirty="0" smtClean="0"/>
              <a:t>		Il Presidente sarà uno degli amministratori nominati da </a:t>
            </a:r>
            <a:r>
              <a:rPr lang="it-IT" sz="1400" i="1" dirty="0" err="1" smtClean="0"/>
              <a:t>Alpha</a:t>
            </a:r>
            <a:r>
              <a:rPr lang="it-IT" sz="1400" i="1" dirty="0" smtClean="0"/>
              <a:t>.</a:t>
            </a:r>
          </a:p>
          <a:p>
            <a:pPr algn="just">
              <a:buNone/>
            </a:pPr>
            <a:r>
              <a:rPr lang="it-IT" sz="1400" i="1" dirty="0" smtClean="0"/>
              <a:t>		Il numero dei membri del consiglio potrà esser modificato con il consenso di 	entrambe le Parti, ferma in ogni caso la maggioranza dei consiglieri di 	nomina </a:t>
            </a:r>
            <a:r>
              <a:rPr lang="it-IT" sz="1400" i="1" dirty="0" err="1" smtClean="0"/>
              <a:t>Alpha</a:t>
            </a:r>
            <a:r>
              <a:rPr lang="it-IT" sz="1400" i="1" dirty="0" smtClean="0"/>
              <a:t> ed il diritto di Beta a nominarne almeno un terzo.</a:t>
            </a:r>
          </a:p>
          <a:p>
            <a:pPr algn="just">
              <a:buNone/>
            </a:pPr>
            <a:endParaRPr lang="it-IT" sz="1400" i="1" dirty="0" smtClean="0"/>
          </a:p>
          <a:p>
            <a:pPr algn="just">
              <a:buNone/>
            </a:pPr>
            <a:r>
              <a:rPr lang="it-IT" sz="1400" i="1" dirty="0" smtClean="0"/>
              <a:t>	</a:t>
            </a:r>
            <a:r>
              <a:rPr lang="it-IT" sz="1800" dirty="0" smtClean="0"/>
              <a:t>b. voto di lista</a:t>
            </a:r>
          </a:p>
          <a:p>
            <a:pPr algn="just">
              <a:buNone/>
            </a:pPr>
            <a:r>
              <a:rPr lang="it-IT" sz="1800" i="1" dirty="0" smtClean="0"/>
              <a:t>	</a:t>
            </a:r>
            <a:r>
              <a:rPr lang="it-IT" sz="1800" dirty="0" smtClean="0"/>
              <a:t>(necessaria previsione nello statuto a pena di invalidità)</a:t>
            </a:r>
            <a:endParaRPr lang="it-IT" sz="1400" dirty="0" smtClean="0"/>
          </a:p>
          <a:p>
            <a:pPr algn="just">
              <a:buNone/>
            </a:pPr>
            <a:endParaRPr lang="it-IT" sz="1800" dirty="0" smtClean="0"/>
          </a:p>
          <a:p>
            <a:pPr algn="just">
              <a:buNone/>
            </a:pPr>
            <a:r>
              <a:rPr lang="it-IT" sz="1800" dirty="0" smtClean="0"/>
              <a:t>	</a:t>
            </a:r>
          </a:p>
          <a:p>
            <a:pPr algn="just">
              <a:buNone/>
            </a:pPr>
            <a:endParaRPr lang="it-IT" sz="1800" dirty="0" smtClean="0"/>
          </a:p>
          <a:p>
            <a:pPr algn="just">
              <a:buNone/>
            </a:pPr>
            <a:endParaRPr lang="it-IT" sz="18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19</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5"/>
          </p:nvPr>
        </p:nvSpPr>
        <p:spPr/>
        <p:txBody>
          <a:bodyPr/>
          <a:lstStyle/>
          <a:p>
            <a:fld id="{B31FE80B-0F19-4EF4-95AD-22192EF567CA}" type="slidenum">
              <a:rPr lang="it-IT" smtClean="0"/>
              <a:pPr/>
              <a:t>2</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Rettangolo 5"/>
          <p:cNvSpPr/>
          <p:nvPr/>
        </p:nvSpPr>
        <p:spPr>
          <a:xfrm>
            <a:off x="611560" y="1412776"/>
            <a:ext cx="7920880" cy="3416320"/>
          </a:xfrm>
          <a:prstGeom prst="rect">
            <a:avLst/>
          </a:prstGeom>
        </p:spPr>
        <p:txBody>
          <a:bodyPr wrap="square">
            <a:spAutoFit/>
          </a:bodyPr>
          <a:lstStyle/>
          <a:p>
            <a:pPr>
              <a:lnSpc>
                <a:spcPct val="200000"/>
              </a:lnSpc>
              <a:buFontTx/>
              <a:buChar char="-"/>
            </a:pPr>
            <a:r>
              <a:rPr lang="it-IT" dirty="0" smtClean="0"/>
              <a:t> I patti parasociali: una fattispecie originata dalla prassi </a:t>
            </a:r>
          </a:p>
          <a:p>
            <a:pPr>
              <a:lnSpc>
                <a:spcPct val="200000"/>
              </a:lnSpc>
              <a:buFontTx/>
              <a:buChar char="-"/>
            </a:pPr>
            <a:r>
              <a:rPr lang="it-IT" dirty="0" smtClean="0"/>
              <a:t> Originaria posizione della dottrina contraria alla loro invalidità</a:t>
            </a:r>
            <a:endParaRPr lang="it-IT" dirty="0" smtClean="0">
              <a:solidFill>
                <a:srgbClr val="FF0000"/>
              </a:solidFill>
            </a:endParaRPr>
          </a:p>
          <a:p>
            <a:pPr>
              <a:lnSpc>
                <a:spcPct val="200000"/>
              </a:lnSpc>
              <a:buFontTx/>
              <a:buChar char="-"/>
            </a:pPr>
            <a:r>
              <a:rPr lang="it-IT" dirty="0" smtClean="0"/>
              <a:t> Originaria posizione della giurisprudenza</a:t>
            </a:r>
          </a:p>
          <a:p>
            <a:pPr>
              <a:lnSpc>
                <a:spcPct val="200000"/>
              </a:lnSpc>
            </a:pPr>
            <a:r>
              <a:rPr lang="it-IT" dirty="0" smtClean="0"/>
              <a:t>- Legge delega </a:t>
            </a:r>
            <a:r>
              <a:rPr lang="it-IT" dirty="0" smtClean="0">
                <a:latin typeface="+mj-lt"/>
              </a:rPr>
              <a:t>366/2001 &gt; due</a:t>
            </a:r>
            <a:r>
              <a:rPr lang="it-IT" dirty="0" smtClean="0"/>
              <a:t> principi:</a:t>
            </a:r>
            <a:br>
              <a:rPr lang="it-IT" dirty="0" smtClean="0"/>
            </a:br>
            <a:r>
              <a:rPr lang="it-IT" dirty="0" smtClean="0"/>
              <a:t>					- Durata</a:t>
            </a:r>
            <a:br>
              <a:rPr lang="it-IT" dirty="0" smtClean="0"/>
            </a:br>
            <a:r>
              <a:rPr lang="it-IT" dirty="0" smtClean="0"/>
              <a:t>					- Trasparenza</a:t>
            </a:r>
            <a:endParaRPr lang="it-IT" dirty="0"/>
          </a:p>
        </p:txBody>
      </p:sp>
      <p:sp>
        <p:nvSpPr>
          <p:cNvPr id="8" name="Titolo 1"/>
          <p:cNvSpPr>
            <a:spLocks noGrp="1"/>
          </p:cNvSpPr>
          <p:nvPr>
            <p:ph type="title"/>
          </p:nvPr>
        </p:nvSpPr>
        <p:spPr>
          <a:xfrm>
            <a:off x="457200" y="274638"/>
            <a:ext cx="4834880" cy="1143000"/>
          </a:xfrm>
        </p:spPr>
        <p:txBody>
          <a:bodyPr>
            <a:normAutofit/>
          </a:bodyPr>
          <a:lstStyle/>
          <a:p>
            <a:r>
              <a:rPr lang="it-IT" sz="2400" b="1" dirty="0" smtClean="0"/>
              <a:t>Cenni introduttivi</a:t>
            </a:r>
            <a:r>
              <a:rPr lang="it-IT" sz="2400" dirty="0" smtClean="0"/>
              <a:t/>
            </a:r>
            <a:br>
              <a:rPr lang="it-IT" sz="2400" dirty="0" smtClean="0"/>
            </a:br>
            <a:endParaRPr lang="it-IT"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t>Sindacati di voto</a:t>
            </a:r>
            <a:br>
              <a:rPr lang="it-IT" sz="2400" b="1" dirty="0" smtClean="0"/>
            </a:br>
            <a:r>
              <a:rPr lang="it-IT" sz="2400" b="1" dirty="0" smtClean="0"/>
              <a:t>oggetto</a:t>
            </a:r>
            <a:endParaRPr lang="it-IT" sz="2400" dirty="0"/>
          </a:p>
        </p:txBody>
      </p:sp>
      <p:sp>
        <p:nvSpPr>
          <p:cNvPr id="3" name="Segnaposto contenuto 2"/>
          <p:cNvSpPr>
            <a:spLocks noGrp="1"/>
          </p:cNvSpPr>
          <p:nvPr>
            <p:ph sz="quarter" idx="1"/>
          </p:nvPr>
        </p:nvSpPr>
        <p:spPr/>
        <p:txBody>
          <a:bodyPr>
            <a:normAutofit/>
          </a:bodyPr>
          <a:lstStyle/>
          <a:p>
            <a:pPr>
              <a:lnSpc>
                <a:spcPct val="200000"/>
              </a:lnSpc>
              <a:buNone/>
            </a:pPr>
            <a:r>
              <a:rPr lang="it-IT" sz="1800" dirty="0" smtClean="0"/>
              <a:t>2) Amministrazione ordinaria (maggioranze qualificate, diritti di veto della minoranza)</a:t>
            </a:r>
          </a:p>
          <a:p>
            <a:pPr>
              <a:lnSpc>
                <a:spcPct val="200000"/>
              </a:lnSpc>
              <a:buFont typeface="Wingdings" pitchFamily="2" charset="2"/>
              <a:buChar char="§"/>
            </a:pPr>
            <a:r>
              <a:rPr lang="it-IT" sz="1800" dirty="0" smtClean="0"/>
              <a:t>	- cessioni di immobili, aziende o ramini di azienda,</a:t>
            </a:r>
          </a:p>
          <a:p>
            <a:pPr>
              <a:lnSpc>
                <a:spcPct val="200000"/>
              </a:lnSpc>
              <a:buFont typeface="Wingdings" pitchFamily="2" charset="2"/>
              <a:buChar char="§"/>
            </a:pPr>
            <a:r>
              <a:rPr lang="it-IT" sz="1800" dirty="0" smtClean="0"/>
              <a:t>	- contrazione di finanziamenti;</a:t>
            </a:r>
          </a:p>
          <a:p>
            <a:pPr>
              <a:lnSpc>
                <a:spcPct val="200000"/>
              </a:lnSpc>
              <a:buFont typeface="Wingdings" pitchFamily="2" charset="2"/>
              <a:buChar char="§"/>
            </a:pPr>
            <a:r>
              <a:rPr lang="it-IT" sz="1800" dirty="0" smtClean="0"/>
              <a:t>	- rilascio di garanzie;</a:t>
            </a:r>
          </a:p>
          <a:p>
            <a:pPr>
              <a:lnSpc>
                <a:spcPct val="200000"/>
              </a:lnSpc>
              <a:buFont typeface="Wingdings" pitchFamily="2" charset="2"/>
              <a:buChar char="§"/>
            </a:pPr>
            <a:r>
              <a:rPr lang="it-IT" sz="1800" dirty="0" smtClean="0"/>
              <a:t>	- approvazione di bilancio, budget e BP</a:t>
            </a:r>
          </a:p>
          <a:p>
            <a:pPr>
              <a:lnSpc>
                <a:spcPct val="200000"/>
              </a:lnSpc>
              <a:buFont typeface="Wingdings" pitchFamily="2" charset="2"/>
              <a:buChar char="§"/>
            </a:pPr>
            <a:r>
              <a:rPr lang="it-IT" sz="1800" dirty="0" smtClean="0"/>
              <a:t>	- distribuzione dividendi e riserve</a:t>
            </a:r>
          </a:p>
          <a:p>
            <a:pPr>
              <a:buNone/>
            </a:pPr>
            <a:endParaRPr lang="it-IT" sz="1800" dirty="0" smtClean="0"/>
          </a:p>
          <a:p>
            <a:pPr>
              <a:buNone/>
            </a:pPr>
            <a:endParaRPr lang="it-IT" sz="18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20</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t>Sindacati di voto</a:t>
            </a:r>
            <a:br>
              <a:rPr lang="it-IT" sz="2400" b="1" dirty="0" smtClean="0"/>
            </a:br>
            <a:r>
              <a:rPr lang="it-IT" sz="2400" b="1" dirty="0" smtClean="0"/>
              <a:t>oggetto</a:t>
            </a:r>
            <a:endParaRPr lang="it-IT" sz="2400" dirty="0"/>
          </a:p>
        </p:txBody>
      </p:sp>
      <p:sp>
        <p:nvSpPr>
          <p:cNvPr id="3" name="Segnaposto contenuto 2"/>
          <p:cNvSpPr>
            <a:spLocks noGrp="1"/>
          </p:cNvSpPr>
          <p:nvPr>
            <p:ph sz="quarter" idx="1"/>
          </p:nvPr>
        </p:nvSpPr>
        <p:spPr/>
        <p:txBody>
          <a:bodyPr/>
          <a:lstStyle/>
          <a:p>
            <a:pPr>
              <a:lnSpc>
                <a:spcPct val="200000"/>
              </a:lnSpc>
              <a:buNone/>
            </a:pPr>
            <a:r>
              <a:rPr lang="it-IT" sz="1800" dirty="0" smtClean="0"/>
              <a:t>3) Su materie riservate all’assemblea straordinaria: </a:t>
            </a:r>
          </a:p>
          <a:p>
            <a:pPr>
              <a:lnSpc>
                <a:spcPct val="200000"/>
              </a:lnSpc>
              <a:buFont typeface="Wingdings" pitchFamily="2" charset="2"/>
              <a:buChar char="§"/>
            </a:pPr>
            <a:r>
              <a:rPr lang="it-IT" sz="1800" dirty="0" smtClean="0"/>
              <a:t>	modifiche capitale sociale;</a:t>
            </a:r>
          </a:p>
          <a:p>
            <a:pPr>
              <a:lnSpc>
                <a:spcPct val="200000"/>
              </a:lnSpc>
              <a:buFont typeface="Wingdings" pitchFamily="2" charset="2"/>
              <a:buChar char="§"/>
            </a:pPr>
            <a:r>
              <a:rPr lang="it-IT" sz="1800" dirty="0" smtClean="0"/>
              <a:t>	fusioni e scissioni;</a:t>
            </a:r>
          </a:p>
          <a:p>
            <a:pPr>
              <a:lnSpc>
                <a:spcPct val="200000"/>
              </a:lnSpc>
              <a:buFont typeface="Wingdings" pitchFamily="2" charset="2"/>
              <a:buChar char="§"/>
            </a:pPr>
            <a:r>
              <a:rPr lang="it-IT" sz="1800" dirty="0" smtClean="0"/>
              <a:t>	cambiamento oggetto sociale;</a:t>
            </a:r>
          </a:p>
          <a:p>
            <a:pPr>
              <a:lnSpc>
                <a:spcPct val="200000"/>
              </a:lnSpc>
              <a:buFont typeface="Wingdings" pitchFamily="2" charset="2"/>
              <a:buChar char="§"/>
            </a:pPr>
            <a:r>
              <a:rPr lang="it-IT" sz="1800" dirty="0" smtClean="0"/>
              <a:t>	spostamento all’estero della sede sociale;</a:t>
            </a:r>
          </a:p>
          <a:p>
            <a:pPr>
              <a:lnSpc>
                <a:spcPct val="200000"/>
              </a:lnSpc>
              <a:buFont typeface="Wingdings" pitchFamily="2" charset="2"/>
              <a:buChar char="§"/>
            </a:pPr>
            <a:r>
              <a:rPr lang="it-IT" sz="1800" dirty="0" smtClean="0"/>
              <a:t>	liquidazione</a:t>
            </a: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21</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smtClean="0"/>
              <a:t>I sindacati blocco</a:t>
            </a:r>
            <a:r>
              <a:rPr lang="it-IT" sz="2000" dirty="0" smtClean="0"/>
              <a:t/>
            </a:r>
            <a:br>
              <a:rPr lang="it-IT" sz="2000" dirty="0" smtClean="0"/>
            </a:br>
            <a:r>
              <a:rPr lang="it-IT" sz="2000" dirty="0" smtClean="0"/>
              <a:t>Ex art. 2341 bis, </a:t>
            </a:r>
            <a:r>
              <a:rPr lang="it-IT" sz="2000" dirty="0" err="1" smtClean="0"/>
              <a:t>co</a:t>
            </a:r>
            <a:r>
              <a:rPr lang="it-IT" sz="2000" dirty="0" smtClean="0"/>
              <a:t> 2 lett. b: Quelli che “</a:t>
            </a:r>
            <a:r>
              <a:rPr lang="it-IT" sz="2000" i="1" dirty="0" smtClean="0">
                <a:ea typeface="+mn-ea"/>
                <a:cs typeface="+mn-cs"/>
              </a:rPr>
              <a:t>pongono limiti al trasferimento delle relative azioni o delle partecipazioni in società che le controllano”</a:t>
            </a:r>
            <a:r>
              <a:rPr lang="it-IT" sz="2000" i="1" dirty="0" smtClean="0"/>
              <a:t> </a:t>
            </a:r>
            <a:endParaRPr lang="it-IT" sz="2000" i="1" dirty="0"/>
          </a:p>
        </p:txBody>
      </p:sp>
      <p:sp>
        <p:nvSpPr>
          <p:cNvPr id="3" name="Segnaposto contenuto 2"/>
          <p:cNvSpPr>
            <a:spLocks noGrp="1"/>
          </p:cNvSpPr>
          <p:nvPr>
            <p:ph sz="quarter" idx="1"/>
          </p:nvPr>
        </p:nvSpPr>
        <p:spPr/>
        <p:txBody>
          <a:bodyPr>
            <a:normAutofit fontScale="92500" lnSpcReduction="10000"/>
          </a:bodyPr>
          <a:lstStyle/>
          <a:p>
            <a:pPr marL="400050" indent="-400050">
              <a:buAutoNum type="romanUcPeriod"/>
            </a:pPr>
            <a:r>
              <a:rPr lang="it-IT" sz="1800" dirty="0" err="1" smtClean="0"/>
              <a:t>Lock</a:t>
            </a:r>
            <a:r>
              <a:rPr lang="it-IT" sz="1800" dirty="0" smtClean="0"/>
              <a:t> up: divieto di cessione per un determinato termine</a:t>
            </a:r>
          </a:p>
          <a:p>
            <a:pPr marL="400050" indent="-400050">
              <a:buNone/>
            </a:pPr>
            <a:r>
              <a:rPr lang="it-IT" sz="1800" dirty="0" smtClean="0"/>
              <a:t>	“</a:t>
            </a:r>
            <a:r>
              <a:rPr lang="it-IT" sz="1800" i="1" dirty="0" smtClean="0"/>
              <a:t>Per i primi 2 (due) anni di durata della </a:t>
            </a:r>
            <a:r>
              <a:rPr lang="it-IT" sz="1800" i="1" dirty="0" err="1" smtClean="0"/>
              <a:t>Newco</a:t>
            </a:r>
            <a:r>
              <a:rPr lang="it-IT" sz="1800" i="1" dirty="0" smtClean="0"/>
              <a:t> le Parti si impegnano a non trasferire le proprie partecipazioni. Il vincolo non è applicabile ai trasferimenti infragruppo, a condizione che il soggetto cessionario assuma per iscritto tutti gli impegni e obblighi della parte di cui a questa scrittura, e detta parte resti comunque obbligata in solido con il cessionario per il puntuale, completo ed esatto adempimento delle obbligazioni qui previste a suo carico”.</a:t>
            </a:r>
          </a:p>
          <a:p>
            <a:pPr marL="400050" indent="-400050">
              <a:buNone/>
            </a:pPr>
            <a:endParaRPr lang="it-IT" sz="1800" i="1" dirty="0" smtClean="0"/>
          </a:p>
          <a:p>
            <a:pPr marL="400050" indent="-400050">
              <a:buNone/>
            </a:pPr>
            <a:endParaRPr lang="it-IT" sz="1800" i="1" dirty="0" smtClean="0"/>
          </a:p>
          <a:p>
            <a:pPr>
              <a:buNone/>
            </a:pPr>
            <a:r>
              <a:rPr lang="it-IT" sz="1800" dirty="0" err="1" smtClean="0"/>
              <a:t>II</a:t>
            </a:r>
            <a:r>
              <a:rPr lang="it-IT" sz="1800" dirty="0" smtClean="0"/>
              <a:t>. 	Divieto di vendita parziale</a:t>
            </a:r>
          </a:p>
          <a:p>
            <a:pPr>
              <a:buNone/>
            </a:pPr>
            <a:r>
              <a:rPr lang="it-IT" sz="1800" dirty="0" smtClean="0"/>
              <a:t>	“</a:t>
            </a:r>
            <a:r>
              <a:rPr lang="it-IT" sz="1800" i="1" dirty="0" smtClean="0"/>
              <a:t>Decorso il termine sopra indicato per l’ipotesi in cui la Parti intendano trasferire o comunque disporre delle loro partecipazioni potranno farlo soltanto con riferimento alla loro intera partecipazione salvo diverso accordo scritto tra le Parti</a:t>
            </a:r>
            <a:r>
              <a:rPr lang="it-IT" sz="1800" dirty="0" smtClean="0"/>
              <a:t>”  </a:t>
            </a:r>
          </a:p>
          <a:p>
            <a:pPr marL="400050" indent="-400050">
              <a:buNone/>
            </a:pPr>
            <a:endParaRPr lang="it-IT" sz="1800" i="1" dirty="0" smtClean="0"/>
          </a:p>
          <a:p>
            <a:pPr marL="400050" indent="-400050">
              <a:buNone/>
            </a:pPr>
            <a:r>
              <a:rPr lang="it-IT" sz="1800" i="1" dirty="0" smtClean="0"/>
              <a:t>	</a:t>
            </a:r>
            <a:endParaRPr lang="it-IT" sz="1800" i="1"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22</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052736"/>
            <a:ext cx="7859216" cy="5616624"/>
          </a:xfrm>
        </p:spPr>
        <p:txBody>
          <a:bodyPr>
            <a:normAutofit fontScale="55000" lnSpcReduction="20000"/>
          </a:bodyPr>
          <a:lstStyle/>
          <a:p>
            <a:pPr>
              <a:buNone/>
            </a:pPr>
            <a:r>
              <a:rPr lang="it-IT" sz="3300" dirty="0" err="1" smtClean="0"/>
              <a:t>III</a:t>
            </a:r>
            <a:r>
              <a:rPr lang="it-IT" sz="3300" dirty="0" smtClean="0"/>
              <a:t>. Diritto di prelazione</a:t>
            </a:r>
          </a:p>
          <a:p>
            <a:pPr>
              <a:buNone/>
            </a:pPr>
            <a:endParaRPr lang="it-IT" b="1" dirty="0" smtClean="0"/>
          </a:p>
          <a:p>
            <a:pPr>
              <a:buNone/>
            </a:pPr>
            <a:r>
              <a:rPr lang="it-IT" dirty="0" smtClean="0"/>
              <a:t>	“</a:t>
            </a:r>
            <a:r>
              <a:rPr lang="it-IT" i="1" dirty="0" smtClean="0"/>
              <a:t>Fatto salvo quanto previsto all'art. 5 (clausola di gradimento) del presente patto, viene stipulato un diritto di prelazione tra i soci.</a:t>
            </a:r>
          </a:p>
          <a:p>
            <a:pPr algn="just">
              <a:buNone/>
            </a:pPr>
            <a:r>
              <a:rPr lang="it-IT" b="1" i="1" dirty="0" smtClean="0"/>
              <a:t>	</a:t>
            </a:r>
            <a:r>
              <a:rPr lang="it-IT" i="1" dirty="0" smtClean="0"/>
              <a:t>Il socio che intende vendere, assegnare, cedere o altrimenti trasferire in altre forme a terzi, a titolo oneroso o gratuito, tutte o una parte delle quote della &lt;...&gt;, dovrà fare pervenire la relativa comunicazione agli altri soci, nelle forme e mezzi previsti dagli articoli seguenti e dallo Statuto.</a:t>
            </a:r>
          </a:p>
          <a:p>
            <a:pPr>
              <a:buNone/>
            </a:pPr>
            <a:r>
              <a:rPr lang="it-IT" i="1" dirty="0" smtClean="0"/>
              <a:t>	I soci interessati dovranno dichiarare entro 15 giorni la loro intenzione di acquistare le quote, in proporzione alle quote già possedute.</a:t>
            </a:r>
          </a:p>
          <a:p>
            <a:pPr>
              <a:buNone/>
            </a:pPr>
            <a:r>
              <a:rPr lang="it-IT" b="1" i="1" dirty="0" smtClean="0"/>
              <a:t>	</a:t>
            </a:r>
            <a:r>
              <a:rPr lang="it-IT" i="1" dirty="0" smtClean="0"/>
              <a:t>Se una delle parti non accetta l'offerta, gli altri soci avranno il diritto di acquistare le quote poste in vendita.</a:t>
            </a:r>
          </a:p>
          <a:p>
            <a:pPr>
              <a:buNone/>
            </a:pPr>
            <a:r>
              <a:rPr lang="it-IT" b="1" i="1" dirty="0" smtClean="0"/>
              <a:t>	</a:t>
            </a:r>
            <a:r>
              <a:rPr lang="it-IT" i="1" dirty="0" smtClean="0"/>
              <a:t>Qualora le parti non si accordino sulla valutazione del prezzo, esso sarà determinato da una società di auditing, come ad esempio &lt;...&gt;.</a:t>
            </a:r>
          </a:p>
          <a:p>
            <a:pPr>
              <a:buNone/>
            </a:pPr>
            <a:r>
              <a:rPr lang="it-IT" b="1" i="1" dirty="0" smtClean="0"/>
              <a:t>	</a:t>
            </a:r>
            <a:r>
              <a:rPr lang="it-IT" i="1" dirty="0" smtClean="0"/>
              <a:t>Trascorso inutilmente il termine di 15 giorni di cui sopra, la parte offerente sarà libera di cedere le quote al terzo alle condizioni dell'offerta nei successivi 90 giorni, fermo che il prezzo non potrà essere inferiore o superiore al prezzo individuato e stabilito come da art. 4.4 e salvo quanto previsto all'art. 5 (clausola di gradimento di nuovi soci).</a:t>
            </a:r>
          </a:p>
          <a:p>
            <a:pPr>
              <a:buNone/>
            </a:pPr>
            <a:r>
              <a:rPr lang="it-IT" b="1" i="1" dirty="0" smtClean="0"/>
              <a:t>	</a:t>
            </a:r>
            <a:r>
              <a:rPr lang="it-IT" i="1" dirty="0" smtClean="0"/>
              <a:t>Ciascuna parte che intenda sottoporre le proprie quote a diritti altrui, ad esempio in relazione all'usufrutto o al pegno delle quote stesse, si obbliga ad applicare il presente articolo, offrendo le quote agli altri soci in piena proprietà.</a:t>
            </a:r>
          </a:p>
          <a:p>
            <a:pPr>
              <a:buNone/>
            </a:pPr>
            <a:r>
              <a:rPr lang="it-IT" b="1" i="1" dirty="0" smtClean="0"/>
              <a:t>	</a:t>
            </a:r>
            <a:r>
              <a:rPr lang="it-IT" i="1" dirty="0" smtClean="0"/>
              <a:t>Nel caso in cui una delle parti del presente patto non si sottoponga alle modalità del diritto di prelazione e venda a terzi la propria quota, la stessa sarà obbligata al pagamento della penale di cui al successivo art. 19”</a:t>
            </a:r>
          </a:p>
          <a:p>
            <a:pPr>
              <a:buNone/>
            </a:pPr>
            <a:r>
              <a:rPr lang="it-IT" dirty="0" smtClean="0"/>
              <a:t>  </a:t>
            </a: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23</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57200" y="274638"/>
            <a:ext cx="7467600" cy="706090"/>
          </a:xfrm>
        </p:spPr>
        <p:txBody>
          <a:bodyPr>
            <a:normAutofit fontScale="90000"/>
          </a:bodyPr>
          <a:lstStyle/>
          <a:p>
            <a:r>
              <a:rPr lang="it-IT" sz="2400" b="1" dirty="0" smtClean="0"/>
              <a:t>I sindacati blocco</a:t>
            </a:r>
            <a:r>
              <a:rPr lang="it-IT" sz="2000" dirty="0" smtClean="0"/>
              <a:t/>
            </a:r>
            <a:br>
              <a:rPr lang="it-IT" sz="2000" dirty="0" smtClean="0"/>
            </a:br>
            <a:endParaRPr lang="it-IT" sz="2000"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67544" y="1700808"/>
            <a:ext cx="7643192" cy="2952329"/>
          </a:xfrm>
        </p:spPr>
        <p:txBody>
          <a:bodyPr>
            <a:normAutofit fontScale="92500" lnSpcReduction="20000"/>
          </a:bodyPr>
          <a:lstStyle/>
          <a:p>
            <a:pPr>
              <a:buNone/>
            </a:pPr>
            <a:r>
              <a:rPr lang="it-IT" sz="2100" dirty="0" err="1" smtClean="0"/>
              <a:t>IV</a:t>
            </a:r>
            <a:r>
              <a:rPr lang="it-IT" sz="2100" dirty="0" smtClean="0"/>
              <a:t>. Clausola di gradimento</a:t>
            </a:r>
          </a:p>
          <a:p>
            <a:pPr>
              <a:buNone/>
            </a:pPr>
            <a:endParaRPr lang="it-IT" sz="2100" dirty="0" smtClean="0"/>
          </a:p>
          <a:p>
            <a:pPr>
              <a:buNone/>
            </a:pPr>
            <a:r>
              <a:rPr lang="it-IT" sz="2100" dirty="0" smtClean="0"/>
              <a:t>	Il mero gradimento: l’art. 2355 </a:t>
            </a:r>
            <a:r>
              <a:rPr lang="it-IT" sz="2100" dirty="0" err="1" smtClean="0"/>
              <a:t>co</a:t>
            </a:r>
            <a:r>
              <a:rPr lang="it-IT" sz="2100" dirty="0" smtClean="0"/>
              <a:t>. 2 cc </a:t>
            </a:r>
          </a:p>
          <a:p>
            <a:pPr>
              <a:buNone/>
            </a:pPr>
            <a:endParaRPr lang="it-IT" sz="2100" dirty="0" smtClean="0"/>
          </a:p>
          <a:p>
            <a:pPr>
              <a:buNone/>
            </a:pPr>
            <a:r>
              <a:rPr lang="it-IT" sz="2100" dirty="0" smtClean="0"/>
              <a:t>	Esempio clausola parasociale</a:t>
            </a:r>
          </a:p>
          <a:p>
            <a:pPr algn="just">
              <a:buNone/>
            </a:pPr>
            <a:r>
              <a:rPr lang="it-IT" sz="2100" dirty="0" smtClean="0"/>
              <a:t>	“</a:t>
            </a:r>
            <a:r>
              <a:rPr lang="it-IT" sz="2100" i="1" dirty="0" smtClean="0"/>
              <a:t>Fatto salvo il diritto di prelazione di cui al precedente art. …, l'ammissione di nuovi soci nella </a:t>
            </a:r>
            <a:r>
              <a:rPr lang="it-IT" sz="2100" i="1" dirty="0" err="1" smtClean="0"/>
              <a:t>Alpha</a:t>
            </a:r>
            <a:r>
              <a:rPr lang="it-IT" sz="2100" i="1" dirty="0" smtClean="0"/>
              <a:t> Spa deve essere approvato per iscritto dalle parti rappresentanti l'80% del capitale sociale e resta subordinata all'accettazione del presente patto parasociale da parte dei nuovi partecipanti</a:t>
            </a:r>
            <a:r>
              <a:rPr lang="it-IT" sz="2100" dirty="0" smtClean="0"/>
              <a:t>”</a:t>
            </a:r>
          </a:p>
          <a:p>
            <a:pPr>
              <a:buNone/>
            </a:pPr>
            <a:endParaRPr lang="it-IT" dirty="0" smtClean="0"/>
          </a:p>
          <a:p>
            <a:pPr>
              <a:buNone/>
            </a:pPr>
            <a:endParaRPr lang="it-IT" sz="2300" dirty="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24</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57200" y="274638"/>
            <a:ext cx="7467600" cy="634082"/>
          </a:xfrm>
        </p:spPr>
        <p:txBody>
          <a:bodyPr>
            <a:normAutofit fontScale="90000"/>
          </a:bodyPr>
          <a:lstStyle/>
          <a:p>
            <a:r>
              <a:rPr lang="it-IT" sz="2400" b="1" dirty="0" smtClean="0"/>
              <a:t>I sindacati blocco</a:t>
            </a:r>
            <a:r>
              <a:rPr lang="it-IT" sz="2000" dirty="0" smtClean="0"/>
              <a:t/>
            </a:r>
            <a:br>
              <a:rPr lang="it-IT" sz="2000" dirty="0" smtClean="0"/>
            </a:br>
            <a:r>
              <a:rPr lang="it-IT" sz="2000" i="1" dirty="0" smtClean="0"/>
              <a:t> </a:t>
            </a:r>
            <a:endParaRPr lang="it-IT" sz="2000"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
        <p:nvSpPr>
          <p:cNvPr id="3" name="Segnaposto contenuto 2"/>
          <p:cNvSpPr>
            <a:spLocks noGrp="1"/>
          </p:cNvSpPr>
          <p:nvPr>
            <p:ph sz="quarter" idx="1"/>
          </p:nvPr>
        </p:nvSpPr>
        <p:spPr>
          <a:xfrm>
            <a:off x="467544" y="1700808"/>
            <a:ext cx="7643192" cy="3777283"/>
          </a:xfrm>
        </p:spPr>
        <p:txBody>
          <a:bodyPr>
            <a:normAutofit/>
          </a:bodyPr>
          <a:lstStyle/>
          <a:p>
            <a:pPr lvl="0" algn="just">
              <a:buNone/>
            </a:pPr>
            <a:r>
              <a:rPr lang="it-IT" sz="1800" dirty="0" smtClean="0"/>
              <a:t>	</a:t>
            </a:r>
            <a:r>
              <a:rPr lang="it-IT" sz="1800" dirty="0" err="1" smtClean="0"/>
              <a:t>V.a</a:t>
            </a:r>
            <a:r>
              <a:rPr lang="it-IT" sz="1800" dirty="0" smtClean="0"/>
              <a:t>: </a:t>
            </a:r>
            <a:r>
              <a:rPr lang="it-IT" sz="1800" i="1" dirty="0" err="1" smtClean="0"/>
              <a:t>tag</a:t>
            </a:r>
            <a:r>
              <a:rPr lang="it-IT" sz="1800" i="1" dirty="0" smtClean="0"/>
              <a:t> </a:t>
            </a:r>
            <a:r>
              <a:rPr lang="it-IT" sz="1800" i="1" dirty="0" err="1" smtClean="0"/>
              <a:t>along</a:t>
            </a:r>
            <a:r>
              <a:rPr lang="it-IT" sz="1800" i="1" dirty="0" smtClean="0"/>
              <a:t> </a:t>
            </a:r>
            <a:r>
              <a:rPr lang="it-IT" sz="1800" dirty="0" smtClean="0"/>
              <a:t>o “patto di accodamento”, il socio di maggioranza che intende alienare le proprie partecipazioni è costretto, su volontà dei soci di minoranza, a garantire l’impegno all’acquisto, da parte del terzo acquirente e alle stesse condizioni economiche, anche delle quote di minoranza. </a:t>
            </a:r>
          </a:p>
          <a:p>
            <a:pPr lvl="0" algn="just">
              <a:buNone/>
            </a:pPr>
            <a:r>
              <a:rPr lang="it-IT" sz="1800" dirty="0" smtClean="0"/>
              <a:t>	Tutela del socio di minoranza che:</a:t>
            </a:r>
          </a:p>
          <a:p>
            <a:pPr lvl="0" algn="just">
              <a:buFont typeface="Wingdings" pitchFamily="2" charset="2"/>
              <a:buChar char="§"/>
            </a:pPr>
            <a:r>
              <a:rPr lang="it-IT" sz="1800" dirty="0" smtClean="0"/>
              <a:t>	ha via di uscita al verificarsi di cambiamenti della compagine sociale e non vede “imporsi” un nuovo socio di maggioranza; </a:t>
            </a:r>
          </a:p>
          <a:p>
            <a:pPr lvl="0" algn="just">
              <a:buFont typeface="Wingdings" pitchFamily="2" charset="2"/>
              <a:buChar char="§"/>
            </a:pPr>
            <a:r>
              <a:rPr lang="it-IT" sz="1800" dirty="0" smtClean="0"/>
              <a:t>	ottiene dalla propria partecipazione di minoranza un “premio di maggioranza”.	</a:t>
            </a:r>
          </a:p>
          <a:p>
            <a:pPr lvl="0" algn="just">
              <a:buNone/>
            </a:pPr>
            <a:endParaRPr lang="it-IT" sz="3800" dirty="0" smtClean="0"/>
          </a:p>
          <a:p>
            <a:pPr lvl="0" algn="ctr">
              <a:buNone/>
            </a:pPr>
            <a:endParaRPr lang="it-IT"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25</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124744"/>
            <a:ext cx="7859216" cy="5400600"/>
          </a:xfrm>
        </p:spPr>
        <p:txBody>
          <a:bodyPr>
            <a:normAutofit fontScale="25000" lnSpcReduction="20000"/>
          </a:bodyPr>
          <a:lstStyle/>
          <a:p>
            <a:pPr algn="ctr">
              <a:buNone/>
            </a:pPr>
            <a:r>
              <a:rPr lang="it-IT" sz="7200" b="1" dirty="0" smtClean="0"/>
              <a:t>Esempio clausola </a:t>
            </a:r>
            <a:r>
              <a:rPr lang="it-IT" sz="7200" b="1" dirty="0" err="1" smtClean="0"/>
              <a:t>tag</a:t>
            </a:r>
            <a:r>
              <a:rPr lang="it-IT" sz="7200" b="1" dirty="0" smtClean="0"/>
              <a:t> </a:t>
            </a:r>
            <a:r>
              <a:rPr lang="it-IT" sz="7200" b="1" dirty="0" err="1" smtClean="0"/>
              <a:t>along</a:t>
            </a:r>
            <a:endParaRPr lang="it-IT" sz="7200" b="1" dirty="0" smtClean="0"/>
          </a:p>
          <a:p>
            <a:pPr algn="just">
              <a:buNone/>
            </a:pPr>
            <a:r>
              <a:rPr lang="it-IT" sz="6000" dirty="0" smtClean="0"/>
              <a:t>	1. </a:t>
            </a:r>
            <a:r>
              <a:rPr lang="it-IT" sz="6000" i="1" dirty="0" smtClean="0"/>
              <a:t>Qualora una delle parti (di seguito il “Socio di maggioranza”) intenda vendere la propria partecipazione in tutto o in parte, ma in modo tale che il risultato finale sia comunque la perdita della maggioranza del capitale della società, a terzi ( di seguito il “terzo acquirente”), dovrà essere eseguita la procedura di cui al presente articolo.</a:t>
            </a:r>
          </a:p>
          <a:p>
            <a:pPr algn="just">
              <a:buNone/>
            </a:pPr>
            <a:r>
              <a:rPr lang="it-IT" sz="6000" i="1" dirty="0" smtClean="0"/>
              <a:t>	2. Il socio di maggioranza dovrà comunicare all’altra parte (di seguito il “socio di minoranza), ovvero a tutti gli altri soci e all’organo amministrativo, mediante fax, confermato con raccomandata a/r inviata presso la sede della società ed al domicilio di ciascun socio risultante dal libro soci, la propria volontà di trasferire al terzo acquirente le proprie azioni, indicando la misura della partecipazione interessata e tutte le condizioni del trasferimento.</a:t>
            </a:r>
          </a:p>
          <a:p>
            <a:pPr algn="just">
              <a:buNone/>
            </a:pPr>
            <a:r>
              <a:rPr lang="it-IT" sz="6000" i="1" dirty="0" smtClean="0"/>
              <a:t>	La comunicazione deve contenere le generalità dell’offerente, il prezzo offerto e le condizioni del trasferimento.</a:t>
            </a:r>
          </a:p>
          <a:p>
            <a:pPr algn="just">
              <a:buNone/>
            </a:pPr>
            <a:r>
              <a:rPr lang="it-IT" sz="6000" i="1" dirty="0" smtClean="0"/>
              <a:t>	3. Ogni socio di minoranza interessato all’esercizio del diritto di </a:t>
            </a:r>
            <a:r>
              <a:rPr lang="it-IT" sz="6000" i="1" dirty="0" err="1" smtClean="0"/>
              <a:t>tag</a:t>
            </a:r>
            <a:r>
              <a:rPr lang="it-IT" sz="6000" i="1" dirty="0" smtClean="0"/>
              <a:t> </a:t>
            </a:r>
            <a:r>
              <a:rPr lang="it-IT" sz="6000" i="1" dirty="0" err="1" smtClean="0"/>
              <a:t>along</a:t>
            </a:r>
            <a:r>
              <a:rPr lang="it-IT" sz="6000" i="1" dirty="0" smtClean="0"/>
              <a:t> deve far pervenire al socio comunicante e all’organo amministrativo la dichiarazione di esercizio del diritto di </a:t>
            </a:r>
            <a:r>
              <a:rPr lang="it-IT" sz="6000" i="1" dirty="0" err="1" smtClean="0"/>
              <a:t>tag</a:t>
            </a:r>
            <a:r>
              <a:rPr lang="it-IT" sz="6000" i="1" dirty="0" smtClean="0"/>
              <a:t> </a:t>
            </a:r>
            <a:r>
              <a:rPr lang="it-IT" sz="6000" i="1" dirty="0" err="1" smtClean="0"/>
              <a:t>along</a:t>
            </a:r>
            <a:r>
              <a:rPr lang="it-IT" sz="6000" i="1" dirty="0" smtClean="0"/>
              <a:t> con lettera raccomandata consegnata alle poste non oltre [x] giorni dalla data di spedizione (risultante dal timbro postale) della comunicazione di cui sopra.</a:t>
            </a:r>
          </a:p>
          <a:p>
            <a:pPr algn="just">
              <a:buNone/>
            </a:pPr>
            <a:r>
              <a:rPr lang="it-IT" sz="6000" i="1" dirty="0" smtClean="0"/>
              <a:t>	4. Successivamente, nel caso in cui venga perfezionato l’accordo tra il socio di maggioranza e il terzo acquirente, quale condizione sospensiva dell’efficacia di tale accordo, il socio di maggioranza dovrà far sì che il terzo acquirente, o altri terzi, presentino al socio di minoranza un’offerta d’acquisto delle loro partecipazioni alle medesime condizioni offerte dal terzo acquirente al socio di maggioranza.</a:t>
            </a:r>
          </a:p>
          <a:p>
            <a:pPr algn="just">
              <a:buNone/>
            </a:pPr>
            <a:r>
              <a:rPr lang="it-IT" sz="6000" i="1" dirty="0" smtClean="0"/>
              <a:t>	L’offerta dovrà riguardare una percentuale della partecipazione del socio di minoranza equivalente, in proporzione, alla percentuale di partecipazione relativa al trasferimento tra il socio di maggioranza e il terzo acquirente.</a:t>
            </a:r>
          </a:p>
          <a:p>
            <a:pPr>
              <a:buNone/>
            </a:pPr>
            <a:r>
              <a:rPr lang="it-IT" sz="4800" dirty="0" smtClean="0"/>
              <a:t>	</a:t>
            </a:r>
            <a:endParaRPr lang="it-IT"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26</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
        <p:nvSpPr>
          <p:cNvPr id="6"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850106"/>
          </a:xfrm>
        </p:spPr>
        <p:txBody>
          <a:bodyPr>
            <a:normAutofit/>
          </a:bodyPr>
          <a:lstStyle/>
          <a:p>
            <a:r>
              <a:rPr lang="it-IT" sz="2400" b="1" dirty="0" smtClean="0"/>
              <a:t>I sindacati blocco</a:t>
            </a:r>
            <a:r>
              <a:rPr lang="it-IT" sz="2400" dirty="0" smtClean="0"/>
              <a:t/>
            </a:r>
            <a:br>
              <a:rPr lang="it-IT" sz="2400" dirty="0" smtClean="0"/>
            </a:br>
            <a:r>
              <a:rPr lang="it-IT" sz="1800" b="1" dirty="0" smtClean="0"/>
              <a:t>V. I patti di </a:t>
            </a:r>
            <a:r>
              <a:rPr lang="it-IT" sz="1800" b="1" dirty="0" err="1" smtClean="0"/>
              <a:t>covendita</a:t>
            </a:r>
            <a:r>
              <a:rPr lang="it-IT" sz="1800" b="1" dirty="0" smtClean="0"/>
              <a:t> o “trascinamento”</a:t>
            </a:r>
            <a:endParaRPr lang="it-IT" sz="1800" dirty="0"/>
          </a:p>
        </p:txBody>
      </p:sp>
      <p:sp>
        <p:nvSpPr>
          <p:cNvPr id="3" name="Segnaposto contenuto 2"/>
          <p:cNvSpPr>
            <a:spLocks noGrp="1"/>
          </p:cNvSpPr>
          <p:nvPr>
            <p:ph sz="quarter" idx="1"/>
          </p:nvPr>
        </p:nvSpPr>
        <p:spPr/>
        <p:txBody>
          <a:bodyPr>
            <a:normAutofit fontScale="62500" lnSpcReduction="20000"/>
          </a:bodyPr>
          <a:lstStyle/>
          <a:p>
            <a:pPr algn="just">
              <a:buNone/>
            </a:pPr>
            <a:r>
              <a:rPr lang="it-IT" dirty="0" smtClean="0"/>
              <a:t>5. </a:t>
            </a:r>
            <a:r>
              <a:rPr lang="it-IT" i="1" dirty="0" smtClean="0"/>
              <a:t>L’offerta di acquisto dei terzi al socio di minoranza dovrà essere irrevocabile per un periodo di [x] giorni dall’invio dell’offerta stessa, che dovrà avvenire via fax, confermata con raccomandata a/r.</a:t>
            </a:r>
          </a:p>
          <a:p>
            <a:pPr algn="just">
              <a:buNone/>
            </a:pPr>
            <a:r>
              <a:rPr lang="it-IT" i="1" dirty="0" smtClean="0"/>
              <a:t>	L’accettazione da parte del socio di minoranza dovrà essere inviata via fax, all’indirizzo indicato nella proposta, entro [x] giorni dalla data di ricevimento, via fax, della proposta.</a:t>
            </a:r>
          </a:p>
          <a:p>
            <a:pPr algn="just">
              <a:buNone/>
            </a:pPr>
            <a:r>
              <a:rPr lang="it-IT" i="1" dirty="0" smtClean="0"/>
              <a:t>	6. Decorsi [x] giorni senza che vi sia stata accettazione, per iscritto, da parte del socio di minoranza, le relative offerte da parte del terzo si intenderanno decadute di diritto senza ulteriore comunicazione da parte del terzo offerente.</a:t>
            </a:r>
          </a:p>
          <a:p>
            <a:pPr algn="just">
              <a:buNone/>
            </a:pPr>
            <a:r>
              <a:rPr lang="it-IT" i="1" dirty="0" smtClean="0"/>
              <a:t>	7. Il socio di maggioranza si asterrà in ogni caso dal vendere o comunque trasferire le proprie azioni a favore dell’offerente ove quest’ultimo non accetti di acquistare le azioni degli altri soci di minoranza che abbiano comunicato la propria intenzione di esercitare il diritto di </a:t>
            </a:r>
            <a:r>
              <a:rPr lang="it-IT" i="1" dirty="0" err="1" smtClean="0"/>
              <a:t>tag</a:t>
            </a:r>
            <a:r>
              <a:rPr lang="it-IT" i="1" dirty="0" smtClean="0"/>
              <a:t> </a:t>
            </a:r>
            <a:r>
              <a:rPr lang="it-IT" i="1" dirty="0" err="1" smtClean="0"/>
              <a:t>along</a:t>
            </a:r>
            <a:r>
              <a:rPr lang="it-IT" i="1" dirty="0" smtClean="0"/>
              <a:t> nelle proporzioni come sopra calcolate.</a:t>
            </a:r>
          </a:p>
          <a:p>
            <a:pPr algn="just">
              <a:buNone/>
            </a:pPr>
            <a:r>
              <a:rPr lang="it-IT" i="1" dirty="0" smtClean="0"/>
              <a:t>	8. L’efficacia del trasferimento della partecipazione dal socio di maggioranza al terzo acquirente sarà sospensivamente condizionata allo svolgimento della procedura sopra descritta ed al decorso dei [x] giorni dall’invio dell’offerta dai terzi al socio di minoranza. In violazione di quanto sopra, il trasferimento delle partecipazioni dal socio di maggioranza al terzo acquirente si intenderà inefficace nei confronti della società, che dovrà rifiutare l’iscrizione a libro soci del terzo acquirente, ed, al contempo, il terzo acquirente non sarà legittimato all’esercizio del voto e degli altri diritti amministrativi.</a:t>
            </a:r>
          </a:p>
          <a:p>
            <a:endParaRPr lang="it-IT"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27</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844824"/>
            <a:ext cx="7467600" cy="4248472"/>
          </a:xfrm>
        </p:spPr>
        <p:txBody>
          <a:bodyPr>
            <a:normAutofit fontScale="55000" lnSpcReduction="20000"/>
          </a:bodyPr>
          <a:lstStyle/>
          <a:p>
            <a:pPr lvl="0" algn="just">
              <a:buNone/>
            </a:pPr>
            <a:r>
              <a:rPr lang="it-IT" sz="3300" dirty="0" smtClean="0"/>
              <a:t>	</a:t>
            </a:r>
            <a:r>
              <a:rPr lang="it-IT" sz="3300" dirty="0" err="1" smtClean="0"/>
              <a:t>V.b</a:t>
            </a:r>
            <a:r>
              <a:rPr lang="it-IT" sz="3300" dirty="0" smtClean="0"/>
              <a:t>: drag </a:t>
            </a:r>
            <a:r>
              <a:rPr lang="it-IT" sz="3300" dirty="0" err="1" smtClean="0"/>
              <a:t>along</a:t>
            </a:r>
            <a:r>
              <a:rPr lang="it-IT" sz="3300" dirty="0" smtClean="0"/>
              <a:t> “patto di trascinamento”, i soci di minoranza saranno obbligati a vendere le loro azioni qualora il socio di maggioranza decida di cedere la propria quota societaria </a:t>
            </a:r>
          </a:p>
          <a:p>
            <a:pPr lvl="0" algn="just">
              <a:buNone/>
            </a:pPr>
            <a:r>
              <a:rPr lang="it-IT" sz="3300" dirty="0" smtClean="0"/>
              <a:t>	</a:t>
            </a:r>
          </a:p>
          <a:p>
            <a:pPr lvl="0" algn="just">
              <a:buNone/>
            </a:pPr>
            <a:r>
              <a:rPr lang="it-IT" sz="3300" dirty="0" smtClean="0"/>
              <a:t>	Finalità: aumentare il valore del pacchetto azionario offrendo la prospettiva, per un acquirente, di poter acquisire l’intero capitale sociale di una società, senza timore di trovare soggetti sgraditi nella compagine sociale, la quale contribuisce ad aumentare il valore delle quote, determinando un “premio di maggioranza” a favore di tutti i soci, compresi quelli di minoranza.</a:t>
            </a:r>
          </a:p>
          <a:p>
            <a:pPr lvl="0" algn="just">
              <a:buNone/>
            </a:pPr>
            <a:endParaRPr lang="it-IT" sz="3800" dirty="0" smtClean="0"/>
          </a:p>
          <a:p>
            <a:pPr lvl="0" algn="just">
              <a:buNone/>
            </a:pPr>
            <a:r>
              <a:rPr lang="it-IT" sz="3800" dirty="0" smtClean="0"/>
              <a:t>	</a:t>
            </a:r>
            <a:r>
              <a:rPr lang="it-IT" dirty="0" smtClean="0"/>
              <a:t>Ordinanza 31 marzo 2008 del Tribunale di Milano legittimità solo a certe condizioni, idonee ad evitare il rischio che l’esercizio di un siffatto diritto si traduca nell’ingiustificata espropriazione del socio di minoranza, o nell’abusiva estromissione dello stesso da parte del socio di maggioranza.</a:t>
            </a:r>
          </a:p>
          <a:p>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28</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8"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916831"/>
            <a:ext cx="7931224" cy="3240361"/>
          </a:xfrm>
        </p:spPr>
        <p:txBody>
          <a:bodyPr>
            <a:normAutofit/>
          </a:bodyPr>
          <a:lstStyle/>
          <a:p>
            <a:pPr algn="just">
              <a:buNone/>
            </a:pPr>
            <a:r>
              <a:rPr lang="it-IT" sz="1800" dirty="0" smtClean="0"/>
              <a:t>	</a:t>
            </a:r>
            <a:r>
              <a:rPr lang="it-IT" sz="1800" dirty="0" err="1" smtClean="0"/>
              <a:t>V.c</a:t>
            </a:r>
            <a:r>
              <a:rPr lang="it-IT" sz="1800" dirty="0" smtClean="0"/>
              <a:t>: </a:t>
            </a:r>
            <a:r>
              <a:rPr lang="it-IT" sz="1800" dirty="0" err="1" smtClean="0"/>
              <a:t>bring</a:t>
            </a:r>
            <a:r>
              <a:rPr lang="it-IT" sz="1800" dirty="0" smtClean="0"/>
              <a:t> </a:t>
            </a:r>
            <a:r>
              <a:rPr lang="it-IT" sz="1800" dirty="0" err="1" smtClean="0"/>
              <a:t>along</a:t>
            </a:r>
            <a:r>
              <a:rPr lang="it-IT" sz="1800" dirty="0" smtClean="0"/>
              <a:t> (“patto di trascinamento” – diritto a “trascinare”)  </a:t>
            </a:r>
          </a:p>
          <a:p>
            <a:pPr algn="just">
              <a:buNone/>
            </a:pPr>
            <a:r>
              <a:rPr lang="it-IT" sz="1800" dirty="0" smtClean="0"/>
              <a:t>	simile alla clausola drag </a:t>
            </a:r>
            <a:r>
              <a:rPr lang="it-IT" sz="1800" dirty="0" err="1" smtClean="0"/>
              <a:t>along</a:t>
            </a:r>
            <a:r>
              <a:rPr lang="it-IT" sz="1800" dirty="0" smtClean="0"/>
              <a:t>, ma si distingue per i suoi destinatari, che sono esclusivamente i soci di maggioranza. Tale clausola, infatti, è volta a tutelare il socio di maggioranza, che intenda alienare il proprio pacchetto azionario, nei casi in cui i soci di minoranza hanno un certo “peso”. </a:t>
            </a:r>
          </a:p>
          <a:p>
            <a:pPr algn="just">
              <a:buNone/>
            </a:pPr>
            <a:r>
              <a:rPr lang="it-IT" sz="1800" dirty="0" smtClean="0">
                <a:solidFill>
                  <a:srgbClr val="FF0000"/>
                </a:solidFill>
              </a:rPr>
              <a:t>	</a:t>
            </a:r>
            <a:endParaRPr lang="it-IT" sz="1800" dirty="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29</a:t>
            </a:fld>
            <a:endParaRPr lang="it-IT"/>
          </a:p>
        </p:txBody>
      </p:sp>
      <p:sp>
        <p:nvSpPr>
          <p:cNvPr id="4" name="Segnaposto piè di pagina 3"/>
          <p:cNvSpPr>
            <a:spLocks noGrp="1"/>
          </p:cNvSpPr>
          <p:nvPr>
            <p:ph type="ftr" sz="quarter" idx="16"/>
          </p:nvPr>
        </p:nvSpPr>
        <p:spPr>
          <a:xfrm rot="5400000">
            <a:off x="6971104" y="3622184"/>
            <a:ext cx="3200400" cy="365760"/>
          </a:xfrm>
        </p:spPr>
        <p:txBody>
          <a:bodyPr/>
          <a:lstStyle/>
          <a:p>
            <a:r>
              <a:rPr lang="it-IT" smtClean="0"/>
              <a:t>Patti parasociali nelle società chiuse</a:t>
            </a:r>
            <a:endParaRPr lang="it-IT"/>
          </a:p>
        </p:txBody>
      </p:sp>
      <p:sp>
        <p:nvSpPr>
          <p:cNvPr id="7"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59632" y="1340768"/>
            <a:ext cx="6480719" cy="4608511"/>
          </a:xfrm>
        </p:spPr>
      </p:pic>
      <p:sp>
        <p:nvSpPr>
          <p:cNvPr id="4" name="Segnaposto numero diapositiva 3"/>
          <p:cNvSpPr>
            <a:spLocks noGrp="1"/>
          </p:cNvSpPr>
          <p:nvPr>
            <p:ph type="sldNum" sz="quarter" idx="15"/>
          </p:nvPr>
        </p:nvSpPr>
        <p:spPr/>
        <p:txBody>
          <a:bodyPr/>
          <a:lstStyle/>
          <a:p>
            <a:fld id="{B31FE80B-0F19-4EF4-95AD-22192EF567CA}" type="slidenum">
              <a:rPr lang="it-IT" smtClean="0"/>
              <a:pPr/>
              <a:t>3</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extLst>
      <p:ext uri="{BB962C8B-B14F-4D97-AF65-F5344CB8AC3E}">
        <p14:creationId xmlns:p14="http://schemas.microsoft.com/office/powerpoint/2010/main" val="3916673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Altri tipologie di </a:t>
            </a:r>
            <a:r>
              <a:rPr lang="it-IT" sz="2400" b="1" dirty="0" err="1" smtClean="0"/>
              <a:t>pp</a:t>
            </a:r>
            <a:r>
              <a:rPr lang="it-IT" sz="2400" b="1" dirty="0" smtClean="0"/>
              <a:t/>
            </a:r>
            <a:br>
              <a:rPr lang="it-IT" sz="2400" b="1" dirty="0" smtClean="0"/>
            </a:br>
            <a:r>
              <a:rPr lang="it-IT" sz="1800" b="1" dirty="0" smtClean="0"/>
              <a:t>Operazioni sul capitale sociale</a:t>
            </a:r>
            <a:endParaRPr lang="it-IT" sz="1800" b="1" dirty="0"/>
          </a:p>
        </p:txBody>
      </p:sp>
      <p:sp>
        <p:nvSpPr>
          <p:cNvPr id="3" name="Segnaposto contenuto 2"/>
          <p:cNvSpPr>
            <a:spLocks noGrp="1"/>
          </p:cNvSpPr>
          <p:nvPr>
            <p:ph sz="quarter" idx="1"/>
          </p:nvPr>
        </p:nvSpPr>
        <p:spPr/>
        <p:txBody>
          <a:bodyPr>
            <a:normAutofit/>
          </a:bodyPr>
          <a:lstStyle/>
          <a:p>
            <a:pPr algn="just">
              <a:buNone/>
            </a:pPr>
            <a:r>
              <a:rPr lang="it-IT" sz="1900" dirty="0" smtClean="0"/>
              <a:t>Obbligo di deliberare aumenti (sindacato di voto) </a:t>
            </a:r>
          </a:p>
          <a:p>
            <a:pPr algn="just">
              <a:buFontTx/>
              <a:buChar char="-"/>
            </a:pPr>
            <a:r>
              <a:rPr lang="it-IT" sz="1900" dirty="0" smtClean="0"/>
              <a:t>Sottoscrizione delle azioni di nuova emissione in misura non proporzionale alle preesistenti partecipazioni</a:t>
            </a:r>
          </a:p>
          <a:p>
            <a:pPr algn="just">
              <a:buFontTx/>
              <a:buChar char="-"/>
            </a:pPr>
            <a:r>
              <a:rPr lang="it-IT" sz="1900" dirty="0" smtClean="0"/>
              <a:t>obbligo di deliberare aumenti di capitale sociale con sovrapprezzo - previsione che può essere anche contenuta nello statuto (es. </a:t>
            </a:r>
            <a:r>
              <a:rPr lang="it-IT" sz="1900" dirty="0" err="1" smtClean="0"/>
              <a:t>Alpha</a:t>
            </a:r>
            <a:r>
              <a:rPr lang="it-IT" sz="1900" dirty="0" smtClean="0"/>
              <a:t> S.r.l.) che in patti parasociali (es. Damiani </a:t>
            </a:r>
            <a:r>
              <a:rPr lang="it-IT" sz="1900" dirty="0" err="1" smtClean="0"/>
              <a:t>S.p.A</a:t>
            </a:r>
            <a:r>
              <a:rPr lang="it-IT" sz="1900" dirty="0" smtClean="0"/>
              <a:t>)</a:t>
            </a:r>
          </a:p>
          <a:p>
            <a:pPr algn="just">
              <a:buNone/>
            </a:pPr>
            <a:r>
              <a:rPr lang="it-IT" sz="1900" dirty="0" smtClean="0"/>
              <a:t>	</a:t>
            </a:r>
            <a:r>
              <a:rPr lang="it-IT" sz="1600" dirty="0" smtClean="0"/>
              <a:t>Finalità: evitare ai soci precedenti all’aumento del capitale sociale una riduzione del valore della propria partecipazione</a:t>
            </a:r>
          </a:p>
          <a:p>
            <a:pPr>
              <a:buFontTx/>
              <a:buChar char="-"/>
            </a:pPr>
            <a:endParaRPr lang="it-IT" dirty="0" smtClean="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30</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normAutofit fontScale="85000" lnSpcReduction="20000"/>
          </a:bodyPr>
          <a:lstStyle/>
          <a:p>
            <a:pPr algn="just">
              <a:buNone/>
            </a:pPr>
            <a:r>
              <a:rPr lang="it-IT" b="1" dirty="0" smtClean="0"/>
              <a:t>Distribuzione degli Utili (sindacato di voto)</a:t>
            </a:r>
          </a:p>
          <a:p>
            <a:pPr algn="just">
              <a:buNone/>
            </a:pPr>
            <a:r>
              <a:rPr lang="it-IT" dirty="0" smtClean="0"/>
              <a:t>obbligo di distribuire una misura minima di utili</a:t>
            </a:r>
          </a:p>
          <a:p>
            <a:pPr algn="just">
              <a:buNone/>
            </a:pPr>
            <a:endParaRPr lang="it-IT" dirty="0" smtClean="0"/>
          </a:p>
          <a:p>
            <a:pPr algn="just">
              <a:buNone/>
            </a:pPr>
            <a:r>
              <a:rPr lang="it-IT" dirty="0" smtClean="0"/>
              <a:t>Es. Damiani S.p.A.: </a:t>
            </a:r>
          </a:p>
          <a:p>
            <a:pPr algn="just">
              <a:buNone/>
            </a:pPr>
            <a:r>
              <a:rPr lang="it-IT" dirty="0" smtClean="0"/>
              <a:t>	“l'assemblea di </a:t>
            </a:r>
            <a:r>
              <a:rPr lang="it-IT" dirty="0" err="1" smtClean="0"/>
              <a:t>DH</a:t>
            </a:r>
            <a:r>
              <a:rPr lang="it-IT" dirty="0" smtClean="0"/>
              <a:t> deliberi annualmente, in occasione dell'approvazione del bilancio, e dopo il pagamento integrale dei prestiti obbligazionari in essere e al rimborso dei finanziamenti, la distribuzione di dividendi in misura almeno pari al 75% degli utili risultanti dal bilancio di esercizio della società (al netto degli accantonamenti a riserva di legge), salvo il fatto che potrà essere deliberata:</a:t>
            </a:r>
          </a:p>
          <a:p>
            <a:pPr algn="just">
              <a:buNone/>
            </a:pPr>
            <a:r>
              <a:rPr lang="it-IT" dirty="0" smtClean="0"/>
              <a:t>- la distribuzione di dividendi in misura inferiore al 75% (ma comunque non inferiore al 50%) degli utili, nel caso in cui vi consentano almeno 2 (due) dei Fratelli;</a:t>
            </a:r>
          </a:p>
          <a:p>
            <a:pPr algn="just">
              <a:buNone/>
            </a:pPr>
            <a:r>
              <a:rPr lang="it-IT" dirty="0" smtClean="0"/>
              <a:t>- la distribuzione di dividendi in misura inferiore al 50% degli utili, o l'integrale riporto a nuovo degli stessi, nel caso in cui vi consentano tutti e 3 (tre) i Fratelli. </a:t>
            </a:r>
          </a:p>
          <a:p>
            <a:pPr>
              <a:buNone/>
            </a:pPr>
            <a:endParaRPr lang="it-IT" dirty="0" smtClean="0"/>
          </a:p>
          <a:p>
            <a:pPr>
              <a:buNone/>
            </a:pP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31</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Rettangolo 5"/>
          <p:cNvSpPr/>
          <p:nvPr/>
        </p:nvSpPr>
        <p:spPr>
          <a:xfrm>
            <a:off x="2339752" y="404664"/>
            <a:ext cx="4572000" cy="738664"/>
          </a:xfrm>
          <a:prstGeom prst="rect">
            <a:avLst/>
          </a:prstGeom>
        </p:spPr>
        <p:txBody>
          <a:bodyPr>
            <a:spAutoFit/>
          </a:bodyPr>
          <a:lstStyle/>
          <a:p>
            <a:pPr algn="ctr"/>
            <a:r>
              <a:rPr lang="it-IT" sz="2400" b="1" dirty="0" smtClean="0"/>
              <a:t/>
            </a:r>
            <a:br>
              <a:rPr lang="it-IT" sz="2400" b="1" dirty="0" smtClean="0"/>
            </a:br>
            <a:endParaRPr lang="it-IT" dirty="0"/>
          </a:p>
        </p:txBody>
      </p:sp>
      <p:sp>
        <p:nvSpPr>
          <p:cNvPr id="7" name="Titolo 1"/>
          <p:cNvSpPr>
            <a:spLocks noGrp="1"/>
          </p:cNvSpPr>
          <p:nvPr>
            <p:ph type="title"/>
          </p:nvPr>
        </p:nvSpPr>
        <p:spPr>
          <a:xfrm>
            <a:off x="457200" y="274638"/>
            <a:ext cx="7467600" cy="1143000"/>
          </a:xfrm>
        </p:spPr>
        <p:txBody>
          <a:bodyPr>
            <a:normAutofit/>
          </a:bodyPr>
          <a:lstStyle/>
          <a:p>
            <a:r>
              <a:rPr lang="it-IT" sz="2400" b="1" dirty="0" smtClean="0"/>
              <a:t>Altri tipologie di </a:t>
            </a:r>
            <a:r>
              <a:rPr lang="it-IT" sz="2400" b="1" dirty="0" err="1" smtClean="0"/>
              <a:t>pp</a:t>
            </a:r>
            <a:r>
              <a:rPr lang="it-IT" sz="2400" b="1" dirty="0" smtClean="0"/>
              <a:t/>
            </a:r>
            <a:br>
              <a:rPr lang="it-IT" sz="2400" b="1" dirty="0" smtClean="0"/>
            </a:br>
            <a:endParaRPr lang="it-IT" sz="18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700808"/>
            <a:ext cx="8229600" cy="4425355"/>
          </a:xfrm>
        </p:spPr>
        <p:txBody>
          <a:bodyPr>
            <a:normAutofit/>
          </a:bodyPr>
          <a:lstStyle/>
          <a:p>
            <a:pPr algn="ctr">
              <a:buNone/>
            </a:pPr>
            <a:r>
              <a:rPr lang="it-IT" sz="1800" b="1" dirty="0" smtClean="0"/>
              <a:t>	Patti di famiglia </a:t>
            </a:r>
          </a:p>
          <a:p>
            <a:pPr>
              <a:buNone/>
            </a:pPr>
            <a:r>
              <a:rPr lang="it-IT" sz="1800" dirty="0" smtClean="0"/>
              <a:t>	 Utilizzo delle diverse tipologie di patti con una funzione anti-deriva generazionale: individuazione tra i componenti della generazione successiva che sono interessati (o hanno le capacità) alla gestione.</a:t>
            </a:r>
          </a:p>
          <a:p>
            <a:pPr algn="just">
              <a:buNone/>
            </a:pPr>
            <a:r>
              <a:rPr lang="it-IT" dirty="0" smtClean="0"/>
              <a:t>	</a:t>
            </a:r>
            <a:r>
              <a:rPr lang="it-IT" sz="1900" dirty="0" smtClean="0"/>
              <a:t>(previsioni di uscita dal gruppo, sulle </a:t>
            </a:r>
            <a:r>
              <a:rPr lang="it-IT" sz="1900" dirty="0" err="1" smtClean="0"/>
              <a:t>modalita'</a:t>
            </a:r>
            <a:r>
              <a:rPr lang="it-IT" sz="1900" dirty="0" smtClean="0"/>
              <a:t> di liquidazione, impegno di </a:t>
            </a:r>
            <a:r>
              <a:rPr lang="it-IT" sz="1900" dirty="0" err="1" smtClean="0"/>
              <a:t>patrimonializzazione</a:t>
            </a:r>
            <a:r>
              <a:rPr lang="it-IT" sz="1900" dirty="0" smtClean="0"/>
              <a:t> dell'azienda, criteri di assunzione in base al merito di componenti della famiglia, accettazione all'interno della compagine societaria di soggetti eredi in caso di successione </a:t>
            </a:r>
            <a:r>
              <a:rPr lang="it-IT" sz="1900" dirty="0" err="1" smtClean="0"/>
              <a:t>mortis</a:t>
            </a:r>
            <a:r>
              <a:rPr lang="it-IT" sz="1900" dirty="0" smtClean="0"/>
              <a:t> causa, diritti speciali riconosciuti al capostipite</a:t>
            </a:r>
            <a:endParaRPr lang="it-IT" sz="19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32</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57200" y="274638"/>
            <a:ext cx="7467600" cy="1143000"/>
          </a:xfrm>
        </p:spPr>
        <p:txBody>
          <a:bodyPr>
            <a:normAutofit/>
          </a:bodyPr>
          <a:lstStyle/>
          <a:p>
            <a:r>
              <a:rPr lang="it-IT" sz="2400" b="1" dirty="0" smtClean="0"/>
              <a:t>Altri tipologie di </a:t>
            </a:r>
            <a:r>
              <a:rPr lang="it-IT" sz="2400" b="1" dirty="0" err="1" smtClean="0"/>
              <a:t>pp</a:t>
            </a:r>
            <a:r>
              <a:rPr lang="it-IT" sz="2400" b="1" dirty="0" smtClean="0"/>
              <a:t/>
            </a:r>
            <a:br>
              <a:rPr lang="it-IT" sz="2400" b="1" dirty="0" smtClean="0"/>
            </a:br>
            <a:endParaRPr lang="it-IT" sz="18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56792"/>
            <a:ext cx="8229600" cy="4896544"/>
          </a:xfrm>
        </p:spPr>
        <p:txBody>
          <a:bodyPr>
            <a:normAutofit fontScale="90000"/>
          </a:bodyPr>
          <a:lstStyle/>
          <a:p>
            <a:pPr algn="l">
              <a:lnSpc>
                <a:spcPct val="150000"/>
              </a:lnSpc>
            </a:pP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Patti per superare situazioni di stallo</a:t>
            </a:r>
            <a:r>
              <a:rPr lang="it-IT" sz="1800" dirty="0" smtClean="0">
                <a:latin typeface="+mn-lt"/>
              </a:rPr>
              <a:t/>
            </a:r>
            <a:br>
              <a:rPr lang="it-IT" sz="1800" dirty="0" smtClean="0">
                <a:latin typeface="+mn-lt"/>
              </a:rPr>
            </a:br>
            <a:r>
              <a:rPr lang="it-IT" sz="1800" dirty="0" smtClean="0">
                <a:latin typeface="+mn-lt"/>
              </a:rPr>
              <a:t>- </a:t>
            </a:r>
            <a:r>
              <a:rPr lang="it-IT" sz="1800" i="1" dirty="0" smtClean="0">
                <a:latin typeface="+mn-lt"/>
              </a:rPr>
              <a:t>casting vote;</a:t>
            </a:r>
            <a:r>
              <a:rPr lang="it-IT" sz="1800" dirty="0" smtClean="0">
                <a:latin typeface="+mn-lt"/>
              </a:rPr>
              <a:t/>
            </a:r>
            <a:br>
              <a:rPr lang="it-IT" sz="1800" dirty="0" smtClean="0">
                <a:latin typeface="+mn-lt"/>
              </a:rPr>
            </a:br>
            <a:r>
              <a:rPr lang="it-IT" sz="1800" dirty="0" smtClean="0">
                <a:latin typeface="+mn-lt"/>
              </a:rPr>
              <a:t>- </a:t>
            </a:r>
            <a:r>
              <a:rPr lang="it-IT" sz="1800" i="1" dirty="0" smtClean="0">
                <a:latin typeface="+mn-lt"/>
              </a:rPr>
              <a:t>break up</a:t>
            </a:r>
            <a:r>
              <a:rPr lang="it-IT" sz="1800" dirty="0" smtClean="0">
                <a:latin typeface="+mn-lt"/>
              </a:rPr>
              <a:t>: - delibera di scioglimento con assegnazione ai rispettivi soci di 	uno o più specifici componenti patrimoniali o rami di azienda della 	società;</a:t>
            </a:r>
            <a:r>
              <a:rPr lang="pt-BR" sz="1800" dirty="0" smtClean="0">
                <a:latin typeface="+mn-lt"/>
              </a:rPr>
              <a:t> (</a:t>
            </a:r>
            <a:r>
              <a:rPr lang="pt-BR" sz="1800" dirty="0" smtClean="0">
                <a:solidFill>
                  <a:srgbClr val="FF0000"/>
                </a:solidFill>
                <a:latin typeface="+mn-lt"/>
              </a:rPr>
              <a:t>Cass.civ., sez. I, 31 agosto 2005, n. 17585  nullo) </a:t>
            </a:r>
            <a:r>
              <a:rPr lang="it-IT" sz="1800" dirty="0" smtClean="0">
                <a:latin typeface="+mn-lt"/>
              </a:rPr>
              <a:t/>
            </a:r>
            <a:br>
              <a:rPr lang="it-IT" sz="1800" dirty="0" smtClean="0">
                <a:latin typeface="+mn-lt"/>
              </a:rPr>
            </a:br>
            <a:r>
              <a:rPr lang="it-IT" sz="1800" dirty="0" smtClean="0">
                <a:latin typeface="+mn-lt"/>
              </a:rPr>
              <a:t>	- delibera di scissione con assegnazione ad un socio della scissa e ad 	uno della beneficiaria con patrimonio predefinito;</a:t>
            </a:r>
            <a:br>
              <a:rPr lang="it-IT" sz="1800" dirty="0" smtClean="0">
                <a:latin typeface="+mn-lt"/>
              </a:rPr>
            </a:br>
            <a:r>
              <a:rPr lang="it-IT" sz="1800" dirty="0" smtClean="0">
                <a:latin typeface="+mn-lt"/>
              </a:rPr>
              <a:t>- </a:t>
            </a:r>
            <a:r>
              <a:rPr lang="it-IT" sz="1800" i="1" dirty="0" smtClean="0">
                <a:latin typeface="+mn-lt"/>
              </a:rPr>
              <a:t>put</a:t>
            </a:r>
            <a:r>
              <a:rPr lang="it-IT" sz="1800" dirty="0" smtClean="0">
                <a:latin typeface="+mn-lt"/>
              </a:rPr>
              <a:t> e </a:t>
            </a:r>
            <a:r>
              <a:rPr lang="it-IT" sz="1800" i="1" dirty="0" err="1" smtClean="0">
                <a:latin typeface="+mn-lt"/>
              </a:rPr>
              <a:t>call</a:t>
            </a:r>
            <a:r>
              <a:rPr lang="it-IT" sz="1800" i="1" dirty="0" smtClean="0">
                <a:latin typeface="+mn-lt"/>
              </a:rPr>
              <a:t> </a:t>
            </a:r>
            <a:r>
              <a:rPr lang="it-IT" sz="1800" i="1" dirty="0" err="1" smtClean="0">
                <a:latin typeface="+mn-lt"/>
              </a:rPr>
              <a:t>options</a:t>
            </a:r>
            <a:r>
              <a:rPr lang="it-IT" sz="1800" i="1" dirty="0" smtClean="0">
                <a:latin typeface="+mn-lt"/>
              </a:rPr>
              <a:t>;</a:t>
            </a:r>
            <a:br>
              <a:rPr lang="it-IT" sz="1800" i="1" dirty="0" smtClean="0">
                <a:latin typeface="+mn-lt"/>
              </a:rPr>
            </a:br>
            <a:r>
              <a:rPr lang="it-IT" sz="1800" i="1" dirty="0" smtClean="0">
                <a:latin typeface="+mn-lt"/>
              </a:rPr>
              <a:t>- roulette </a:t>
            </a:r>
            <a:r>
              <a:rPr lang="it-IT" sz="1800" dirty="0" smtClean="0">
                <a:latin typeface="+mn-lt"/>
              </a:rPr>
              <a:t>russa: in caso di situazione di stallo un socio è tenuta a formulare all’altro una offerta che verrà, alternativamente e contestualmente, quale offerta di vendita della propria partecipazione e di acquisto di quella dell’altro socio;</a:t>
            </a:r>
            <a:br>
              <a:rPr lang="it-IT" sz="1800" dirty="0" smtClean="0">
                <a:latin typeface="+mn-lt"/>
              </a:rPr>
            </a:br>
            <a:r>
              <a:rPr lang="it-IT" sz="1800" dirty="0" smtClean="0">
                <a:latin typeface="+mn-lt"/>
              </a:rPr>
              <a:t>- </a:t>
            </a:r>
            <a:r>
              <a:rPr lang="it-IT" sz="1800" i="1" dirty="0" smtClean="0">
                <a:latin typeface="+mn-lt"/>
              </a:rPr>
              <a:t>patto alla genovese.</a:t>
            </a:r>
            <a:r>
              <a:rPr lang="it-IT" sz="1800" i="1" dirty="0" smtClean="0"/>
              <a:t/>
            </a:r>
            <a:br>
              <a:rPr lang="it-IT" sz="1800" i="1" dirty="0" smtClean="0"/>
            </a:br>
            <a:endParaRPr lang="it-IT" sz="1800" i="1"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33</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Titolo 1"/>
          <p:cNvSpPr txBox="1">
            <a:spLocks/>
          </p:cNvSpPr>
          <p:nvPr/>
        </p:nvSpPr>
        <p:spPr>
          <a:xfrm>
            <a:off x="457200" y="274638"/>
            <a:ext cx="7467600" cy="114300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smtClean="0">
                <a:ln>
                  <a:noFill/>
                </a:ln>
                <a:solidFill>
                  <a:schemeClr val="tx2"/>
                </a:solidFill>
                <a:effectLst/>
                <a:uLnTx/>
                <a:uFillTx/>
                <a:latin typeface="+mj-lt"/>
                <a:ea typeface="+mj-ea"/>
                <a:cs typeface="+mj-cs"/>
              </a:rPr>
              <a:t>Altri tipologie di pp</a:t>
            </a:r>
            <a:br>
              <a:rPr kumimoji="0" lang="it-IT" sz="2400" b="1" i="0" u="none" strike="noStrike" kern="1200" cap="small" spc="0" normalizeH="0" baseline="0" noProof="0" smtClean="0">
                <a:ln>
                  <a:noFill/>
                </a:ln>
                <a:solidFill>
                  <a:schemeClr val="tx2"/>
                </a:solidFill>
                <a:effectLst/>
                <a:uLnTx/>
                <a:uFillTx/>
                <a:latin typeface="+mj-lt"/>
                <a:ea typeface="+mj-ea"/>
                <a:cs typeface="+mj-cs"/>
              </a:rPr>
            </a:br>
            <a:endParaRPr kumimoji="0" lang="it-IT" sz="1800" b="1"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1800" b="1" dirty="0" smtClean="0"/>
              <a:t>L’inadempimento ai patti parasociali</a:t>
            </a:r>
            <a:endParaRPr lang="it-IT" sz="1800" b="1" dirty="0"/>
          </a:p>
        </p:txBody>
      </p:sp>
      <p:sp>
        <p:nvSpPr>
          <p:cNvPr id="3" name="Segnaposto contenuto 2"/>
          <p:cNvSpPr>
            <a:spLocks noGrp="1"/>
          </p:cNvSpPr>
          <p:nvPr>
            <p:ph sz="quarter" idx="1"/>
          </p:nvPr>
        </p:nvSpPr>
        <p:spPr>
          <a:xfrm>
            <a:off x="457200" y="1412776"/>
            <a:ext cx="7859216" cy="4713387"/>
          </a:xfrm>
        </p:spPr>
        <p:txBody>
          <a:bodyPr>
            <a:normAutofit fontScale="70000" lnSpcReduction="20000"/>
          </a:bodyPr>
          <a:lstStyle/>
          <a:p>
            <a:pPr>
              <a:buNone/>
            </a:pPr>
            <a:endParaRPr lang="it-IT" dirty="0" smtClean="0"/>
          </a:p>
          <a:p>
            <a:pPr>
              <a:buFont typeface="Wingdings" pitchFamily="2" charset="2"/>
              <a:buChar char="§"/>
            </a:pPr>
            <a:r>
              <a:rPr lang="it-IT" dirty="0" smtClean="0"/>
              <a:t>l’eventuale  violazione  del  patto  parasociale  non  può  mai  costituire  ragione  di  invalidità  di  un atto di  un  organo  della  società  (i.e.  Non  invalida il diritto di voto espresso, in violazione dell’impegno parasociale,all’interno di un organo della società) </a:t>
            </a:r>
          </a:p>
          <a:p>
            <a:pPr>
              <a:buNone/>
            </a:pPr>
            <a:r>
              <a:rPr lang="it-IT" dirty="0" smtClean="0"/>
              <a:t>  </a:t>
            </a:r>
          </a:p>
          <a:p>
            <a:pPr>
              <a:buFont typeface="Wingdings" pitchFamily="2" charset="2"/>
              <a:buChar char="§"/>
            </a:pPr>
            <a:r>
              <a:rPr lang="it-IT" dirty="0" smtClean="0"/>
              <a:t>gli  obblighi  derivanti  dal  patto  parasociale  non  sono  suscettibili  di esecuzione in forma specifica, mediante decisioni giudiziarie costitutive, ai  sensi  dell’art.  2932  cc,  aventi  effetto  diretto  sull’organizzazione societaria;  </a:t>
            </a:r>
          </a:p>
          <a:p>
            <a:pPr>
              <a:buNone/>
            </a:pPr>
            <a:r>
              <a:rPr lang="it-IT" dirty="0" smtClean="0"/>
              <a:t>  </a:t>
            </a:r>
          </a:p>
          <a:p>
            <a:pPr>
              <a:buFont typeface="Wingdings" pitchFamily="2" charset="2"/>
              <a:buChar char="§"/>
            </a:pPr>
            <a:r>
              <a:rPr lang="it-IT" dirty="0" smtClean="0"/>
              <a:t>gli  obblighi  derivanti  dal  patto  parasociale  non  sono  suscettibili  di condanne  inibitorie  o  </a:t>
            </a:r>
            <a:r>
              <a:rPr lang="it-IT" dirty="0" err="1" smtClean="0"/>
              <a:t>riparatorie</a:t>
            </a:r>
            <a:r>
              <a:rPr lang="it-IT" dirty="0" smtClean="0"/>
              <a:t>  di  carattere  specifico,  perché  queste realizzerebbero effetti interferenti con l’organizzazione societaria; </a:t>
            </a:r>
          </a:p>
          <a:p>
            <a:pPr>
              <a:buNone/>
            </a:pPr>
            <a:r>
              <a:rPr lang="it-IT" dirty="0" smtClean="0"/>
              <a:t> </a:t>
            </a:r>
          </a:p>
          <a:p>
            <a:pPr>
              <a:buFont typeface="Wingdings" pitchFamily="2" charset="2"/>
              <a:buChar char="§"/>
            </a:pPr>
            <a:r>
              <a:rPr lang="it-IT" dirty="0" smtClean="0"/>
              <a:t>gli obblighi derivanti dal patto parasociale non possono dar vita a pretese azionabili della società nei confronti di soggetti partecipanti al patto </a:t>
            </a: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34</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76672"/>
            <a:ext cx="8229600" cy="576064"/>
          </a:xfrm>
        </p:spPr>
        <p:txBody>
          <a:bodyPr>
            <a:normAutofit/>
          </a:bodyPr>
          <a:lstStyle/>
          <a:p>
            <a:r>
              <a:rPr lang="it-IT" sz="2000" b="1" dirty="0" smtClean="0"/>
              <a:t>Tutela d’urgenza in caso </a:t>
            </a:r>
            <a:r>
              <a:rPr lang="it-IT" sz="2000" b="1" smtClean="0"/>
              <a:t>di inadempimento</a:t>
            </a:r>
            <a:endParaRPr lang="it-IT" sz="2000"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35</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
        <p:nvSpPr>
          <p:cNvPr id="10" name="CasellaDiTesto 9"/>
          <p:cNvSpPr txBox="1"/>
          <p:nvPr/>
        </p:nvSpPr>
        <p:spPr>
          <a:xfrm>
            <a:off x="760646" y="1412775"/>
            <a:ext cx="7056784" cy="5078313"/>
          </a:xfrm>
          <a:prstGeom prst="rect">
            <a:avLst/>
          </a:prstGeom>
          <a:noFill/>
        </p:spPr>
        <p:txBody>
          <a:bodyPr wrap="square" rtlCol="0">
            <a:spAutoFit/>
          </a:bodyPr>
          <a:lstStyle/>
          <a:p>
            <a:r>
              <a:rPr lang="it-IT" dirty="0" smtClean="0"/>
              <a:t>Gli obblighi del socio aderente non sono suscettibili di esecuzione in forma specifica in quanto hanno ad oggetto un </a:t>
            </a:r>
            <a:r>
              <a:rPr lang="it-IT" i="1" dirty="0" err="1" smtClean="0"/>
              <a:t>facere</a:t>
            </a:r>
            <a:r>
              <a:rPr lang="it-IT" i="1" dirty="0" smtClean="0"/>
              <a:t> </a:t>
            </a:r>
            <a:r>
              <a:rPr lang="it-IT" dirty="0" smtClean="0"/>
              <a:t>infungibile.</a:t>
            </a:r>
          </a:p>
          <a:p>
            <a:endParaRPr lang="it-IT" i="1" dirty="0" smtClean="0"/>
          </a:p>
          <a:p>
            <a:r>
              <a:rPr lang="it-IT" dirty="0" smtClean="0"/>
              <a:t>Da ciò la dottrina ha tratto la non applicabilità dell’art. 700 </a:t>
            </a:r>
            <a:r>
              <a:rPr lang="it-IT" dirty="0" err="1" smtClean="0"/>
              <a:t>cpc</a:t>
            </a:r>
            <a:r>
              <a:rPr lang="it-IT" dirty="0" smtClean="0"/>
              <a:t>, ovvero la impossibilità di richiedere un provvedimento giudiziale d’urgenza con cui si ordini l’esecuzione del patto.</a:t>
            </a:r>
          </a:p>
          <a:p>
            <a:r>
              <a:rPr lang="it-IT" dirty="0" smtClean="0"/>
              <a:t> </a:t>
            </a:r>
          </a:p>
          <a:p>
            <a:r>
              <a:rPr lang="it-IT" dirty="0" smtClean="0"/>
              <a:t>Una recente giurisprudenza minoritaria ammette la applicabilità dell’art. 700 </a:t>
            </a:r>
            <a:r>
              <a:rPr lang="it-IT" dirty="0" err="1" smtClean="0"/>
              <a:t>cpc</a:t>
            </a:r>
            <a:r>
              <a:rPr lang="it-IT" dirty="0" smtClean="0"/>
              <a:t>  (Ad effetto della introduzione dell’art. 614 bis </a:t>
            </a:r>
            <a:r>
              <a:rPr lang="it-IT" dirty="0" err="1" smtClean="0"/>
              <a:t>cpc</a:t>
            </a:r>
            <a:r>
              <a:rPr lang="it-IT" dirty="0" smtClean="0"/>
              <a:t>)</a:t>
            </a:r>
          </a:p>
          <a:p>
            <a:pPr algn="just"/>
            <a:r>
              <a:rPr lang="it-IT" sz="1400" dirty="0" smtClean="0"/>
              <a:t>Tribunale di Genova 8.7.2004 </a:t>
            </a:r>
            <a:r>
              <a:rPr lang="it-IT" sz="1400" i="1" dirty="0" smtClean="0"/>
              <a:t>“Va accolta la domanda del socio (e alla società  fiduciaria che detenga le relative partecipazioni), inadempiente agli obblighi scaturenti da un sindacato di voto e di blocco e che abbia posto in essere una cessione in violazione di una clausola di prelazione statutaria, esprimere il voto in assemblea in conformità alle delibere adottate a maggioranza dagli aderenti al patto di sindacato”</a:t>
            </a:r>
          </a:p>
          <a:p>
            <a:pPr algn="just"/>
            <a:r>
              <a:rPr lang="it-IT" sz="1400" dirty="0" smtClean="0"/>
              <a:t>Tribunale di Milano 20.1.2009 </a:t>
            </a:r>
            <a:r>
              <a:rPr lang="it-IT" sz="1400" i="1" dirty="0" smtClean="0"/>
              <a:t>“l’infungibilità della prestazione ha rilievo nella sola fase dell’attuazione del provvedimento di urgenza, non nella fase di emissione dello stesso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L’art. 2341 bis cc</a:t>
            </a:r>
            <a:r>
              <a:rPr lang="it-IT" sz="2400" dirty="0" smtClean="0"/>
              <a:t/>
            </a:r>
            <a:br>
              <a:rPr lang="it-IT" sz="2400" dirty="0" smtClean="0"/>
            </a:br>
            <a:endParaRPr lang="it-IT" sz="2400" dirty="0"/>
          </a:p>
        </p:txBody>
      </p:sp>
      <p:sp>
        <p:nvSpPr>
          <p:cNvPr id="7" name="Segnaposto contenuto 6"/>
          <p:cNvSpPr>
            <a:spLocks noGrp="1"/>
          </p:cNvSpPr>
          <p:nvPr>
            <p:ph sz="quarter" idx="1"/>
          </p:nvPr>
        </p:nvSpPr>
        <p:spPr>
          <a:xfrm>
            <a:off x="467544" y="1340768"/>
            <a:ext cx="7704856" cy="4813995"/>
          </a:xfrm>
        </p:spPr>
        <p:txBody>
          <a:bodyPr>
            <a:normAutofit fontScale="70000" lnSpcReduction="20000"/>
          </a:bodyPr>
          <a:lstStyle/>
          <a:p>
            <a:pPr algn="ctr" fontAlgn="t">
              <a:buNone/>
            </a:pPr>
            <a:r>
              <a:rPr lang="it-IT" b="1" dirty="0" smtClean="0"/>
              <a:t>Patti parasociali</a:t>
            </a:r>
            <a:endParaRPr lang="it-IT" dirty="0" smtClean="0"/>
          </a:p>
          <a:p>
            <a:pPr algn="just" fontAlgn="t">
              <a:buNone/>
            </a:pPr>
            <a:r>
              <a:rPr lang="it-IT" dirty="0" smtClean="0"/>
              <a:t>	I patti, in qualunque forma stipulati, che al fine di </a:t>
            </a:r>
            <a:r>
              <a:rPr lang="it-IT" u="sng" dirty="0" smtClean="0"/>
              <a:t>stabilizzare gli assetti proprietari o il governo della società</a:t>
            </a:r>
            <a:r>
              <a:rPr lang="it-IT" dirty="0" smtClean="0"/>
              <a:t>:</a:t>
            </a:r>
          </a:p>
          <a:p>
            <a:pPr algn="just" fontAlgn="t">
              <a:buNone/>
            </a:pPr>
            <a:r>
              <a:rPr lang="it-IT" dirty="0" smtClean="0"/>
              <a:t>	a) hanno per oggetto l'esercizio del diritto di voto nelle </a:t>
            </a:r>
            <a:r>
              <a:rPr lang="it-IT" u="sng" dirty="0" smtClean="0"/>
              <a:t>società per azioni </a:t>
            </a:r>
            <a:r>
              <a:rPr lang="it-IT" dirty="0" smtClean="0"/>
              <a:t>o nelle società che le controllano </a:t>
            </a:r>
          </a:p>
          <a:p>
            <a:pPr algn="just" fontAlgn="t">
              <a:buNone/>
            </a:pPr>
            <a:r>
              <a:rPr lang="it-IT" dirty="0" smtClean="0"/>
              <a:t>	b) pongono limiti al trasferimento delle relative azioni o delle partecipazioni in società che le controllano </a:t>
            </a:r>
          </a:p>
          <a:p>
            <a:pPr algn="just" fontAlgn="t">
              <a:buNone/>
            </a:pPr>
            <a:r>
              <a:rPr lang="it-IT" dirty="0" smtClean="0"/>
              <a:t>	c) hanno per oggetto o per effetto l'esercizio anche congiunto di un'influenza dominante su tali società, </a:t>
            </a:r>
            <a:endParaRPr lang="it-IT" dirty="0" smtClean="0">
              <a:solidFill>
                <a:srgbClr val="FF0000"/>
              </a:solidFill>
            </a:endParaRPr>
          </a:p>
          <a:p>
            <a:pPr algn="just" fontAlgn="t">
              <a:buNone/>
            </a:pPr>
            <a:r>
              <a:rPr lang="it-IT" dirty="0" smtClean="0"/>
              <a:t>	non possono avere durata superiore a cinque anni e si intendono stipulati per questa durata anche se le parti hanno previsto un termine maggiore; i patti sono rinnovabili alla scadenza.</a:t>
            </a:r>
          </a:p>
          <a:p>
            <a:pPr algn="just" fontAlgn="t">
              <a:buNone/>
            </a:pPr>
            <a:r>
              <a:rPr lang="it-IT" dirty="0" smtClean="0"/>
              <a:t>	Qualora il patto non preveda un termine di durata, ciascun contraente ha diritto di recedere con un preavviso di centottanta giorni. </a:t>
            </a:r>
          </a:p>
          <a:p>
            <a:pPr algn="just" fontAlgn="t">
              <a:buNone/>
            </a:pPr>
            <a:r>
              <a:rPr lang="it-IT" dirty="0" smtClean="0"/>
              <a:t>	Le disposizioni di questo articolo non si applicano ai patti strumentali ad accordi di collaborazione nella produzione o nello scambio di beni o servizi e relativi a società interamente possedute dai partecipanti all'accordo. </a:t>
            </a:r>
          </a:p>
          <a:p>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4</a:t>
            </a:fld>
            <a:endParaRPr lang="it-IT"/>
          </a:p>
        </p:txBody>
      </p:sp>
      <p:sp>
        <p:nvSpPr>
          <p:cNvPr id="6" name="Segnaposto piè di pagina 5"/>
          <p:cNvSpPr>
            <a:spLocks noGrp="1"/>
          </p:cNvSpPr>
          <p:nvPr>
            <p:ph type="ftr" sz="quarter" idx="16"/>
          </p:nvPr>
        </p:nvSpPr>
        <p:spPr/>
        <p:txBody>
          <a:bodyPr/>
          <a:lstStyle/>
          <a:p>
            <a:r>
              <a:rPr lang="it-IT" smtClean="0"/>
              <a:t>Patti parasociali nelle società chiuse</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1600" b="1" dirty="0" smtClean="0">
                <a:solidFill>
                  <a:schemeClr val="tx1"/>
                </a:solidFill>
              </a:rPr>
              <a:t>2348 Cc: Riferimento Alle Sole Azionarie irrilevante</a:t>
            </a:r>
            <a:br>
              <a:rPr lang="it-IT" sz="1600" b="1" dirty="0" smtClean="0">
                <a:solidFill>
                  <a:schemeClr val="tx1"/>
                </a:solidFill>
              </a:rPr>
            </a:br>
            <a:r>
              <a:rPr lang="it-IT" sz="1600" b="1" dirty="0" smtClean="0">
                <a:solidFill>
                  <a:schemeClr val="tx1"/>
                </a:solidFill>
              </a:rPr>
              <a:t>ambito di applicazione</a:t>
            </a:r>
            <a:endParaRPr lang="it-IT" sz="1600" b="1" dirty="0">
              <a:solidFill>
                <a:schemeClr val="tx1"/>
              </a:solidFill>
            </a:endParaRPr>
          </a:p>
        </p:txBody>
      </p:sp>
      <p:pic>
        <p:nvPicPr>
          <p:cNvPr id="8" name="Segnaposto contenuto 7"/>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38250" y="1772816"/>
            <a:ext cx="5905500" cy="3564359"/>
          </a:xfrm>
        </p:spPr>
      </p:pic>
      <p:sp>
        <p:nvSpPr>
          <p:cNvPr id="4" name="Segnaposto numero diapositiva 3"/>
          <p:cNvSpPr>
            <a:spLocks noGrp="1"/>
          </p:cNvSpPr>
          <p:nvPr>
            <p:ph type="sldNum" sz="quarter" idx="15"/>
          </p:nvPr>
        </p:nvSpPr>
        <p:spPr/>
        <p:txBody>
          <a:bodyPr/>
          <a:lstStyle/>
          <a:p>
            <a:fld id="{B31FE80B-0F19-4EF4-95AD-22192EF567CA}" type="slidenum">
              <a:rPr lang="it-IT" smtClean="0"/>
              <a:pPr/>
              <a:t>5</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extLst>
      <p:ext uri="{BB962C8B-B14F-4D97-AF65-F5344CB8AC3E}">
        <p14:creationId xmlns:p14="http://schemas.microsoft.com/office/powerpoint/2010/main" val="416552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t/>
            </a:r>
            <a:br>
              <a:rPr lang="it-IT" sz="2000" dirty="0" smtClean="0"/>
            </a:br>
            <a:endParaRPr lang="it-IT" sz="2000" dirty="0"/>
          </a:p>
        </p:txBody>
      </p:sp>
      <p:sp>
        <p:nvSpPr>
          <p:cNvPr id="7" name="Segnaposto contenuto 6"/>
          <p:cNvSpPr>
            <a:spLocks noGrp="1"/>
          </p:cNvSpPr>
          <p:nvPr>
            <p:ph sz="quarter" idx="1"/>
          </p:nvPr>
        </p:nvSpPr>
        <p:spPr>
          <a:xfrm>
            <a:off x="457200" y="1340768"/>
            <a:ext cx="8229600" cy="4536504"/>
          </a:xfrm>
        </p:spPr>
        <p:txBody>
          <a:bodyPr>
            <a:normAutofit/>
          </a:bodyPr>
          <a:lstStyle/>
          <a:p>
            <a:pPr>
              <a:buNone/>
            </a:pPr>
            <a:r>
              <a:rPr lang="it-IT" sz="1900" dirty="0" smtClean="0"/>
              <a:t>	Libertà della forma </a:t>
            </a:r>
          </a:p>
          <a:p>
            <a:pPr>
              <a:buNone/>
            </a:pPr>
            <a:endParaRPr lang="it-IT" sz="1900" dirty="0" smtClean="0"/>
          </a:p>
          <a:p>
            <a:pPr>
              <a:buNone/>
            </a:pPr>
            <a:endParaRPr lang="it-IT" sz="1900" dirty="0" smtClean="0"/>
          </a:p>
          <a:p>
            <a:pPr>
              <a:buNone/>
            </a:pPr>
            <a:r>
              <a:rPr lang="it-IT" sz="1900" dirty="0" smtClean="0"/>
              <a:t>	Accordi parasociali recepibili anche nello statuto </a:t>
            </a:r>
            <a:endParaRPr lang="it-IT" sz="1900" dirty="0" smtClean="0">
              <a:solidFill>
                <a:srgbClr val="FF0000"/>
              </a:solidFill>
            </a:endParaRPr>
          </a:p>
          <a:p>
            <a:pPr>
              <a:buNone/>
            </a:pPr>
            <a:r>
              <a:rPr lang="it-IT" sz="1900" dirty="0" smtClean="0"/>
              <a:t>	(la maggioranza dei casi: Es. maggioranze  qualificate in delibere assembleari, prelazione etc.)</a:t>
            </a:r>
          </a:p>
          <a:p>
            <a:pPr>
              <a:buNone/>
            </a:pPr>
            <a:r>
              <a:rPr lang="it-IT" sz="1900" dirty="0" smtClean="0">
                <a:solidFill>
                  <a:srgbClr val="FF0000"/>
                </a:solidFill>
              </a:rPr>
              <a:t>	</a:t>
            </a:r>
          </a:p>
          <a:p>
            <a:pPr>
              <a:buNone/>
            </a:pPr>
            <a:r>
              <a:rPr lang="it-IT" sz="1900" dirty="0" smtClean="0">
                <a:solidFill>
                  <a:srgbClr val="FF0000"/>
                </a:solidFill>
              </a:rPr>
              <a:t>	</a:t>
            </a:r>
          </a:p>
          <a:p>
            <a:pPr>
              <a:buNone/>
            </a:pPr>
            <a:r>
              <a:rPr lang="it-IT" sz="1900" dirty="0" smtClean="0">
                <a:solidFill>
                  <a:srgbClr val="FF0000"/>
                </a:solidFill>
              </a:rPr>
              <a:t>	</a:t>
            </a:r>
            <a:r>
              <a:rPr lang="it-IT" sz="1900" dirty="0" smtClean="0"/>
              <a:t>Accordi parasociali prevedibili solo in contratti distinti dallo statuto</a:t>
            </a:r>
          </a:p>
          <a:p>
            <a:pPr>
              <a:buNone/>
            </a:pPr>
            <a:r>
              <a:rPr lang="it-IT" sz="1900" dirty="0" smtClean="0"/>
              <a:t>	(esempio: nelle s.p.a. attribuzione di diritti speciali a singoli soci, art. 2348 cc)</a:t>
            </a:r>
          </a:p>
          <a:p>
            <a:pPr>
              <a:buNone/>
            </a:pPr>
            <a:endParaRPr lang="it-IT" sz="2000" dirty="0" smtClean="0">
              <a:solidFill>
                <a:srgbClr val="FF0000"/>
              </a:solidFill>
            </a:endParaRPr>
          </a:p>
          <a:p>
            <a:pPr>
              <a:buNone/>
            </a:pPr>
            <a:endParaRPr lang="it-IT" sz="2000" dirty="0" smtClean="0"/>
          </a:p>
          <a:p>
            <a:pPr>
              <a:buNone/>
            </a:pPr>
            <a:endParaRPr lang="it-IT" sz="20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6</a:t>
            </a:fld>
            <a:endParaRPr lang="it-IT"/>
          </a:p>
        </p:txBody>
      </p:sp>
      <p:sp>
        <p:nvSpPr>
          <p:cNvPr id="6" name="Segnaposto piè di pagina 5"/>
          <p:cNvSpPr>
            <a:spLocks noGrp="1"/>
          </p:cNvSpPr>
          <p:nvPr>
            <p:ph type="ftr" sz="quarter" idx="16"/>
          </p:nvPr>
        </p:nvSpPr>
        <p:spPr/>
        <p:txBody>
          <a:bodyPr/>
          <a:lstStyle/>
          <a:p>
            <a:r>
              <a:rPr lang="it-IT" dirty="0" smtClean="0"/>
              <a:t>Patti parasociali nelle società chiuse</a:t>
            </a:r>
            <a:endParaRPr lang="it-IT" dirty="0"/>
          </a:p>
        </p:txBody>
      </p:sp>
      <p:sp>
        <p:nvSpPr>
          <p:cNvPr id="10" name="Titolo 1"/>
          <p:cNvSpPr txBox="1">
            <a:spLocks/>
          </p:cNvSpPr>
          <p:nvPr/>
        </p:nvSpPr>
        <p:spPr>
          <a:xfrm>
            <a:off x="609600" y="427038"/>
            <a:ext cx="7467600" cy="114300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400" b="0" i="0" u="none" strike="noStrike" kern="1200" cap="small" spc="0" normalizeH="0" baseline="0" noProof="0" dirty="0" smtClean="0">
                <a:ln>
                  <a:noFill/>
                </a:ln>
                <a:solidFill>
                  <a:schemeClr val="tx2"/>
                </a:solidFill>
                <a:effectLst/>
                <a:uLnTx/>
                <a:uFillTx/>
                <a:latin typeface="+mj-lt"/>
                <a:ea typeface="+mj-ea"/>
                <a:cs typeface="+mj-cs"/>
              </a:rPr>
              <a:t/>
            </a:r>
            <a:br>
              <a:rPr kumimoji="0" lang="it-IT" sz="2400" b="0" i="0" u="none" strike="noStrike" kern="1200" cap="small" spc="0" normalizeH="0" baseline="0" noProof="0" dirty="0" smtClean="0">
                <a:ln>
                  <a:noFill/>
                </a:ln>
                <a:solidFill>
                  <a:schemeClr val="tx2"/>
                </a:solidFill>
                <a:effectLst/>
                <a:uLnTx/>
                <a:uFillTx/>
                <a:latin typeface="+mj-lt"/>
                <a:ea typeface="+mj-ea"/>
                <a:cs typeface="+mj-cs"/>
              </a:rPr>
            </a:br>
            <a:endParaRPr kumimoji="0" lang="it-IT" sz="2400" b="0" i="0" u="none" strike="noStrike" kern="1200" cap="small" spc="0" normalizeH="0" baseline="0" noProof="0" dirty="0">
              <a:ln>
                <a:noFill/>
              </a:ln>
              <a:solidFill>
                <a:schemeClr val="tx2"/>
              </a:solidFill>
              <a:effectLst/>
              <a:uLnTx/>
              <a:uFillTx/>
              <a:latin typeface="+mj-lt"/>
              <a:ea typeface="+mj-ea"/>
              <a:cs typeface="+mj-cs"/>
            </a:endParaRPr>
          </a:p>
        </p:txBody>
      </p:sp>
      <p:sp>
        <p:nvSpPr>
          <p:cNvPr id="11" name="Titolo 1"/>
          <p:cNvSpPr txBox="1">
            <a:spLocks/>
          </p:cNvSpPr>
          <p:nvPr/>
        </p:nvSpPr>
        <p:spPr>
          <a:xfrm>
            <a:off x="457200" y="274638"/>
            <a:ext cx="8229600" cy="778098"/>
          </a:xfrm>
          <a:prstGeom prst="rect">
            <a:avLst/>
          </a:prstGeom>
        </p:spPr>
        <p:txBody>
          <a:bodyPr vert="horz" anchor="b">
            <a:normAutofit fontScale="6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3200" b="1" i="0" u="none" strike="noStrike" kern="1200" cap="small" spc="0" normalizeH="0" baseline="0" noProof="0" dirty="0" smtClean="0">
                <a:ln>
                  <a:noFill/>
                </a:ln>
                <a:solidFill>
                  <a:schemeClr val="tx2"/>
                </a:solidFill>
                <a:effectLst/>
                <a:uLnTx/>
                <a:uFillTx/>
                <a:latin typeface="+mj-lt"/>
                <a:ea typeface="+mj-ea"/>
                <a:cs typeface="+mj-cs"/>
              </a:rPr>
              <a:t>L’accordo</a:t>
            </a:r>
            <a:br>
              <a:rPr kumimoji="0" lang="it-IT" sz="3200" b="1" i="0" u="none" strike="noStrike" kern="1200" cap="small" spc="0" normalizeH="0" baseline="0" noProof="0" dirty="0" smtClean="0">
                <a:ln>
                  <a:noFill/>
                </a:ln>
                <a:solidFill>
                  <a:schemeClr val="tx2"/>
                </a:solidFill>
                <a:effectLst/>
                <a:uLnTx/>
                <a:uFillTx/>
                <a:latin typeface="+mj-lt"/>
                <a:ea typeface="+mj-ea"/>
                <a:cs typeface="+mj-cs"/>
              </a:rPr>
            </a:br>
            <a:r>
              <a:rPr kumimoji="0" lang="it-IT" sz="3200" b="1" i="0" u="none" strike="noStrike" kern="1200" cap="small" spc="0" normalizeH="0" baseline="0" noProof="0" dirty="0" smtClean="0">
                <a:ln>
                  <a:noFill/>
                </a:ln>
                <a:solidFill>
                  <a:schemeClr val="tx2"/>
                </a:solidFill>
                <a:effectLst/>
                <a:uLnTx/>
                <a:uFillTx/>
                <a:latin typeface="+mj-lt"/>
                <a:ea typeface="+mj-ea"/>
                <a:cs typeface="+mj-cs"/>
              </a:rPr>
              <a:t>1. La forma</a:t>
            </a:r>
            <a:r>
              <a:rPr kumimoji="0" lang="it-IT" sz="2000" b="1" i="0" u="none" strike="noStrike" kern="1200" cap="small" spc="0" normalizeH="0" baseline="0" noProof="0" dirty="0" smtClean="0">
                <a:ln>
                  <a:noFill/>
                </a:ln>
                <a:solidFill>
                  <a:schemeClr val="tx2"/>
                </a:solidFill>
                <a:effectLst/>
                <a:uLnTx/>
                <a:uFillTx/>
                <a:latin typeface="+mj-lt"/>
                <a:ea typeface="+mj-ea"/>
                <a:cs typeface="+mj-cs"/>
              </a:rPr>
              <a:t/>
            </a:r>
            <a:br>
              <a:rPr kumimoji="0" lang="it-IT" sz="2000" b="1" i="0" u="none" strike="noStrike" kern="1200" cap="small" spc="0" normalizeH="0" baseline="0" noProof="0" dirty="0" smtClean="0">
                <a:ln>
                  <a:noFill/>
                </a:ln>
                <a:solidFill>
                  <a:schemeClr val="tx2"/>
                </a:solidFill>
                <a:effectLst/>
                <a:uLnTx/>
                <a:uFillTx/>
                <a:latin typeface="+mj-lt"/>
                <a:ea typeface="+mj-ea"/>
                <a:cs typeface="+mj-cs"/>
              </a:rPr>
            </a:br>
            <a:endParaRPr kumimoji="0" lang="it-IT" sz="2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r>
              <a:rPr lang="it-IT" sz="2000" b="1" dirty="0" smtClean="0"/>
              <a:t>L’accordo</a:t>
            </a:r>
            <a:br>
              <a:rPr lang="it-IT" sz="2000" b="1" dirty="0" smtClean="0"/>
            </a:br>
            <a:r>
              <a:rPr lang="it-IT" sz="2000" b="1" dirty="0" smtClean="0"/>
              <a:t>1. La forma</a:t>
            </a:r>
            <a:br>
              <a:rPr lang="it-IT" sz="2000" b="1" dirty="0" smtClean="0"/>
            </a:br>
            <a:endParaRPr lang="it-IT" sz="2000" dirty="0"/>
          </a:p>
        </p:txBody>
      </p:sp>
      <p:sp>
        <p:nvSpPr>
          <p:cNvPr id="7" name="Segnaposto contenuto 6"/>
          <p:cNvSpPr>
            <a:spLocks noGrp="1"/>
          </p:cNvSpPr>
          <p:nvPr>
            <p:ph sz="quarter" idx="1"/>
          </p:nvPr>
        </p:nvSpPr>
        <p:spPr>
          <a:xfrm>
            <a:off x="457200" y="1052737"/>
            <a:ext cx="8003232" cy="3816423"/>
          </a:xfrm>
        </p:spPr>
        <p:txBody>
          <a:bodyPr>
            <a:normAutofit lnSpcReduction="10000"/>
          </a:bodyPr>
          <a:lstStyle/>
          <a:p>
            <a:pPr algn="ctr">
              <a:buNone/>
            </a:pPr>
            <a:r>
              <a:rPr lang="it-IT" sz="2600" dirty="0" smtClean="0"/>
              <a:t>La maggior elasticità dello statuto di Srl </a:t>
            </a:r>
          </a:p>
          <a:p>
            <a:pPr algn="ctr">
              <a:buNone/>
            </a:pPr>
            <a:r>
              <a:rPr lang="it-IT" sz="2600" dirty="0" smtClean="0"/>
              <a:t>ha incrementato gli spazi negoziali dei </a:t>
            </a:r>
            <a:r>
              <a:rPr lang="it-IT" sz="2600" dirty="0" err="1" smtClean="0"/>
              <a:t>pp</a:t>
            </a:r>
            <a:r>
              <a:rPr lang="it-IT" sz="2600" dirty="0" smtClean="0"/>
              <a:t> statutari</a:t>
            </a:r>
          </a:p>
          <a:p>
            <a:pPr algn="ctr">
              <a:buNone/>
            </a:pPr>
            <a:endParaRPr lang="it-IT" dirty="0" smtClean="0"/>
          </a:p>
          <a:p>
            <a:pPr algn="ctr">
              <a:buNone/>
            </a:pPr>
            <a:r>
              <a:rPr lang="it-IT" sz="2100" dirty="0" smtClean="0"/>
              <a:t>Art. 2468 </a:t>
            </a:r>
            <a:r>
              <a:rPr lang="it-IT" sz="2100" dirty="0" err="1" smtClean="0"/>
              <a:t>co</a:t>
            </a:r>
            <a:r>
              <a:rPr lang="it-IT" sz="2100" dirty="0" smtClean="0"/>
              <a:t>. 3 cc</a:t>
            </a:r>
          </a:p>
          <a:p>
            <a:pPr>
              <a:buNone/>
            </a:pPr>
            <a:endParaRPr lang="it-IT" sz="2100" dirty="0" smtClean="0"/>
          </a:p>
          <a:p>
            <a:pPr algn="ctr">
              <a:buNone/>
            </a:pPr>
            <a:r>
              <a:rPr lang="it-IT" sz="2100" dirty="0" smtClean="0"/>
              <a:t>“Resta salva la possibilità che l'atto costitutivo preveda l'attribuzione </a:t>
            </a:r>
          </a:p>
          <a:p>
            <a:pPr algn="ctr">
              <a:buNone/>
            </a:pPr>
            <a:r>
              <a:rPr lang="it-IT" sz="2100" dirty="0" smtClean="0"/>
              <a:t>a singoli soci di particolari diritti riguardanti l'amministrazione </a:t>
            </a:r>
          </a:p>
          <a:p>
            <a:pPr algn="ctr">
              <a:buNone/>
            </a:pPr>
            <a:r>
              <a:rPr lang="it-IT" sz="2100" dirty="0" smtClean="0"/>
              <a:t>della società o la distribuzione degli utili”</a:t>
            </a:r>
          </a:p>
          <a:p>
            <a:pPr>
              <a:buNone/>
            </a:pPr>
            <a:endParaRPr lang="it-IT" sz="2100" dirty="0" smtClean="0">
              <a:solidFill>
                <a:srgbClr val="FF0000"/>
              </a:solidFill>
            </a:endParaRPr>
          </a:p>
        </p:txBody>
      </p:sp>
      <p:sp>
        <p:nvSpPr>
          <p:cNvPr id="4" name="Segnaposto numero diapositiva 3"/>
          <p:cNvSpPr>
            <a:spLocks noGrp="1"/>
          </p:cNvSpPr>
          <p:nvPr>
            <p:ph type="sldNum" sz="quarter" idx="15"/>
          </p:nvPr>
        </p:nvSpPr>
        <p:spPr/>
        <p:txBody>
          <a:bodyPr/>
          <a:lstStyle/>
          <a:p>
            <a:fld id="{B31FE80B-0F19-4EF4-95AD-22192EF567CA}" type="slidenum">
              <a:rPr lang="it-IT" smtClean="0"/>
              <a:pPr/>
              <a:t>7</a:t>
            </a:fld>
            <a:endParaRPr lang="it-IT"/>
          </a:p>
        </p:txBody>
      </p:sp>
      <p:sp>
        <p:nvSpPr>
          <p:cNvPr id="6" name="Segnaposto piè di pagina 5"/>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864096"/>
          </a:xfrm>
        </p:spPr>
        <p:txBody>
          <a:bodyPr>
            <a:normAutofit/>
          </a:bodyPr>
          <a:lstStyle/>
          <a:p>
            <a:r>
              <a:rPr lang="it-IT" sz="2400" b="1" dirty="0" smtClean="0"/>
              <a:t>L’accordo</a:t>
            </a:r>
            <a:r>
              <a:rPr lang="it-IT" sz="1800" b="1" dirty="0" smtClean="0"/>
              <a:t/>
            </a:r>
            <a:br>
              <a:rPr lang="it-IT" sz="1800" b="1" dirty="0" smtClean="0"/>
            </a:br>
            <a:r>
              <a:rPr lang="it-IT" sz="1800" b="1" dirty="0" smtClean="0"/>
              <a:t>2: Le parti</a:t>
            </a:r>
            <a:endParaRPr lang="it-IT" sz="1800" b="1" dirty="0"/>
          </a:p>
        </p:txBody>
      </p:sp>
      <p:sp>
        <p:nvSpPr>
          <p:cNvPr id="3" name="Segnaposto contenuto 2"/>
          <p:cNvSpPr>
            <a:spLocks noGrp="1"/>
          </p:cNvSpPr>
          <p:nvPr>
            <p:ph sz="quarter" idx="1"/>
          </p:nvPr>
        </p:nvSpPr>
        <p:spPr>
          <a:xfrm>
            <a:off x="457200" y="2060849"/>
            <a:ext cx="8229600" cy="3240360"/>
          </a:xfrm>
        </p:spPr>
        <p:txBody>
          <a:bodyPr>
            <a:normAutofit/>
          </a:bodyPr>
          <a:lstStyle/>
          <a:p>
            <a:r>
              <a:rPr lang="it-IT" sz="1800" dirty="0" smtClean="0"/>
              <a:t>Tra soci </a:t>
            </a:r>
          </a:p>
          <a:p>
            <a:pPr>
              <a:buNone/>
            </a:pPr>
            <a:endParaRPr lang="it-IT" sz="1800" dirty="0" smtClean="0"/>
          </a:p>
          <a:p>
            <a:r>
              <a:rPr lang="it-IT" sz="1800" dirty="0" smtClean="0"/>
              <a:t>Tra soci e soggetti terzi</a:t>
            </a:r>
          </a:p>
          <a:p>
            <a:pPr>
              <a:buNone/>
            </a:pPr>
            <a:endParaRPr lang="it-IT" sz="1800" dirty="0" smtClean="0">
              <a:solidFill>
                <a:srgbClr val="FF0000"/>
              </a:solidFill>
            </a:endParaRPr>
          </a:p>
          <a:p>
            <a:r>
              <a:rPr lang="it-IT" sz="1800" dirty="0" smtClean="0"/>
              <a:t>Tra i soci e la società</a:t>
            </a:r>
            <a:endParaRPr lang="it-IT" sz="1800" dirty="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8</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864096"/>
          </a:xfrm>
        </p:spPr>
        <p:txBody>
          <a:bodyPr>
            <a:normAutofit/>
          </a:bodyPr>
          <a:lstStyle/>
          <a:p>
            <a:r>
              <a:rPr lang="it-IT" sz="2400" b="1" dirty="0" smtClean="0"/>
              <a:t>L’accordo</a:t>
            </a:r>
            <a:r>
              <a:rPr lang="it-IT" sz="1800" b="1" dirty="0" smtClean="0"/>
              <a:t/>
            </a:r>
            <a:br>
              <a:rPr lang="it-IT" sz="1800" b="1" dirty="0" smtClean="0"/>
            </a:br>
            <a:r>
              <a:rPr lang="it-IT" sz="1800" b="1" dirty="0" smtClean="0"/>
              <a:t>3) La durata </a:t>
            </a:r>
            <a:endParaRPr lang="it-IT" sz="1800" b="1" dirty="0"/>
          </a:p>
        </p:txBody>
      </p:sp>
      <p:sp>
        <p:nvSpPr>
          <p:cNvPr id="3" name="Segnaposto contenuto 2"/>
          <p:cNvSpPr>
            <a:spLocks noGrp="1"/>
          </p:cNvSpPr>
          <p:nvPr>
            <p:ph sz="quarter" idx="1"/>
          </p:nvPr>
        </p:nvSpPr>
        <p:spPr>
          <a:xfrm>
            <a:off x="457200" y="4077072"/>
            <a:ext cx="7467600" cy="2396880"/>
          </a:xfrm>
        </p:spPr>
        <p:txBody>
          <a:bodyPr>
            <a:normAutofit fontScale="77500" lnSpcReduction="20000"/>
          </a:bodyPr>
          <a:lstStyle/>
          <a:p>
            <a:pPr algn="just">
              <a:lnSpc>
                <a:spcPct val="250000"/>
              </a:lnSpc>
              <a:buFont typeface="Wingdings" pitchFamily="2" charset="2"/>
              <a:buChar char="§"/>
            </a:pPr>
            <a:r>
              <a:rPr lang="it-IT" sz="1800" dirty="0" smtClean="0"/>
              <a:t>	5 anni, art. 2341 bis cc</a:t>
            </a:r>
          </a:p>
          <a:p>
            <a:pPr algn="just">
              <a:lnSpc>
                <a:spcPct val="250000"/>
              </a:lnSpc>
              <a:buFont typeface="Wingdings" pitchFamily="2" charset="2"/>
              <a:buChar char="§"/>
            </a:pPr>
            <a:r>
              <a:rPr lang="it-IT" sz="1800" dirty="0" smtClean="0"/>
              <a:t>	Soluzioni per aggirare il limite di durata nei sindacati di voto</a:t>
            </a:r>
          </a:p>
          <a:p>
            <a:pPr algn="just">
              <a:lnSpc>
                <a:spcPct val="250000"/>
              </a:lnSpc>
              <a:buFont typeface="Wingdings" pitchFamily="2" charset="2"/>
              <a:buChar char="§"/>
            </a:pPr>
            <a:r>
              <a:rPr lang="it-IT" sz="1800" i="1" dirty="0" smtClean="0"/>
              <a:t>	</a:t>
            </a:r>
            <a:r>
              <a:rPr lang="it-IT" sz="1800" dirty="0" smtClean="0"/>
              <a:t>Applicabilità del limite alle Srl? In ogni caso “ragionevolezza del termine”</a:t>
            </a:r>
          </a:p>
          <a:p>
            <a:pPr algn="just">
              <a:lnSpc>
                <a:spcPct val="250000"/>
              </a:lnSpc>
              <a:buFont typeface="Wingdings" pitchFamily="2" charset="2"/>
              <a:buChar char="§"/>
            </a:pPr>
            <a:r>
              <a:rPr lang="it-IT" sz="1800" dirty="0" smtClean="0"/>
              <a:t>	Recesso</a:t>
            </a: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9</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Titolo 1"/>
          <p:cNvSpPr>
            <a:spLocks noGrp="1"/>
          </p:cNvSpPr>
          <p:nvPr/>
        </p:nvSpPr>
        <p:spPr>
          <a:xfrm>
            <a:off x="838200" y="1556792"/>
            <a:ext cx="7467600" cy="2443708"/>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endParaRPr lang="it-IT"/>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268760"/>
            <a:ext cx="6902152" cy="246697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1613</TotalTime>
  <Words>809</Words>
  <Application>Microsoft Office PowerPoint</Application>
  <PresentationFormat>Presentazione su schermo (4:3)</PresentationFormat>
  <Paragraphs>312</Paragraphs>
  <Slides>35</Slides>
  <Notes>0</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Loggia</vt:lpstr>
      <vt:lpstr>Presentazione standard di PowerPoint</vt:lpstr>
      <vt:lpstr>Cenni introduttivi </vt:lpstr>
      <vt:lpstr>Presentazione standard di PowerPoint</vt:lpstr>
      <vt:lpstr>L’art. 2341 bis cc </vt:lpstr>
      <vt:lpstr>2348 Cc: Riferimento Alle Sole Azionarie irrilevante ambito di applicazione</vt:lpstr>
      <vt:lpstr> </vt:lpstr>
      <vt:lpstr>L’accordo 1. La forma </vt:lpstr>
      <vt:lpstr>L’accordo 2: Le parti</vt:lpstr>
      <vt:lpstr>L’accordo 3) La durata </vt:lpstr>
      <vt:lpstr>L’accordo: 4) l’oggetto </vt:lpstr>
      <vt:lpstr>L’accordo: ulteriori clausole</vt:lpstr>
      <vt:lpstr>Limiti di validità dei patti</vt:lpstr>
      <vt:lpstr>Limiti di validità dei patti</vt:lpstr>
      <vt:lpstr>Limiti di validità dei patti Esempi di patti nulli</vt:lpstr>
      <vt:lpstr>Sindacati di voto e limiti di validità Ex art. 2341 bis, co. 2 lett. a: quelli che “hanno per oggetto l'esercizio del diritto di voto nelle società per azioni o nelle società che le controllano”  </vt:lpstr>
      <vt:lpstr>Sindacati di voto e limiti di validità</vt:lpstr>
      <vt:lpstr>Sindacati di voto e limiti di validità</vt:lpstr>
      <vt:lpstr> </vt:lpstr>
      <vt:lpstr>Sindacati di voto oggetto</vt:lpstr>
      <vt:lpstr>Sindacati di voto oggetto</vt:lpstr>
      <vt:lpstr>Sindacati di voto oggetto</vt:lpstr>
      <vt:lpstr>I sindacati blocco Ex art. 2341 bis, co 2 lett. b: Quelli che “pongono limiti al trasferimento delle relative azioni o delle partecipazioni in società che le controllano” </vt:lpstr>
      <vt:lpstr>I sindacati blocco </vt:lpstr>
      <vt:lpstr>I sindacati blocco  </vt:lpstr>
      <vt:lpstr>I sindacati blocco V. I patti di covendita o “trascinamento”</vt:lpstr>
      <vt:lpstr>I sindacati blocco V. I patti di covendita o “trascinamento”</vt:lpstr>
      <vt:lpstr>I sindacati blocco V. I patti di covendita o “trascinamento”</vt:lpstr>
      <vt:lpstr>I sindacati blocco V. I patti di covendita o “trascinamento”</vt:lpstr>
      <vt:lpstr>I sindacati blocco V. I patti di covendita o “trascinamento”</vt:lpstr>
      <vt:lpstr>Altri tipologie di pp Operazioni sul capitale sociale</vt:lpstr>
      <vt:lpstr>Altri tipologie di pp </vt:lpstr>
      <vt:lpstr>Altri tipologie di pp </vt:lpstr>
      <vt:lpstr>     Patti per superare situazioni di stallo - casting vote; - break up: - delibera di scioglimento con assegnazione ai rispettivi soci di  uno o più specifici componenti patrimoniali o rami di azienda della  società; (Cass.civ., sez. I, 31 agosto 2005, n. 17585  nullo)   - delibera di scissione con assegnazione ad un socio della scissa e ad  uno della beneficiaria con patrimonio predefinito; - put e call options; - roulette russa: in caso di situazione di stallo un socio è tenuta a formulare all’altro una offerta che verrà, alternativamente e contestualmente, quale offerta di vendita della propria partecipazione e di acquisto di quella dell’altro socio; - patto alla genovese. </vt:lpstr>
      <vt:lpstr>L’inadempimento ai patti parasociali</vt:lpstr>
      <vt:lpstr>Tutela d’urgenza in caso di inadempimento</vt:lpstr>
    </vt:vector>
  </TitlesOfParts>
  <Company>Studio Legale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StudioLegale Negrini</cp:lastModifiedBy>
  <cp:revision>141</cp:revision>
  <dcterms:created xsi:type="dcterms:W3CDTF">2013-03-25T18:15:30Z</dcterms:created>
  <dcterms:modified xsi:type="dcterms:W3CDTF">2017-01-31T18:51:33Z</dcterms:modified>
</cp:coreProperties>
</file>