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4" r:id="rId38"/>
    <p:sldId id="293" r:id="rId39"/>
    <p:sldId id="295" r:id="rId40"/>
    <p:sldId id="296" r:id="rId41"/>
    <p:sldId id="298" r:id="rId42"/>
    <p:sldId id="297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9" r:id="rId53"/>
    <p:sldId id="310" r:id="rId54"/>
    <p:sldId id="311" r:id="rId55"/>
    <p:sldId id="308" r:id="rId5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923-A6C9-4F2A-81BD-DDC48128FBE0}" type="datetimeFigureOut">
              <a:rPr lang="it-IT" smtClean="0"/>
              <a:pPr/>
              <a:t>13/04/2016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604-F2AC-4F78-9A61-9A5E036387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493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923-A6C9-4F2A-81BD-DDC48128FBE0}" type="datetimeFigureOut">
              <a:rPr lang="it-IT" smtClean="0"/>
              <a:pPr/>
              <a:t>13/04/2016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604-F2AC-4F78-9A61-9A5E036387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072413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923-A6C9-4F2A-81BD-DDC48128FBE0}" type="datetimeFigureOut">
              <a:rPr lang="it-IT" smtClean="0"/>
              <a:pPr/>
              <a:t>13/04/2016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604-F2AC-4F78-9A61-9A5E036387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04244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923-A6C9-4F2A-81BD-DDC48128FBE0}" type="datetimeFigureOut">
              <a:rPr lang="it-IT" smtClean="0"/>
              <a:pPr/>
              <a:t>13/04/2016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604-F2AC-4F78-9A61-9A5E036387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73644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923-A6C9-4F2A-81BD-DDC48128FBE0}" type="datetimeFigureOut">
              <a:rPr lang="it-IT" smtClean="0"/>
              <a:pPr/>
              <a:t>13/04/2016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604-F2AC-4F78-9A61-9A5E036387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33710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923-A6C9-4F2A-81BD-DDC48128FBE0}" type="datetimeFigureOut">
              <a:rPr lang="it-IT" smtClean="0"/>
              <a:pPr/>
              <a:t>13/04/2016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604-F2AC-4F78-9A61-9A5E036387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2407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923-A6C9-4F2A-81BD-DDC48128FBE0}" type="datetimeFigureOut">
              <a:rPr lang="it-IT" smtClean="0"/>
              <a:pPr/>
              <a:t>13/04/2016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604-F2AC-4F78-9A61-9A5E036387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42732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923-A6C9-4F2A-81BD-DDC48128FBE0}" type="datetimeFigureOut">
              <a:rPr lang="it-IT" smtClean="0"/>
              <a:pPr/>
              <a:t>13/04/2016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604-F2AC-4F78-9A61-9A5E036387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24363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923-A6C9-4F2A-81BD-DDC48128FBE0}" type="datetimeFigureOut">
              <a:rPr lang="it-IT" smtClean="0"/>
              <a:pPr/>
              <a:t>13/04/2016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604-F2AC-4F78-9A61-9A5E036387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4481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923-A6C9-4F2A-81BD-DDC48128FBE0}" type="datetimeFigureOut">
              <a:rPr lang="it-IT" smtClean="0"/>
              <a:pPr/>
              <a:t>13/04/2016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604-F2AC-4F78-9A61-9A5E036387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74672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923-A6C9-4F2A-81BD-DDC48128FBE0}" type="datetimeFigureOut">
              <a:rPr lang="it-IT" smtClean="0"/>
              <a:pPr/>
              <a:t>13/04/2016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604-F2AC-4F78-9A61-9A5E036387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5714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4C923-A6C9-4F2A-81BD-DDC48128FBE0}" type="datetimeFigureOut">
              <a:rPr lang="it-IT" smtClean="0"/>
              <a:pPr/>
              <a:t>13/04/2016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7F604-F2AC-4F78-9A61-9A5E036387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67650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it-IT" b="1" dirty="0" smtClean="0"/>
              <a:t>LA FUSIONE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LE SCRITTURE CONTABILI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76864" cy="4104456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CASO DI STUDIO 1</a:t>
            </a:r>
          </a:p>
          <a:p>
            <a:endParaRPr lang="it-IT" dirty="0" smtClean="0"/>
          </a:p>
          <a:p>
            <a:r>
              <a:rPr lang="it-IT" dirty="0" smtClean="0"/>
              <a:t>LA PARTECIPAZIONE DETENUTA è TOTALITARIA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61638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DI CONTROLLO DETENUTA AL 90%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società A detiene una partecipazione in B pari al 90% del capitale di B.</a:t>
            </a:r>
          </a:p>
          <a:p>
            <a:r>
              <a:rPr lang="it-IT" dirty="0" smtClean="0"/>
              <a:t>Viene deliberata la fusione per incorporazione di B in A. </a:t>
            </a:r>
          </a:p>
          <a:p>
            <a:r>
              <a:rPr lang="it-IT" dirty="0" smtClean="0"/>
              <a:t>Le due società presentano i rispettivi Stati Patrimoniali come segue: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28110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DI CONTROLLO DETENUTA AL 90%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69744543"/>
              </p:ext>
            </p:extLst>
          </p:nvPr>
        </p:nvGraphicFramePr>
        <p:xfrm>
          <a:off x="755576" y="1484784"/>
          <a:ext cx="7488831" cy="3024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13876"/>
                <a:gridCol w="1468684"/>
                <a:gridCol w="2006715"/>
                <a:gridCol w="1599556"/>
              </a:tblGrid>
              <a:tr h="23264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Stato Patrimoniale di A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26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2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Immobilizzazioni nette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3.500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Capitale Sociale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2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Partecipazione di B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Riserve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2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Attivo circolante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6.400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8.200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2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10.700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10.700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3264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Stato Patrimoniale di B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26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2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Immobilizzazioni nette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2.200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Capitale Sociale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2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Attivo circolante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4.300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Riserve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2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4.800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264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6.500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                 6.500 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11560" y="515719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valori economici dei rispettivi capitali sono stati determinati in:</a:t>
            </a:r>
          </a:p>
          <a:p>
            <a:r>
              <a:rPr lang="it-IT" dirty="0" smtClean="0"/>
              <a:t>Società A: 6000€</a:t>
            </a:r>
          </a:p>
          <a:p>
            <a:r>
              <a:rPr lang="it-IT" dirty="0" smtClean="0"/>
              <a:t>Società B: 4000€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870085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DI CONTROLLO DETENUTA AL 90%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00808"/>
            <a:ext cx="5482952" cy="4968552"/>
          </a:xfrm>
        </p:spPr>
        <p:txBody>
          <a:bodyPr>
            <a:normAutofit/>
          </a:bodyPr>
          <a:lstStyle/>
          <a:p>
            <a:r>
              <a:rPr lang="it-IT" b="1" dirty="0" smtClean="0"/>
              <a:t>CALCOLO DEL CONCAMBIO:</a:t>
            </a:r>
          </a:p>
          <a:p>
            <a:pPr marL="0" indent="0">
              <a:buNone/>
            </a:pPr>
            <a:r>
              <a:rPr lang="it-IT" sz="1800" dirty="0" smtClean="0"/>
              <a:t>Valore economico di B 			4000</a:t>
            </a:r>
          </a:p>
          <a:p>
            <a:pPr marL="0" indent="0">
              <a:buNone/>
            </a:pPr>
            <a:r>
              <a:rPr lang="it-IT" sz="1800" dirty="0" smtClean="0"/>
              <a:t>N° di quote del Capitale			  500  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dirty="0" smtClean="0"/>
              <a:t>VALORE ECONOMICO UNITARIO DI B :	 4000 / 500 = 8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dirty="0" smtClean="0"/>
              <a:t>Valore economico di A			6000</a:t>
            </a:r>
          </a:p>
          <a:p>
            <a:pPr marL="0" indent="0">
              <a:buNone/>
            </a:pPr>
            <a:r>
              <a:rPr lang="it-IT" sz="1800" dirty="0" smtClean="0"/>
              <a:t>N° di quote del Capitale			1500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dirty="0" smtClean="0"/>
              <a:t>VALORE ECONOMICO UNITARIO DI A:	6000 / 1500  = 4</a:t>
            </a:r>
          </a:p>
          <a:p>
            <a:pPr marL="0" indent="0">
              <a:buNone/>
            </a:pPr>
            <a:r>
              <a:rPr lang="it-IT" sz="1800" b="1" dirty="0" smtClean="0"/>
              <a:t>RAPPORTO DI CONCAMBIO: 		8 / 4 = 2</a:t>
            </a:r>
          </a:p>
          <a:p>
            <a:pPr marL="0" indent="0">
              <a:buNone/>
            </a:pPr>
            <a:r>
              <a:rPr lang="it-IT" sz="1800" dirty="0" smtClean="0"/>
              <a:t>Il rapporto di concambio è pertanto 2 : 1 e cioè 2 azioni di A ogni 1 azione di B.</a:t>
            </a:r>
            <a:endParaRPr lang="it-IT" sz="1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652120" y="2348880"/>
            <a:ext cx="30243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Si presume che il capitale sociale di B (pari a 500) sia costituito da quote del valore nominale di 1.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652120" y="4005064"/>
            <a:ext cx="26642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Si presume che il capitale sociale di A (pari a 1500) sia costituito da quote del valore nominale di 1.</a:t>
            </a:r>
            <a:endParaRPr lang="it-IT" sz="1400" dirty="0"/>
          </a:p>
        </p:txBody>
      </p:sp>
    </p:spTree>
    <p:extLst>
      <p:ext uri="{BB962C8B-B14F-4D97-AF65-F5344CB8AC3E}">
        <p14:creationId xmlns="" xmlns:p14="http://schemas.microsoft.com/office/powerpoint/2010/main" val="4085555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DI CONTROLLO DETENUTA AL 90%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5266928" cy="5112568"/>
          </a:xfrm>
        </p:spPr>
        <p:txBody>
          <a:bodyPr>
            <a:normAutofit fontScale="85000" lnSpcReduction="10000"/>
          </a:bodyPr>
          <a:lstStyle/>
          <a:p>
            <a:r>
              <a:rPr lang="it-IT" b="1" dirty="0" smtClean="0"/>
              <a:t>AUMENTO DI CAPITALE:</a:t>
            </a:r>
          </a:p>
          <a:p>
            <a:pPr marL="0" indent="0">
              <a:buNone/>
            </a:pPr>
            <a:r>
              <a:rPr lang="it-IT" dirty="0" smtClean="0"/>
              <a:t>Capitale di B			   500</a:t>
            </a:r>
          </a:p>
          <a:p>
            <a:pPr marL="0" indent="0">
              <a:buNone/>
            </a:pPr>
            <a:r>
              <a:rPr lang="it-IT" dirty="0" smtClean="0"/>
              <a:t>di cui sottoscritto da A	   450</a:t>
            </a:r>
          </a:p>
          <a:p>
            <a:pPr marL="0" indent="0">
              <a:buNone/>
            </a:pPr>
            <a:r>
              <a:rPr lang="it-IT" dirty="0" smtClean="0"/>
              <a:t>di cui dei soci di minoranza    50</a:t>
            </a:r>
          </a:p>
          <a:p>
            <a:pPr marL="0" indent="0">
              <a:buNone/>
            </a:pPr>
            <a:r>
              <a:rPr lang="it-IT" dirty="0" smtClean="0"/>
              <a:t>Rapporto di concambio	   2 : 1</a:t>
            </a:r>
          </a:p>
          <a:p>
            <a:pPr marL="0" indent="0">
              <a:buNone/>
            </a:pPr>
            <a:r>
              <a:rPr lang="it-IT" dirty="0" smtClean="0"/>
              <a:t>QUOTA DI AUMENTO DEL CAPITALE: 		                           100 (=50*2)</a:t>
            </a:r>
          </a:p>
          <a:p>
            <a:pPr marL="0" indent="0">
              <a:buNone/>
            </a:pPr>
            <a:r>
              <a:rPr lang="it-IT" dirty="0" smtClean="0"/>
              <a:t>Capitale di A </a:t>
            </a:r>
            <a:r>
              <a:rPr lang="it-IT" dirty="0" err="1" smtClean="0"/>
              <a:t>pre</a:t>
            </a:r>
            <a:r>
              <a:rPr lang="it-IT" dirty="0" smtClean="0"/>
              <a:t> fusione	  1500</a:t>
            </a:r>
          </a:p>
          <a:p>
            <a:pPr marL="0" indent="0">
              <a:buNone/>
            </a:pPr>
            <a:r>
              <a:rPr lang="it-IT" b="1" dirty="0" smtClean="0"/>
              <a:t>Capitale di A post fusione	  1600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615608" y="2276871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90% del capitale di B, è di proprietà di A. Il restante 10% del capitale di B è di proprietà dei soci di minoranza.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941405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aborazione 3"/>
          <p:cNvSpPr/>
          <p:nvPr/>
        </p:nvSpPr>
        <p:spPr>
          <a:xfrm>
            <a:off x="467544" y="5589240"/>
            <a:ext cx="6408712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DI CONTROLLO DETENUTA AL 90%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/>
          </a:bodyPr>
          <a:lstStyle/>
          <a:p>
            <a:r>
              <a:rPr lang="it-IT" sz="1800" dirty="0" smtClean="0"/>
              <a:t>DIFFERENZE DA FUSIONE</a:t>
            </a:r>
          </a:p>
          <a:p>
            <a:pPr marL="0" indent="0">
              <a:buNone/>
            </a:pPr>
            <a:r>
              <a:rPr lang="it-IT" sz="1800" dirty="0" smtClean="0"/>
              <a:t>Capitale Sociale B					500</a:t>
            </a:r>
          </a:p>
          <a:p>
            <a:pPr marL="0" indent="0">
              <a:buNone/>
            </a:pPr>
            <a:r>
              <a:rPr lang="it-IT" sz="1800" dirty="0" smtClean="0"/>
              <a:t>Riserve B					               1200 </a:t>
            </a:r>
          </a:p>
          <a:p>
            <a:pPr marL="0" indent="0">
              <a:buNone/>
            </a:pPr>
            <a:r>
              <a:rPr lang="it-IT" sz="1800" dirty="0" smtClean="0"/>
              <a:t>Capitale di fusione				               1700		</a:t>
            </a:r>
          </a:p>
          <a:p>
            <a:pPr marL="514350" indent="-514350">
              <a:buFont typeface="+mj-lt"/>
              <a:buAutoNum type="alphaLcParenR"/>
            </a:pPr>
            <a:r>
              <a:rPr lang="it-IT" sz="1800" b="1" dirty="0" smtClean="0"/>
              <a:t>Differenza da annullamento</a:t>
            </a:r>
          </a:p>
          <a:p>
            <a:pPr marL="0" indent="0">
              <a:buNone/>
            </a:pPr>
            <a:r>
              <a:rPr lang="it-IT" sz="1800" dirty="0" smtClean="0"/>
              <a:t>Capitale di fusione				               1700</a:t>
            </a:r>
          </a:p>
          <a:p>
            <a:pPr marL="0" indent="0">
              <a:buNone/>
            </a:pPr>
            <a:r>
              <a:rPr lang="it-IT" sz="1800" dirty="0" smtClean="0"/>
              <a:t>Capitale di fusione di competenza del socio A	               1530 ( = 1700 * 90%)</a:t>
            </a:r>
          </a:p>
          <a:p>
            <a:pPr marL="0" indent="0">
              <a:buNone/>
            </a:pPr>
            <a:r>
              <a:rPr lang="it-IT" sz="1800" dirty="0" smtClean="0"/>
              <a:t>Valore Partecipazione iscritta a bilancio di A	                 800</a:t>
            </a:r>
          </a:p>
          <a:p>
            <a:pPr marL="0" indent="0">
              <a:buNone/>
            </a:pPr>
            <a:r>
              <a:rPr lang="it-IT" sz="1800" dirty="0" smtClean="0"/>
              <a:t>Differenza				              - 730 ( = 800 – 1530)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dirty="0" smtClean="0"/>
              <a:t>Il valore della partecipazione iscritta a bilancio di A è inferiore al P.N. di B sottoscritto da A, pertanto si rileva un: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b="1" dirty="0" smtClean="0"/>
              <a:t>AVANZO DA ANNULLAMENTO		               - 730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33720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aborazione 3"/>
          <p:cNvSpPr/>
          <p:nvPr/>
        </p:nvSpPr>
        <p:spPr>
          <a:xfrm>
            <a:off x="467544" y="4437112"/>
            <a:ext cx="7272808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DI CONTROLLO DETENUTA AL 90%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 startAt="2"/>
            </a:pPr>
            <a:r>
              <a:rPr lang="it-IT" sz="1800" b="1" dirty="0" smtClean="0"/>
              <a:t>Differenza da concambio</a:t>
            </a:r>
          </a:p>
          <a:p>
            <a:pPr marL="0" indent="0">
              <a:buNone/>
            </a:pPr>
            <a:r>
              <a:rPr lang="it-IT" sz="1800" dirty="0" smtClean="0"/>
              <a:t>Capitale di fusione 					             1700</a:t>
            </a:r>
          </a:p>
          <a:p>
            <a:pPr marL="0" indent="0">
              <a:buNone/>
            </a:pPr>
            <a:r>
              <a:rPr lang="it-IT" sz="1800" dirty="0" smtClean="0"/>
              <a:t>Capitale di fusione di competenza del socio di minoranza di B            170 ( = 1700*10%)</a:t>
            </a:r>
          </a:p>
          <a:p>
            <a:pPr marL="0" indent="0">
              <a:buNone/>
            </a:pPr>
            <a:r>
              <a:rPr lang="it-IT" sz="1800" dirty="0" smtClean="0"/>
              <a:t>Aumento di capitale				               100</a:t>
            </a:r>
          </a:p>
          <a:p>
            <a:pPr marL="0" indent="0">
              <a:buNone/>
            </a:pPr>
            <a:r>
              <a:rPr lang="it-IT" sz="1800" dirty="0" smtClean="0"/>
              <a:t>Differenza					              - 70 ( = 100 – 170)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dirty="0" smtClean="0"/>
              <a:t>Il valore aumentato di A è inferiore al P.N. contabile di B sottoscritto dai soci terzi, pertanto si rileva un: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b="1" dirty="0" smtClean="0"/>
              <a:t>AVANZO DA CONCAMBIO				             - 70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138711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DI CONTROLLO DETENUTA AL 90%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SCRITTURE IN B: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93106696"/>
              </p:ext>
            </p:extLst>
          </p:nvPr>
        </p:nvGraphicFramePr>
        <p:xfrm>
          <a:off x="539552" y="2204864"/>
          <a:ext cx="3873500" cy="2971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7500"/>
                <a:gridCol w="965200"/>
                <a:gridCol w="1320800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capitale sociale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riserve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1.200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capitale di fusione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 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6.500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immobilizzi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2.200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attivo circolante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4.300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4.800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                        4.800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44046095"/>
              </p:ext>
            </p:extLst>
          </p:nvPr>
        </p:nvGraphicFramePr>
        <p:xfrm>
          <a:off x="4860032" y="2204864"/>
          <a:ext cx="33401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7038"/>
                <a:gridCol w="1316954"/>
                <a:gridCol w="1056108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capitale di fusione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-      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AVERE !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7846133"/>
              </p:ext>
            </p:extLst>
          </p:nvPr>
        </p:nvGraphicFramePr>
        <p:xfrm>
          <a:off x="4860032" y="3501008"/>
          <a:ext cx="33401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7038"/>
                <a:gridCol w="1316954"/>
                <a:gridCol w="1056108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B  c/apporto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6.500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4.800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DARE !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9162586"/>
              </p:ext>
            </p:extLst>
          </p:nvPr>
        </p:nvGraphicFramePr>
        <p:xfrm>
          <a:off x="539552" y="5517232"/>
          <a:ext cx="38735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7500"/>
                <a:gridCol w="965200"/>
                <a:gridCol w="1320800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capitale di fusione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3773141"/>
              </p:ext>
            </p:extLst>
          </p:nvPr>
        </p:nvGraphicFramePr>
        <p:xfrm>
          <a:off x="4860032" y="5373216"/>
          <a:ext cx="33401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7038"/>
                <a:gridCol w="1316954"/>
                <a:gridCol w="1056108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capitale di fusione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zero!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36763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DI CONTROLLO DETENUTA AL 90%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SCRITTURE IN A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26767232"/>
              </p:ext>
            </p:extLst>
          </p:nvPr>
        </p:nvGraphicFramePr>
        <p:xfrm>
          <a:off x="395536" y="2204864"/>
          <a:ext cx="3873500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7500"/>
                <a:gridCol w="965200"/>
                <a:gridCol w="1320800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aumento di capitale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100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avanzo da concambio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70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avanzo da annullamento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730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partecipazione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immobilizzi da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2.200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attivo circolante da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4.300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debiti da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4.800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                        1.700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44029835"/>
              </p:ext>
            </p:extLst>
          </p:nvPr>
        </p:nvGraphicFramePr>
        <p:xfrm>
          <a:off x="4860032" y="2204864"/>
          <a:ext cx="33401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7038"/>
                <a:gridCol w="1316954"/>
                <a:gridCol w="1056108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B c/apporto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zero!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3549361"/>
              </p:ext>
            </p:extLst>
          </p:nvPr>
        </p:nvGraphicFramePr>
        <p:xfrm>
          <a:off x="4860032" y="3645024"/>
          <a:ext cx="33401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7038"/>
                <a:gridCol w="1316954"/>
                <a:gridCol w="1056108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partecipazione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zero!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78642025"/>
              </p:ext>
            </p:extLst>
          </p:nvPr>
        </p:nvGraphicFramePr>
        <p:xfrm>
          <a:off x="1907704" y="5085184"/>
          <a:ext cx="4927600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8314"/>
                <a:gridCol w="966384"/>
                <a:gridCol w="1320405"/>
                <a:gridCol w="1052497"/>
              </a:tblGrid>
              <a:tr h="2286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Stato Patrimoniale di A post fusione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Immobilizzazioni nette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5.700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Capitale Sociale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1.600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Partecipazione di B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Riserve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Attivo circolante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10.700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avanzo da fusione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13.000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16.400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               16.400 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71080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it-IT" b="1" dirty="0" smtClean="0"/>
              <a:t>LA FUSIONE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LE SCRITTURE CONTABILI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76864" cy="4104456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CASO DI STUDIO 3</a:t>
            </a:r>
          </a:p>
          <a:p>
            <a:endParaRPr lang="it-IT" dirty="0" smtClean="0"/>
          </a:p>
          <a:p>
            <a:r>
              <a:rPr lang="it-IT" dirty="0" smtClean="0"/>
              <a:t>LA PARTECIPAZIONE è DETENUTA AL 60%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339764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società A detiene una partecipazione in B pari al 60% del capitale di B. </a:t>
            </a:r>
          </a:p>
          <a:p>
            <a:r>
              <a:rPr lang="it-IT" dirty="0" smtClean="0"/>
              <a:t>Viene deliberata la fusione per incorporazione di B in A.</a:t>
            </a:r>
          </a:p>
          <a:p>
            <a:r>
              <a:rPr lang="it-IT" dirty="0" smtClean="0"/>
              <a:t>Le due società presentano i rispettivi Stati Patrimoniali come segue: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13084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TOTALITARIA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società A detiene una partecipazione totalitaria in B. </a:t>
            </a:r>
          </a:p>
          <a:p>
            <a:r>
              <a:rPr lang="it-IT" dirty="0" smtClean="0"/>
              <a:t>Viene deliberata la fusione per incorporazione di B in A.</a:t>
            </a:r>
          </a:p>
          <a:p>
            <a:r>
              <a:rPr lang="it-IT" dirty="0" smtClean="0"/>
              <a:t>Le due società presentano i rispettivi Stati Patrimoniali come segue: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793022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95436510"/>
              </p:ext>
            </p:extLst>
          </p:nvPr>
        </p:nvGraphicFramePr>
        <p:xfrm>
          <a:off x="1259632" y="1124744"/>
          <a:ext cx="6227266" cy="38643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7934"/>
                <a:gridCol w="1209527"/>
                <a:gridCol w="1712498"/>
                <a:gridCol w="1317307"/>
              </a:tblGrid>
              <a:tr h="29725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Stato Patrimoniale di A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725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725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Immobilizzazioni nette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3.500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Capitale Sociale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725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Partecipazione di B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Riserve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725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Attivo circolante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6.400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8.200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725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10.700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10.700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7254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9725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Stato Patrimoniale di B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725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725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Immobilizzazioni nette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2.200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Capitale Sociale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725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Attivo circolante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4.300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Riserve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725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4.800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725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6.500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                 6.500 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11560" y="544522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valori economici dei rispettivi capitali sono stati determinati in:</a:t>
            </a:r>
          </a:p>
          <a:p>
            <a:r>
              <a:rPr lang="it-IT" dirty="0" smtClean="0"/>
              <a:t>Società A: 6000€</a:t>
            </a:r>
          </a:p>
          <a:p>
            <a:r>
              <a:rPr lang="it-IT" dirty="0" smtClean="0"/>
              <a:t>Società B: 4000€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258911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5338936" cy="5589240"/>
          </a:xfrm>
        </p:spPr>
        <p:txBody>
          <a:bodyPr>
            <a:normAutofit/>
          </a:bodyPr>
          <a:lstStyle/>
          <a:p>
            <a:r>
              <a:rPr lang="it-IT" dirty="0" smtClean="0"/>
              <a:t>CALCOLO DEL CONCAMBIO</a:t>
            </a:r>
          </a:p>
          <a:p>
            <a:pPr marL="0" indent="0">
              <a:buNone/>
            </a:pPr>
            <a:r>
              <a:rPr lang="it-IT" sz="1800" dirty="0" smtClean="0"/>
              <a:t>Valore economico di B			4000</a:t>
            </a:r>
          </a:p>
          <a:p>
            <a:pPr marL="0" indent="0">
              <a:buNone/>
            </a:pPr>
            <a:r>
              <a:rPr lang="it-IT" sz="1800" dirty="0" smtClean="0"/>
              <a:t>N° di quote del Capitale			  500</a:t>
            </a:r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VALORE ECONOMICO UNITARIO DI B:   4000 / 500 = 8</a:t>
            </a:r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Valore economico di A			6000</a:t>
            </a:r>
          </a:p>
          <a:p>
            <a:pPr marL="0" indent="0">
              <a:buNone/>
            </a:pPr>
            <a:r>
              <a:rPr lang="it-IT" sz="1800" dirty="0" smtClean="0"/>
              <a:t>N° di quote del Capitale			1500  </a:t>
            </a:r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VALORE ECONOMICO UNITARIO DI A:  6000 / 1500 = 4</a:t>
            </a:r>
          </a:p>
          <a:p>
            <a:pPr marL="0" indent="0">
              <a:buNone/>
            </a:pPr>
            <a:endParaRPr lang="it-IT" sz="1800" b="1" dirty="0" smtClean="0"/>
          </a:p>
          <a:p>
            <a:pPr marL="0" indent="0">
              <a:buNone/>
            </a:pPr>
            <a:r>
              <a:rPr lang="it-IT" sz="1800" b="1" dirty="0" smtClean="0"/>
              <a:t>RAPPORTO DI CONCAMBIO: 		8 / 4 = 2</a:t>
            </a:r>
          </a:p>
          <a:p>
            <a:pPr marL="0" indent="0">
              <a:buNone/>
            </a:pPr>
            <a:r>
              <a:rPr lang="it-IT" sz="1800" dirty="0" smtClean="0"/>
              <a:t>Il rapporto di concambio è pertanto di 2 : 1 e cioè</a:t>
            </a:r>
          </a:p>
          <a:p>
            <a:pPr marL="0" indent="0">
              <a:buNone/>
            </a:pPr>
            <a:r>
              <a:rPr lang="it-IT" sz="1800" dirty="0" smtClean="0"/>
              <a:t>2 azioni di A ogni 1 azione di B.</a:t>
            </a:r>
            <a:endParaRPr lang="it-IT" sz="1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988948" y="1844824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presume che il capitale sociale di B (pari a 500) sia costituito da quote del valore nominale di 1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988948" y="3573016"/>
            <a:ext cx="2295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presume che il capitale sociale di A (pari a 1500) sia costituito da quote del valore nominale di 1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48961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AUMENTO DI CAPITALE</a:t>
            </a:r>
          </a:p>
          <a:p>
            <a:pPr marL="0" indent="0">
              <a:buNone/>
            </a:pPr>
            <a:r>
              <a:rPr lang="it-IT" dirty="0" smtClean="0"/>
              <a:t>Capitale di B			500</a:t>
            </a:r>
          </a:p>
          <a:p>
            <a:pPr marL="0" indent="0">
              <a:buNone/>
            </a:pPr>
            <a:r>
              <a:rPr lang="it-IT" dirty="0"/>
              <a:t>d</a:t>
            </a:r>
            <a:r>
              <a:rPr lang="it-IT" dirty="0" smtClean="0"/>
              <a:t>i cui sottoscritto da A		300</a:t>
            </a:r>
          </a:p>
          <a:p>
            <a:pPr marL="0" indent="0">
              <a:buNone/>
            </a:pPr>
            <a:r>
              <a:rPr lang="it-IT" dirty="0" smtClean="0"/>
              <a:t>Di cui dei soci di minoranza	200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Rapporto da concambio 	2 : 1</a:t>
            </a:r>
          </a:p>
          <a:p>
            <a:pPr marL="0" indent="0">
              <a:buNone/>
            </a:pPr>
            <a:r>
              <a:rPr lang="it-IT" dirty="0" smtClean="0"/>
              <a:t>Quota di aumento di capitale		400 ( = 200*2)</a:t>
            </a:r>
          </a:p>
          <a:p>
            <a:pPr marL="0" indent="0">
              <a:buNone/>
            </a:pPr>
            <a:r>
              <a:rPr lang="it-IT" dirty="0" smtClean="0"/>
              <a:t>Capitale di A </a:t>
            </a:r>
            <a:r>
              <a:rPr lang="it-IT" dirty="0" err="1" smtClean="0"/>
              <a:t>pre</a:t>
            </a:r>
            <a:r>
              <a:rPr lang="it-IT" dirty="0" smtClean="0"/>
              <a:t> fusione	         1500</a:t>
            </a:r>
          </a:p>
          <a:p>
            <a:pPr marL="0" indent="0">
              <a:buNone/>
            </a:pPr>
            <a:r>
              <a:rPr lang="it-IT" b="1" dirty="0" smtClean="0"/>
              <a:t>CAPITALE DI A POST FUSIONE         1900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868144" y="1988840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60% del capitale di B è di proprietà di A. Il restante 40% del capitale di B è di proprietà dei soci di minoranza.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9348782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aborazione 3"/>
          <p:cNvSpPr/>
          <p:nvPr/>
        </p:nvSpPr>
        <p:spPr>
          <a:xfrm>
            <a:off x="467544" y="5517232"/>
            <a:ext cx="6768752" cy="4320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DIFFERENZE DA FUSIONE</a:t>
            </a:r>
          </a:p>
          <a:p>
            <a:pPr marL="0" indent="0">
              <a:buNone/>
            </a:pPr>
            <a:r>
              <a:rPr lang="it-IT" dirty="0" smtClean="0"/>
              <a:t>Capitale sociale di B			             500</a:t>
            </a:r>
          </a:p>
          <a:p>
            <a:pPr marL="0" indent="0">
              <a:buNone/>
            </a:pPr>
            <a:r>
              <a:rPr lang="it-IT" dirty="0" smtClean="0"/>
              <a:t>Riserve di B				           1200</a:t>
            </a:r>
          </a:p>
          <a:p>
            <a:pPr marL="0" indent="0">
              <a:buNone/>
            </a:pPr>
            <a:r>
              <a:rPr lang="it-IT" b="1" dirty="0" smtClean="0"/>
              <a:t>Capitale di fusione			           1700</a:t>
            </a:r>
          </a:p>
          <a:p>
            <a:pPr marL="514350" indent="-514350">
              <a:buFont typeface="+mj-lt"/>
              <a:buAutoNum type="alphaLcParenR"/>
            </a:pPr>
            <a:r>
              <a:rPr lang="it-IT" b="1" dirty="0" smtClean="0"/>
              <a:t>Differenza da annullamento</a:t>
            </a:r>
          </a:p>
          <a:p>
            <a:pPr marL="0" indent="0">
              <a:buNone/>
            </a:pPr>
            <a:r>
              <a:rPr lang="it-IT" dirty="0" smtClean="0"/>
              <a:t>Capitale di fusione				1700</a:t>
            </a:r>
          </a:p>
          <a:p>
            <a:pPr marL="0" indent="0">
              <a:buNone/>
            </a:pPr>
            <a:r>
              <a:rPr lang="it-IT" dirty="0" smtClean="0"/>
              <a:t>Capitale di fusione di competenza del socio A	1020 (= 1700 * 60%)</a:t>
            </a:r>
          </a:p>
          <a:p>
            <a:pPr marL="0" indent="0">
              <a:buNone/>
            </a:pPr>
            <a:r>
              <a:rPr lang="it-IT" dirty="0" smtClean="0"/>
              <a:t>Valore Partecipazione iscritta a bilancio di A	  800</a:t>
            </a:r>
          </a:p>
          <a:p>
            <a:pPr marL="0" indent="0">
              <a:buNone/>
            </a:pPr>
            <a:r>
              <a:rPr lang="it-IT" dirty="0" smtClean="0"/>
              <a:t>Differenza					- 220 (= 800 – 1020)</a:t>
            </a:r>
          </a:p>
          <a:p>
            <a:pPr marL="0" indent="0">
              <a:buNone/>
            </a:pPr>
            <a:r>
              <a:rPr lang="it-IT" dirty="0" smtClean="0"/>
              <a:t>Il valore della partecipazione iscritta a bilancio di A è inferiore al P.N. contabile di B sottoscritto da A, pertanto si rileva un: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AVANZO DA ANNULLAMENTO			- 220</a:t>
            </a:r>
            <a:endParaRPr lang="it-IT" b="1" dirty="0"/>
          </a:p>
        </p:txBody>
      </p:sp>
    </p:spTree>
    <p:extLst>
      <p:ext uri="{BB962C8B-B14F-4D97-AF65-F5344CB8AC3E}">
        <p14:creationId xmlns="" xmlns:p14="http://schemas.microsoft.com/office/powerpoint/2010/main" val="118472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aborazione 3"/>
          <p:cNvSpPr/>
          <p:nvPr/>
        </p:nvSpPr>
        <p:spPr>
          <a:xfrm>
            <a:off x="467544" y="5229200"/>
            <a:ext cx="6768752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lphaLcParenR" startAt="2"/>
            </a:pPr>
            <a:r>
              <a:rPr lang="it-IT" b="1" dirty="0" smtClean="0"/>
              <a:t>DIFFERENZA DA CONCAMBIO</a:t>
            </a:r>
          </a:p>
          <a:p>
            <a:pPr marL="0" indent="0">
              <a:buNone/>
            </a:pPr>
            <a:r>
              <a:rPr lang="it-IT" dirty="0" smtClean="0"/>
              <a:t>Capitale di fusione				1700</a:t>
            </a:r>
          </a:p>
          <a:p>
            <a:pPr marL="0" indent="0">
              <a:buNone/>
            </a:pPr>
            <a:r>
              <a:rPr lang="it-IT" dirty="0" smtClean="0"/>
              <a:t>Capitale di fusione di competenza 		</a:t>
            </a:r>
          </a:p>
          <a:p>
            <a:pPr marL="0" indent="0">
              <a:buNone/>
            </a:pPr>
            <a:r>
              <a:rPr lang="it-IT" dirty="0" smtClean="0"/>
              <a:t>del socio di minoranza B			680 (= 1700 * 40%)</a:t>
            </a:r>
          </a:p>
          <a:p>
            <a:pPr marL="0" indent="0">
              <a:buNone/>
            </a:pPr>
            <a:r>
              <a:rPr lang="it-IT" dirty="0" smtClean="0"/>
              <a:t>Aumento di Capitale				400</a:t>
            </a:r>
          </a:p>
          <a:p>
            <a:pPr marL="0" indent="0">
              <a:buNone/>
            </a:pPr>
            <a:r>
              <a:rPr lang="it-IT" dirty="0" smtClean="0"/>
              <a:t>Differenza				           -280 (= 400 – 680)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Il valore dell’aumento di capitale di A è inferiore al P.N. contabile di B sottoscritto dai soci terzi, pertanto si rileva un: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Avanzo da concambio 		            -280</a:t>
            </a:r>
          </a:p>
        </p:txBody>
      </p:sp>
    </p:spTree>
    <p:extLst>
      <p:ext uri="{BB962C8B-B14F-4D97-AF65-F5344CB8AC3E}">
        <p14:creationId xmlns="" xmlns:p14="http://schemas.microsoft.com/office/powerpoint/2010/main" val="19184234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60&amp;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SCRITTURE IN B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6847018"/>
              </p:ext>
            </p:extLst>
          </p:nvPr>
        </p:nvGraphicFramePr>
        <p:xfrm>
          <a:off x="467544" y="2132856"/>
          <a:ext cx="3911599" cy="2971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6212"/>
                <a:gridCol w="964417"/>
                <a:gridCol w="1360970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capitale sociale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riserve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1.200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capitale di fusione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 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6.500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immobilizzi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2.200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attivo circolante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4.300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4.800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                         4.800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20193319"/>
              </p:ext>
            </p:extLst>
          </p:nvPr>
        </p:nvGraphicFramePr>
        <p:xfrm>
          <a:off x="4860032" y="2132856"/>
          <a:ext cx="3378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4294"/>
                <a:gridCol w="1360796"/>
                <a:gridCol w="1053110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capitale di fusione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-       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AVERE !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34875363"/>
              </p:ext>
            </p:extLst>
          </p:nvPr>
        </p:nvGraphicFramePr>
        <p:xfrm>
          <a:off x="4932040" y="3717032"/>
          <a:ext cx="3378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4294"/>
                <a:gridCol w="1360796"/>
                <a:gridCol w="1053110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B  c/apporto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6.500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4.800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DARE !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71057632"/>
              </p:ext>
            </p:extLst>
          </p:nvPr>
        </p:nvGraphicFramePr>
        <p:xfrm>
          <a:off x="467544" y="5517232"/>
          <a:ext cx="3911599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6212"/>
                <a:gridCol w="964417"/>
                <a:gridCol w="1360970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capitale di fusione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                         1.700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50411958"/>
              </p:ext>
            </p:extLst>
          </p:nvPr>
        </p:nvGraphicFramePr>
        <p:xfrm>
          <a:off x="4932040" y="5301208"/>
          <a:ext cx="3378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4294"/>
                <a:gridCol w="1360796"/>
                <a:gridCol w="1053110"/>
              </a:tblGrid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mastrino capitale di fusione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zero!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688050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SCRITTURE IN 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78801402"/>
              </p:ext>
            </p:extLst>
          </p:nvPr>
        </p:nvGraphicFramePr>
        <p:xfrm>
          <a:off x="395536" y="2204864"/>
          <a:ext cx="3911599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6212"/>
                <a:gridCol w="964417"/>
                <a:gridCol w="1360970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aumento di capitale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400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avanzo da concambio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280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avanzo da annullamento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220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partecipazione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immobilizzi da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2.200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attivo circolante da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4.300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debiti da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4.800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                         1.700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8734919"/>
              </p:ext>
            </p:extLst>
          </p:nvPr>
        </p:nvGraphicFramePr>
        <p:xfrm>
          <a:off x="4860032" y="2204864"/>
          <a:ext cx="3378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4294"/>
                <a:gridCol w="1360796"/>
                <a:gridCol w="1053110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B c/apporto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zero!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66999609"/>
              </p:ext>
            </p:extLst>
          </p:nvPr>
        </p:nvGraphicFramePr>
        <p:xfrm>
          <a:off x="4860032" y="3717032"/>
          <a:ext cx="3378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4294"/>
                <a:gridCol w="1360796"/>
                <a:gridCol w="1053110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partecipazione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zero!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91565969"/>
              </p:ext>
            </p:extLst>
          </p:nvPr>
        </p:nvGraphicFramePr>
        <p:xfrm>
          <a:off x="1907704" y="5085184"/>
          <a:ext cx="4965701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5204"/>
                <a:gridCol w="964492"/>
                <a:gridCol w="1365568"/>
                <a:gridCol w="1050437"/>
              </a:tblGrid>
              <a:tr h="2286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Stato Patrimoniale di A post fusione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Immobilizzazioni nette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5.700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Capitale Sociale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1.900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Partecipazione di B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Riserve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Attivo circolante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10.700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avanzo da fusione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13.000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16.400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               16.400 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819210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it-IT" b="1" dirty="0" smtClean="0"/>
              <a:t>LA FUSIONE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LE SCRITTURE CONTABILI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76864" cy="4104456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CASO DI STUDIO 4</a:t>
            </a:r>
          </a:p>
          <a:p>
            <a:endParaRPr lang="it-IT" dirty="0" smtClean="0"/>
          </a:p>
          <a:p>
            <a:r>
              <a:rPr lang="it-IT" dirty="0" smtClean="0"/>
              <a:t>LA PARTECIPAZIONE è DETENUTA è AL 60%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7626660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società A detiene una partecipazione in B pari al 60% del capitale di B.</a:t>
            </a:r>
          </a:p>
          <a:p>
            <a:r>
              <a:rPr lang="it-IT" dirty="0" smtClean="0"/>
              <a:t>Viene deliberata la fusione per incorporazione di B in A.</a:t>
            </a:r>
          </a:p>
          <a:p>
            <a:r>
              <a:rPr lang="it-IT" dirty="0" smtClean="0"/>
              <a:t>Le due società presentano i rispettivi Stati Patrimoniali come segue: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311491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34424789"/>
              </p:ext>
            </p:extLst>
          </p:nvPr>
        </p:nvGraphicFramePr>
        <p:xfrm>
          <a:off x="755576" y="1196752"/>
          <a:ext cx="7344817" cy="403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2061"/>
                <a:gridCol w="1443242"/>
                <a:gridCol w="1957666"/>
                <a:gridCol w="1571848"/>
              </a:tblGrid>
              <a:tr h="25202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Stato Patrimoniale di A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Immobilizzazioni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Capitale Sociale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Magazzino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Riserve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   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Partecipazione di B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F.Amm.to Imm.ni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   450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Crediti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Debiti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   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Banca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  50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Attivo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2.550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Passivo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2.550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202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Stato Patrimoniale di B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ATTIVO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PASSIVO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Immobilizzazioni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                 600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Capitale Sociale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                    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Magazzino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                 400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Riserve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                    100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Crediti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                 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F.Amm.to Imm.ni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                    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Banca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                 100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Debiti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                    400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Attivo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1.400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Passivo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                 1.400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11560" y="5674916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valori economici dei rispettivi capitali sono stati determinati in:</a:t>
            </a:r>
          </a:p>
          <a:p>
            <a:r>
              <a:rPr lang="it-IT" dirty="0" smtClean="0"/>
              <a:t>Società A: 6000€</a:t>
            </a:r>
          </a:p>
          <a:p>
            <a:r>
              <a:rPr lang="it-IT" dirty="0" smtClean="0"/>
              <a:t>Società B: 1400€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26939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TOTALITARIA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96677707"/>
              </p:ext>
            </p:extLst>
          </p:nvPr>
        </p:nvGraphicFramePr>
        <p:xfrm>
          <a:off x="899590" y="1484785"/>
          <a:ext cx="7632848" cy="32403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1751"/>
                <a:gridCol w="1582993"/>
                <a:gridCol w="1724052"/>
                <a:gridCol w="1724052"/>
              </a:tblGrid>
              <a:tr h="24925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Stato Patrimoniale di A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92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Immobilizzazioni nette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3.500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Capitale Sociale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Partecipazione di B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Riserve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Attivo circolante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6.400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8.200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10.700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10.700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258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925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Stato Patrimoniale di B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92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Immobilizzazioni nette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2.200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Capitale Sociale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Attivo circolante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4.300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Riserve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4.800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Totale Attivo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6.500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                 6.500 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899592" y="5085184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valori economici dei rispettivi capitali sono stati determinati in:</a:t>
            </a:r>
          </a:p>
          <a:p>
            <a:r>
              <a:rPr lang="it-IT" dirty="0" smtClean="0"/>
              <a:t>Società A: 6000€</a:t>
            </a:r>
          </a:p>
          <a:p>
            <a:r>
              <a:rPr lang="it-IT" dirty="0" smtClean="0"/>
              <a:t>Società B: 4000€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717311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CALCOLO DEL CONCAMBIO</a:t>
            </a:r>
          </a:p>
          <a:p>
            <a:pPr marL="0" indent="0">
              <a:buNone/>
            </a:pPr>
            <a:r>
              <a:rPr lang="it-IT" dirty="0" smtClean="0"/>
              <a:t>Valore economico di B			</a:t>
            </a:r>
            <a:r>
              <a:rPr lang="it-IT" dirty="0"/>
              <a:t> </a:t>
            </a:r>
            <a:r>
              <a:rPr lang="it-IT" dirty="0" smtClean="0"/>
              <a:t>             1400</a:t>
            </a:r>
          </a:p>
          <a:p>
            <a:pPr marL="0" indent="0">
              <a:buNone/>
            </a:pPr>
            <a:r>
              <a:rPr lang="it-IT" dirty="0" smtClean="0"/>
              <a:t>N° di quote del Capitale				700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Valore economico unitario di B		= 1400 / 700 = 2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Valore economico di A				6000</a:t>
            </a:r>
          </a:p>
          <a:p>
            <a:pPr marL="0" indent="0">
              <a:buNone/>
            </a:pPr>
            <a:r>
              <a:rPr lang="it-IT" dirty="0" smtClean="0"/>
              <a:t>N° di quote del Capitale				1500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Valore economico unitario di A		= 6000 / 1500 = 4</a:t>
            </a:r>
          </a:p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b="1" dirty="0" smtClean="0"/>
              <a:t>RAPPORTO DI CONCAMBIO 		2 / 4 = 0,5</a:t>
            </a:r>
          </a:p>
          <a:p>
            <a:pPr marL="0" indent="0">
              <a:buNone/>
            </a:pPr>
            <a:r>
              <a:rPr lang="it-IT" dirty="0" smtClean="0"/>
              <a:t>Il rapporto di concambio è pertanto di 1 : 2 e cioè</a:t>
            </a:r>
          </a:p>
          <a:p>
            <a:pPr marL="0" indent="0">
              <a:buNone/>
            </a:pPr>
            <a:r>
              <a:rPr lang="it-IT" dirty="0" smtClean="0"/>
              <a:t>1 azione di A ogni 2 azioni di B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983760" y="1378030"/>
            <a:ext cx="2160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presume che il capitale di B (pari a 700) sia costituito da quote del valore nominale di 1.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953611" y="2996952"/>
            <a:ext cx="2160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presume che il capitale di A (pari a 1500) sia costituito da quote del valore nominale di 1.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687254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AUMENTO DI CAPITALE</a:t>
            </a:r>
          </a:p>
          <a:p>
            <a:pPr marL="0" indent="0">
              <a:buNone/>
            </a:pPr>
            <a:r>
              <a:rPr lang="it-IT" dirty="0" smtClean="0"/>
              <a:t>Capitale di B				700</a:t>
            </a:r>
          </a:p>
          <a:p>
            <a:pPr marL="0" indent="0">
              <a:buNone/>
            </a:pPr>
            <a:r>
              <a:rPr lang="it-IT" dirty="0" smtClean="0"/>
              <a:t>Di cui sottoscritto da A		420</a:t>
            </a:r>
          </a:p>
          <a:p>
            <a:pPr marL="0" indent="0">
              <a:buNone/>
            </a:pPr>
            <a:r>
              <a:rPr lang="it-IT" dirty="0" smtClean="0"/>
              <a:t>Di cui dei soci di minoranza	280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Rapporto di concambio	1 : 2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Quota di aumento del capitale    140 ( = 280 / 2)</a:t>
            </a:r>
          </a:p>
          <a:p>
            <a:pPr marL="0" indent="0">
              <a:buNone/>
            </a:pPr>
            <a:r>
              <a:rPr lang="it-IT" dirty="0" smtClean="0"/>
              <a:t>Capitale di A </a:t>
            </a:r>
            <a:r>
              <a:rPr lang="it-IT" dirty="0" err="1" smtClean="0"/>
              <a:t>pre</a:t>
            </a:r>
            <a:r>
              <a:rPr lang="it-IT" dirty="0" smtClean="0"/>
              <a:t> fusione		1500</a:t>
            </a:r>
          </a:p>
          <a:p>
            <a:pPr marL="0" indent="0">
              <a:buNone/>
            </a:pPr>
            <a:r>
              <a:rPr lang="it-IT" b="1" dirty="0" smtClean="0"/>
              <a:t>Capitale di A post fusione		1640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738620" y="1988840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60% del capitale di B è di propriet</a:t>
            </a:r>
            <a:r>
              <a:rPr lang="it-IT" dirty="0"/>
              <a:t>à</a:t>
            </a:r>
            <a:r>
              <a:rPr lang="it-IT" dirty="0" smtClean="0"/>
              <a:t> di A. Il restante 40% del capitale di B è di proprietà dei soci di minoranza.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361754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9552" y="5517232"/>
            <a:ext cx="676875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DIFFERENZE DA FUSIONE</a:t>
            </a:r>
          </a:p>
          <a:p>
            <a:pPr marL="0" indent="0">
              <a:buNone/>
            </a:pPr>
            <a:r>
              <a:rPr lang="it-IT" dirty="0" smtClean="0"/>
              <a:t>Capitale sociale di B					700</a:t>
            </a:r>
          </a:p>
          <a:p>
            <a:pPr marL="0" indent="0">
              <a:buNone/>
            </a:pPr>
            <a:r>
              <a:rPr lang="it-IT" dirty="0" smtClean="0"/>
              <a:t>Riserve di B						100</a:t>
            </a:r>
          </a:p>
          <a:p>
            <a:pPr marL="0" indent="0">
              <a:buNone/>
            </a:pPr>
            <a:r>
              <a:rPr lang="it-IT" b="1" dirty="0" smtClean="0"/>
              <a:t>Capitale di fusione					800</a:t>
            </a:r>
          </a:p>
          <a:p>
            <a:pPr marL="514350" indent="-514350">
              <a:buAutoNum type="alphaLcParenR"/>
            </a:pPr>
            <a:endParaRPr lang="it-IT" dirty="0" smtClean="0"/>
          </a:p>
          <a:p>
            <a:pPr marL="514350" indent="-514350">
              <a:buAutoNum type="alphaLcParenR"/>
            </a:pPr>
            <a:r>
              <a:rPr lang="it-IT" b="1" dirty="0" smtClean="0"/>
              <a:t>Differenza da annullamento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Capitale di fusione			</a:t>
            </a:r>
            <a:r>
              <a:rPr lang="it-IT" dirty="0"/>
              <a:t>	 </a:t>
            </a:r>
            <a:r>
              <a:rPr lang="it-IT" dirty="0" smtClean="0"/>
              <a:t>   800</a:t>
            </a:r>
          </a:p>
          <a:p>
            <a:pPr marL="0" indent="0">
              <a:buNone/>
            </a:pPr>
            <a:r>
              <a:rPr lang="it-IT" dirty="0" smtClean="0"/>
              <a:t>Capitale di fusione di competenza del socio A	    480 (= 800 * 60%)</a:t>
            </a:r>
          </a:p>
          <a:p>
            <a:pPr marL="0" indent="0">
              <a:buNone/>
            </a:pPr>
            <a:r>
              <a:rPr lang="it-IT" dirty="0" smtClean="0"/>
              <a:t>Valore Partecipazione iscritta a bilancio di A		    500</a:t>
            </a:r>
          </a:p>
          <a:p>
            <a:pPr marL="0" indent="0">
              <a:buNone/>
            </a:pPr>
            <a:r>
              <a:rPr lang="it-IT" dirty="0" smtClean="0"/>
              <a:t>Differenza					      20 (= 500 – 480)</a:t>
            </a:r>
          </a:p>
          <a:p>
            <a:pPr marL="0" indent="0">
              <a:buNone/>
            </a:pPr>
            <a:r>
              <a:rPr lang="it-IT" dirty="0" smtClean="0"/>
              <a:t>Il valore della partecipazione iscritta a bilancio di A è superiore al P.N. contabile di B sottoscritto da A, pertanto si rileva un:</a:t>
            </a:r>
          </a:p>
          <a:p>
            <a:pPr marL="0" indent="0">
              <a:buNone/>
            </a:pPr>
            <a:r>
              <a:rPr lang="it-IT" b="1" dirty="0" smtClean="0"/>
              <a:t>DISAVANZO DA ANNULLAMENTO			      20</a:t>
            </a:r>
            <a:endParaRPr lang="it-IT" b="1" dirty="0"/>
          </a:p>
        </p:txBody>
      </p:sp>
    </p:spTree>
    <p:extLst>
      <p:ext uri="{BB962C8B-B14F-4D97-AF65-F5344CB8AC3E}">
        <p14:creationId xmlns="" xmlns:p14="http://schemas.microsoft.com/office/powerpoint/2010/main" val="18348791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aborazione 3"/>
          <p:cNvSpPr/>
          <p:nvPr/>
        </p:nvSpPr>
        <p:spPr>
          <a:xfrm>
            <a:off x="467544" y="5301208"/>
            <a:ext cx="6840760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b) DIFFERENZA DA CONCAMBIO</a:t>
            </a:r>
          </a:p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Capitale di fusione				800</a:t>
            </a:r>
          </a:p>
          <a:p>
            <a:pPr marL="0" indent="0">
              <a:buNone/>
            </a:pPr>
            <a:r>
              <a:rPr lang="it-IT" dirty="0" smtClean="0"/>
              <a:t>Capitale di fusione di competenza </a:t>
            </a:r>
          </a:p>
          <a:p>
            <a:pPr marL="0" indent="0">
              <a:buNone/>
            </a:pPr>
            <a:r>
              <a:rPr lang="it-IT" dirty="0" smtClean="0"/>
              <a:t>del socio di minoranza di B			320 (= 800 * 40%)</a:t>
            </a:r>
          </a:p>
          <a:p>
            <a:pPr marL="0" indent="0">
              <a:buNone/>
            </a:pPr>
            <a:r>
              <a:rPr lang="it-IT" dirty="0" smtClean="0"/>
              <a:t>Aumento di capitale				140</a:t>
            </a:r>
          </a:p>
          <a:p>
            <a:pPr marL="0" indent="0">
              <a:buNone/>
            </a:pPr>
            <a:r>
              <a:rPr lang="it-IT" dirty="0" smtClean="0"/>
              <a:t>Differenza				            -180 (= 140 – 320)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Il valore di aumento di capitale di A è inferiore al P.N. contabile di B sottoscritto dai soci terzi, pertanto si rileva un:</a:t>
            </a:r>
          </a:p>
          <a:p>
            <a:pPr marL="0" indent="0">
              <a:buNone/>
            </a:pPr>
            <a:r>
              <a:rPr lang="it-IT" b="1" dirty="0" smtClean="0"/>
              <a:t>AVANZO DA CONCAMBIO			-180</a:t>
            </a:r>
            <a:endParaRPr lang="it-IT" b="1" dirty="0"/>
          </a:p>
        </p:txBody>
      </p:sp>
    </p:spTree>
    <p:extLst>
      <p:ext uri="{BB962C8B-B14F-4D97-AF65-F5344CB8AC3E}">
        <p14:creationId xmlns="" xmlns:p14="http://schemas.microsoft.com/office/powerpoint/2010/main" val="28023659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r>
              <a:rPr lang="it-IT" dirty="0" smtClean="0"/>
              <a:t>SCRITTURE IN B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04212714"/>
              </p:ext>
            </p:extLst>
          </p:nvPr>
        </p:nvGraphicFramePr>
        <p:xfrm>
          <a:off x="251520" y="1700808"/>
          <a:ext cx="3860800" cy="3528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6"/>
                <a:gridCol w="968524"/>
                <a:gridCol w="1308100"/>
              </a:tblGrid>
              <a:tr h="207552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capitale sociale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riserve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capitale di fusione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 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1.400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immobilizzi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                          600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magazzino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400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crediti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banca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100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400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fondi ammortamento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600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7552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63520346"/>
              </p:ext>
            </p:extLst>
          </p:nvPr>
        </p:nvGraphicFramePr>
        <p:xfrm>
          <a:off x="4427984" y="1772816"/>
          <a:ext cx="33274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6122"/>
                <a:gridCol w="1306171"/>
                <a:gridCol w="1055107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capitale di fusione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-                         800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AVERE !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7603862"/>
              </p:ext>
            </p:extLst>
          </p:nvPr>
        </p:nvGraphicFramePr>
        <p:xfrm>
          <a:off x="4427984" y="3068960"/>
          <a:ext cx="33274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6122"/>
                <a:gridCol w="1306171"/>
                <a:gridCol w="1055107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B  c/apporto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1.400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600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DARE !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92196094"/>
              </p:ext>
            </p:extLst>
          </p:nvPr>
        </p:nvGraphicFramePr>
        <p:xfrm>
          <a:off x="251520" y="5661248"/>
          <a:ext cx="3860800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7500"/>
                <a:gridCol w="965200"/>
                <a:gridCol w="1308100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capitale di fusione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                          800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38844708"/>
              </p:ext>
            </p:extLst>
          </p:nvPr>
        </p:nvGraphicFramePr>
        <p:xfrm>
          <a:off x="4499992" y="5373216"/>
          <a:ext cx="33274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6122"/>
                <a:gridCol w="1306171"/>
                <a:gridCol w="1055107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capitale di fusione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zero!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54608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SCRITTURE IN 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2566066"/>
              </p:ext>
            </p:extLst>
          </p:nvPr>
        </p:nvGraphicFramePr>
        <p:xfrm>
          <a:off x="611560" y="2276872"/>
          <a:ext cx="4392488" cy="3960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6122"/>
                <a:gridCol w="1098122"/>
                <a:gridCol w="1488244"/>
              </a:tblGrid>
              <a:tr h="247528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disavanzo da annullamento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20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avanzo da concambio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180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aumento di capitale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140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partecipazione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immobilizzi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600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magazzino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400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crediti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banca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400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fondi ammortamento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1.400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                        1.400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98288309"/>
              </p:ext>
            </p:extLst>
          </p:nvPr>
        </p:nvGraphicFramePr>
        <p:xfrm>
          <a:off x="5508104" y="2132856"/>
          <a:ext cx="33274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6122"/>
                <a:gridCol w="1306171"/>
                <a:gridCol w="1055107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B c/apporto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zero!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03524094"/>
              </p:ext>
            </p:extLst>
          </p:nvPr>
        </p:nvGraphicFramePr>
        <p:xfrm>
          <a:off x="5436096" y="3789040"/>
          <a:ext cx="33274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6122"/>
                <a:gridCol w="1306171"/>
                <a:gridCol w="1055107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partecipazione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zero!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056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AL 60%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SCRITTURE IN 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58631717"/>
              </p:ext>
            </p:extLst>
          </p:nvPr>
        </p:nvGraphicFramePr>
        <p:xfrm>
          <a:off x="755576" y="2636912"/>
          <a:ext cx="7344816" cy="3528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2060"/>
                <a:gridCol w="1443242"/>
                <a:gridCol w="1957665"/>
                <a:gridCol w="1571849"/>
              </a:tblGrid>
              <a:tr h="39204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Stato Patrimoniale di A post fusione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9204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Debiti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Immobilizzazioni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1.600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Capitale Sociale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1.640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Disavanzo da annullamento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  20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 </a:t>
                      </a:r>
                      <a:r>
                        <a:rPr lang="it-IT" sz="1000" u="none" strike="noStrike" dirty="0" smtClean="0">
                          <a:effectLst/>
                        </a:rPr>
                        <a:t>Riserve 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   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Magazzino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1.100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Avanzo da concambio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                   </a:t>
                      </a:r>
                      <a:r>
                        <a:rPr lang="it-IT" sz="1000" u="none" strike="noStrike" dirty="0" smtClean="0">
                          <a:effectLst/>
                        </a:rPr>
                        <a:t>               </a:t>
                      </a:r>
                      <a:r>
                        <a:rPr lang="it-IT" sz="1000" u="none" strike="noStrike" dirty="0">
                          <a:effectLst/>
                        </a:rPr>
                        <a:t>180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Partecipazione di B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Amm.to Imm.ni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   650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Crediti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600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Debiti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   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Banca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150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Attivo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3.470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Passivo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                 3.470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902479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LA FUSIONE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COMPILAZIONE DELLA DICHIARAZIONE DEI REDDITI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76864" cy="4104456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IL QUADRO RV DI UNICO 2015</a:t>
            </a:r>
          </a:p>
          <a:p>
            <a:r>
              <a:rPr lang="it-IT" dirty="0" smtClean="0"/>
              <a:t>CON RIFERIMENTO AL</a:t>
            </a:r>
          </a:p>
          <a:p>
            <a:r>
              <a:rPr lang="it-IT" dirty="0" smtClean="0"/>
              <a:t>CASO DI STUDIO 4</a:t>
            </a:r>
          </a:p>
          <a:p>
            <a:r>
              <a:rPr lang="it-IT" dirty="0" smtClean="0"/>
              <a:t>(LA PARTECIPAZIONE è DETENUTA è AL 60%)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1048035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COMPILAZIONE DELLA DICHIARAZIONE DEI REDDITI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 considerino i seguenti elementi:</a:t>
            </a:r>
          </a:p>
          <a:p>
            <a:pPr marL="0" indent="0">
              <a:buNone/>
            </a:pPr>
            <a:r>
              <a:rPr lang="it-IT" dirty="0" smtClean="0"/>
              <a:t>- Data di efficacia giuridica della fusione: 30/04/2014</a:t>
            </a:r>
          </a:p>
          <a:p>
            <a:pPr marL="0" indent="0">
              <a:buNone/>
            </a:pPr>
            <a:r>
              <a:rPr lang="it-IT" dirty="0" smtClean="0"/>
              <a:t>- Retrodatazione degli effetti fiscali: </a:t>
            </a:r>
          </a:p>
          <a:p>
            <a:pPr marL="0" indent="0">
              <a:buNone/>
            </a:pPr>
            <a:r>
              <a:rPr lang="it-IT" dirty="0" smtClean="0"/>
              <a:t>01/01/2014</a:t>
            </a:r>
          </a:p>
          <a:p>
            <a:pPr marL="0" indent="0">
              <a:buNone/>
            </a:pPr>
            <a:r>
              <a:rPr lang="it-IT" dirty="0" smtClean="0"/>
              <a:t>- Data di chiusura del primo esercizio della beneficiaria:</a:t>
            </a:r>
          </a:p>
          <a:p>
            <a:pPr marL="0" indent="0">
              <a:buNone/>
            </a:pPr>
            <a:r>
              <a:rPr lang="it-IT" dirty="0" smtClean="0"/>
              <a:t>31/12/2014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463343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COMPILAZIONE DELLA DICHIARAZIONE DEI REDDITI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PERDITE DI ESERCIZI RIPORTABILI:</a:t>
            </a:r>
          </a:p>
          <a:p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r>
              <a:rPr lang="it-IT" sz="2800" dirty="0" smtClean="0"/>
              <a:t>IMPORTO DEGLI INTERESSI PASSIVI NON DEDOTTI NEI PRECEDENTI ESERCIZI:</a:t>
            </a:r>
          </a:p>
          <a:p>
            <a:pPr marL="0" indent="0">
              <a:buNone/>
            </a:pPr>
            <a:endParaRPr lang="it-IT" sz="28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2548059"/>
              </p:ext>
            </p:extLst>
          </p:nvPr>
        </p:nvGraphicFramePr>
        <p:xfrm>
          <a:off x="827585" y="2348881"/>
          <a:ext cx="7416822" cy="180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274"/>
                <a:gridCol w="2472274"/>
                <a:gridCol w="2472274"/>
              </a:tblGrid>
              <a:tr h="833916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IN MISURA PIENA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IN MISURA LIMITATA</a:t>
                      </a:r>
                      <a:endParaRPr lang="it-IT" dirty="0"/>
                    </a:p>
                  </a:txBody>
                  <a:tcPr/>
                </a:tc>
              </a:tr>
              <a:tr h="48314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SOCIETA’ 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125</a:t>
                      </a:r>
                      <a:endParaRPr lang="it-IT" dirty="0"/>
                    </a:p>
                  </a:txBody>
                  <a:tcPr/>
                </a:tc>
              </a:tr>
              <a:tr h="48314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SOCIETA’ 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3598908"/>
              </p:ext>
            </p:extLst>
          </p:nvPr>
        </p:nvGraphicFramePr>
        <p:xfrm>
          <a:off x="1547664" y="5733256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SOCIETA’ 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SOCIETA’ 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3144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TOTALITARIA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CALCOLO DEL CONCAMBIO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	Poiché la partecipazione detenuta in B è totalitaria, non c’è concambio.</a:t>
            </a:r>
          </a:p>
          <a:p>
            <a:r>
              <a:rPr lang="it-IT" b="1" dirty="0" smtClean="0"/>
              <a:t>AUMENTO DI CAPITALE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Poiché la partecipazione detenuta in B è totalitaria, non c’è aumento di capitale.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4183524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COMPILAZIONE DELLA DICHIARAZIONE DEI REDDITI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Alla data di efficacia giuridica della fusione (30/04/2014), la società B determina una perdita di € 75, deducibile ai sensi dell’art. 172 TUIR.</a:t>
            </a:r>
          </a:p>
          <a:p>
            <a:r>
              <a:rPr lang="it-IT" dirty="0" smtClean="0"/>
              <a:t>Il disavanzo di fusione, ai sensi dell’art. 2504 bic c.c., comma 4, viene imputato ad avviamento.</a:t>
            </a:r>
          </a:p>
          <a:p>
            <a:r>
              <a:rPr lang="it-IT" dirty="0" smtClean="0"/>
              <a:t>SI COMPILI IL QUADRO RV DEL MODELLO UNICO 2015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0818002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LA SCISSIONE</a:t>
            </a:r>
            <a:br>
              <a:rPr lang="it-IT" sz="4000" b="1" dirty="0" smtClean="0"/>
            </a:br>
            <a:r>
              <a:rPr lang="it-IT" sz="4000" b="1" dirty="0" smtClean="0"/>
              <a:t>LE SCRITTURE CONTABILI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76864" cy="4104456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CASO DI STUDIO 1</a:t>
            </a:r>
          </a:p>
          <a:p>
            <a:endParaRPr lang="it-IT" dirty="0" smtClean="0"/>
          </a:p>
          <a:p>
            <a:r>
              <a:rPr lang="it-IT" dirty="0" smtClean="0"/>
              <a:t>SCISSIONE TOTALE PROPORZIONALE CON DUE BENEFICIARIE PREESISTENTI</a:t>
            </a:r>
          </a:p>
        </p:txBody>
      </p:sp>
    </p:spTree>
    <p:extLst>
      <p:ext uri="{BB962C8B-B14F-4D97-AF65-F5344CB8AC3E}">
        <p14:creationId xmlns="" xmlns:p14="http://schemas.microsoft.com/office/powerpoint/2010/main" val="30057973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SCISSIONE TOTALE PROPORZIONALE CON DUE BENEFICIARIE PREESISTENTI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 parti:</a:t>
            </a:r>
          </a:p>
          <a:p>
            <a:pPr marL="0" indent="0">
              <a:buNone/>
            </a:pPr>
            <a:r>
              <a:rPr lang="it-IT" dirty="0" smtClean="0"/>
              <a:t>La società A ha due soci:</a:t>
            </a:r>
          </a:p>
          <a:p>
            <a:pPr>
              <a:buFontTx/>
              <a:buChar char="-"/>
            </a:pPr>
            <a:r>
              <a:rPr lang="it-IT" dirty="0" smtClean="0"/>
              <a:t>Società B al 20%</a:t>
            </a:r>
          </a:p>
          <a:p>
            <a:pPr>
              <a:buFontTx/>
              <a:buChar char="-"/>
            </a:pPr>
            <a:r>
              <a:rPr lang="it-IT" dirty="0" smtClean="0"/>
              <a:t>Socio Rossi all’80%</a:t>
            </a:r>
          </a:p>
          <a:p>
            <a:pPr marL="0" indent="0">
              <a:buNone/>
            </a:pPr>
            <a:r>
              <a:rPr lang="it-IT" dirty="0" smtClean="0"/>
              <a:t>La società B è posseduta dal socio Bianchi al 100%.</a:t>
            </a:r>
          </a:p>
          <a:p>
            <a:pPr marL="0" indent="0">
              <a:buNone/>
            </a:pPr>
            <a:r>
              <a:rPr lang="it-IT" dirty="0" smtClean="0"/>
              <a:t>La società C è posseduta dal socio Corsi al 100%.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6952421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SCISSIONE TOTALE PROPORZIONALE CON DUE BENEFICIARIE PREESISTENTI</a:t>
            </a:r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95661221"/>
              </p:ext>
            </p:extLst>
          </p:nvPr>
        </p:nvGraphicFramePr>
        <p:xfrm>
          <a:off x="1979712" y="3140968"/>
          <a:ext cx="5112568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/>
                <a:gridCol w="2556284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RAMO 1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RAMO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Segnaposto contenut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58233709"/>
              </p:ext>
            </p:extLst>
          </p:nvPr>
        </p:nvGraphicFramePr>
        <p:xfrm>
          <a:off x="3203848" y="1556792"/>
          <a:ext cx="2664296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SOCIETA’ A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SI SCINDE IN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8073043"/>
              </p:ext>
            </p:extLst>
          </p:nvPr>
        </p:nvGraphicFramePr>
        <p:xfrm>
          <a:off x="539552" y="4293096"/>
          <a:ext cx="2664296" cy="136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</a:tblGrid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SOCIETA’ B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PREESISTENTE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06454500"/>
              </p:ext>
            </p:extLst>
          </p:nvPr>
        </p:nvGraphicFramePr>
        <p:xfrm>
          <a:off x="5724128" y="4293096"/>
          <a:ext cx="3024336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SOCIETA’ C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PREESISTENTE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962589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SCISSIONE TOTALE PROPORZIONALE CON DUE BENEFICIARIE PREESISTENTI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47116374"/>
              </p:ext>
            </p:extLst>
          </p:nvPr>
        </p:nvGraphicFramePr>
        <p:xfrm>
          <a:off x="539552" y="1628800"/>
          <a:ext cx="4896543" cy="3888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5597"/>
                <a:gridCol w="947248"/>
                <a:gridCol w="1355293"/>
                <a:gridCol w="1078405"/>
              </a:tblGrid>
              <a:tr h="21255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Stato Patrimoniale di A ante scissione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255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55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attività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4.000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cap.soc.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55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Riserve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55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Debiti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2.500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05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Attivo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4.000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Passivo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4.000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054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55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Stato Patrimoniale di B ante scissione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255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55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Attività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2.000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Cap. soc.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55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Partecipaz.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Debiti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2.000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05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Attivo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3.000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Passivo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3.000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054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55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Stato Patrimoniale di C ante scissione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255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55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Attività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      3.000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Cap. Soc.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1.500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55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Debiti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1.500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05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Attivo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3.000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Passivo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        3.000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49012737"/>
              </p:ext>
            </p:extLst>
          </p:nvPr>
        </p:nvGraphicFramePr>
        <p:xfrm>
          <a:off x="5868144" y="1700808"/>
          <a:ext cx="1944216" cy="7200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4116"/>
                <a:gridCol w="900100"/>
              </a:tblGrid>
              <a:tr h="24002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002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società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20%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002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socio rossi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80%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46121336"/>
              </p:ext>
            </p:extLst>
          </p:nvPr>
        </p:nvGraphicFramePr>
        <p:xfrm>
          <a:off x="5868144" y="3212976"/>
          <a:ext cx="1944216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4116"/>
                <a:gridCol w="900100"/>
              </a:tblGrid>
              <a:tr h="32403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403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socio Bianchi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100%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49104548"/>
              </p:ext>
            </p:extLst>
          </p:nvPr>
        </p:nvGraphicFramePr>
        <p:xfrm>
          <a:off x="5868144" y="4869160"/>
          <a:ext cx="1944216" cy="504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4116"/>
                <a:gridCol w="900100"/>
              </a:tblGrid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 C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Socio Corsi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100%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905867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SCISSIONE TOTALE PROPORZIONALE CON DUE BENEFICIARIE PREESISTENTI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società A si scinde totalmente, dando i </a:t>
            </a:r>
            <a:r>
              <a:rPr lang="it-IT" dirty="0" smtClean="0"/>
              <a:t>beni </a:t>
            </a:r>
            <a:r>
              <a:rPr lang="it-IT" dirty="0" smtClean="0"/>
              <a:t>alle società B e C ai valori che seguono: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I valori effettivi delle tre società sono di seguito riepilogati: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11484009"/>
              </p:ext>
            </p:extLst>
          </p:nvPr>
        </p:nvGraphicFramePr>
        <p:xfrm>
          <a:off x="683566" y="2780928"/>
          <a:ext cx="7560841" cy="1296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0305"/>
                <a:gridCol w="843940"/>
                <a:gridCol w="1211812"/>
                <a:gridCol w="960794"/>
                <a:gridCol w="1090631"/>
                <a:gridCol w="1129581"/>
                <a:gridCol w="973778"/>
              </a:tblGrid>
              <a:tr h="2592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PATRIMONIO TRASFERITO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SOCIETA'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SOCIETA' C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922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Val.bilancio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Val.effettivo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Val.bilancio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Val.effettivo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922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Attività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3.000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6.000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2.500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922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2.000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2.000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92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PN trasferito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4.000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        2.000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44474502"/>
              </p:ext>
            </p:extLst>
          </p:nvPr>
        </p:nvGraphicFramePr>
        <p:xfrm>
          <a:off x="683568" y="5517232"/>
          <a:ext cx="7560840" cy="936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6873"/>
                <a:gridCol w="971754"/>
                <a:gridCol w="1388220"/>
                <a:gridCol w="1110576"/>
                <a:gridCol w="1249397"/>
                <a:gridCol w="1294020"/>
              </a:tblGrid>
              <a:tr h="3120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SOCIETA'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SOCIETA'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SOCIETA' C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CS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CS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CS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1.500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6.000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VE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2.000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VE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           3.000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937468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SCISSIONE TOTALE PROPORZIONALE CON DUE BENEFICIARIE PREESISTENTI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2776"/>
            <a:ext cx="9036496" cy="544522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SI DETERMINI IL RAPPORTO DI CAMBIO DI B: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sz="2800" dirty="0" smtClean="0"/>
              <a:t>COMPAGINE SOCIETARIA DI B POST SCISSIONE: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57770170"/>
              </p:ext>
            </p:extLst>
          </p:nvPr>
        </p:nvGraphicFramePr>
        <p:xfrm>
          <a:off x="539553" y="2204860"/>
          <a:ext cx="7704855" cy="2664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8407"/>
                <a:gridCol w="986506"/>
                <a:gridCol w="1411461"/>
                <a:gridCol w="1133215"/>
                <a:gridCol w="1274868"/>
                <a:gridCol w="1320398"/>
              </a:tblGrid>
              <a:tr h="242209"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CS di B: VE di B= X: VE ramo 1*80%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22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Cs di B* VE ramo 1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pari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AUMENTO DEL CS DI B A SERVIZIO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VE di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DEL SOCIO DI 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1000*(4000*80%)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pari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       </a:t>
                      </a:r>
                      <a:r>
                        <a:rPr lang="it-IT" sz="1000" u="none" strike="noStrike" dirty="0" smtClean="0">
                          <a:effectLst/>
                        </a:rPr>
                        <a:t>      </a:t>
                      </a:r>
                      <a:r>
                        <a:rPr lang="it-IT" sz="1000" u="none" strike="noStrike" dirty="0">
                          <a:effectLst/>
                        </a:rPr>
                        <a:t>1.600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2000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22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rapporto di cambio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1.600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pari a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2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800*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2209"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* 80% di 1000 sono azioni da annullare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2209">
                <a:tc gridSpan="6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Il socio della scissa riceverà 2 azioni di B contro 1 azione posseduta della </a:t>
                      </a:r>
                      <a:r>
                        <a:rPr lang="it-IT" sz="1000" u="none" strike="noStrike" dirty="0" err="1">
                          <a:effectLst/>
                        </a:rPr>
                        <a:t>societa'</a:t>
                      </a:r>
                      <a:r>
                        <a:rPr lang="it-IT" sz="1000" u="none" strike="noStrike" dirty="0">
                          <a:effectLst/>
                        </a:rPr>
                        <a:t> A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33757658"/>
              </p:ext>
            </p:extLst>
          </p:nvPr>
        </p:nvGraphicFramePr>
        <p:xfrm>
          <a:off x="611560" y="5301208"/>
          <a:ext cx="7632849" cy="1368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4057"/>
                <a:gridCol w="1183575"/>
                <a:gridCol w="1690821"/>
                <a:gridCol w="1352657"/>
                <a:gridCol w="1521739"/>
              </a:tblGrid>
              <a:tr h="25558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VN azioni = 1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5589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n. azioni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% partecipazione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558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socio BIANCHI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38.5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0069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socio Rossi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1.600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61.5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00693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2.600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100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81408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SCISSIONE TOTALE PROPORZIONALE CON DUE BENEFICIARIE PREESISTENTI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DETERMINAZIONE AVANZO O DISAVANZO DI SCISSIONE:</a:t>
            </a:r>
            <a:endParaRPr lang="it-IT" sz="2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10112568"/>
              </p:ext>
            </p:extLst>
          </p:nvPr>
        </p:nvGraphicFramePr>
        <p:xfrm>
          <a:off x="899592" y="2348882"/>
          <a:ext cx="7272807" cy="4248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7379"/>
                <a:gridCol w="810862"/>
                <a:gridCol w="1164314"/>
                <a:gridCol w="931451"/>
                <a:gridCol w="1047884"/>
                <a:gridCol w="1085307"/>
                <a:gridCol w="935610"/>
              </a:tblGrid>
              <a:tr h="295032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aumento CS della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032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soc.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1.600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032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Patrimonio netto di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032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trasferito a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80%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032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differenza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disavanzo da concambio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032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032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Costo partecipazione di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032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B in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667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(1)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032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Patrimonio  netto di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032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trasferito a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20%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200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5032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differenza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467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disavanzo da annullamento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779">
                <a:tc gridSpan="7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(1) misura in cui la partecipazione di B in A è rappresentativa del patrimonio trasferito a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0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PN tasferito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* valore partecipazione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*1000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PN totale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1.500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779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345348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SCISSIONE TOTALE PROPORZIONALE CON DUE BENEFICIARIE PREESISTENTI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SI DETERMINI IL RAPPORTO DI CAMBIO DI C: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sz="2800" dirty="0" smtClean="0"/>
              <a:t>COMPAGINE SOCIETARIA DI C POST SCISSIONE:</a:t>
            </a:r>
          </a:p>
          <a:p>
            <a:pPr marL="0" indent="0">
              <a:buNone/>
            </a:pPr>
            <a:endParaRPr lang="it-IT" sz="28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25657918"/>
              </p:ext>
            </p:extLst>
          </p:nvPr>
        </p:nvGraphicFramePr>
        <p:xfrm>
          <a:off x="611559" y="2276874"/>
          <a:ext cx="7992889" cy="2304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6648"/>
                <a:gridCol w="891656"/>
                <a:gridCol w="1275752"/>
                <a:gridCol w="1024259"/>
                <a:gridCol w="1152293"/>
                <a:gridCol w="1193447"/>
                <a:gridCol w="1028834"/>
              </a:tblGrid>
              <a:tr h="192021"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CS di C: VE di C= X: VE ramo 2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Cs di C* VE ramo 2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pari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AUMENTI DEL CS DI C A SERVIZIO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VE di C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DEL SOCIO DI A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1500*2000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pari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3000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rapporto di cambio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pari a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1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2021">
                <a:tc gridSpan="7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I  soci  della scissa riceveranno  1 azioni di C contro 1 azione posseduta della societa'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2021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43242432"/>
              </p:ext>
            </p:extLst>
          </p:nvPr>
        </p:nvGraphicFramePr>
        <p:xfrm>
          <a:off x="611560" y="5085184"/>
          <a:ext cx="7920880" cy="1440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5154"/>
                <a:gridCol w="1228238"/>
                <a:gridCol w="1754625"/>
                <a:gridCol w="1403700"/>
                <a:gridCol w="1579163"/>
              </a:tblGrid>
              <a:tr h="24002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VN azioni = 1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0027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n. azioni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% partecipazione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socio  Corsi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60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002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socio Rossi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32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002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socio Soc.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8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0027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2.500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100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773003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108012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SCISSIONE TOTALE PROPORZIONALE CON DUE BENEFICIARIE PREESISTENTI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DETERMINAZIONE AVANZO O DISAVANZO DI SCISSIONE:</a:t>
            </a:r>
          </a:p>
          <a:p>
            <a:pPr marL="0" indent="0">
              <a:buNone/>
            </a:pPr>
            <a:endParaRPr lang="it-IT" sz="2800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92535019"/>
              </p:ext>
            </p:extLst>
          </p:nvPr>
        </p:nvGraphicFramePr>
        <p:xfrm>
          <a:off x="827584" y="2943225"/>
          <a:ext cx="7560840" cy="2790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7761"/>
                <a:gridCol w="1167351"/>
                <a:gridCol w="1676196"/>
                <a:gridCol w="1340956"/>
                <a:gridCol w="1508576"/>
              </a:tblGrid>
              <a:tr h="4650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Aumento di CA della soc.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6500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beneficiaria C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650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Patr. Netto di A trasferito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6500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 C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6500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differenza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disavanzo da concambio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5005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72542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aborazione 5"/>
          <p:cNvSpPr/>
          <p:nvPr/>
        </p:nvSpPr>
        <p:spPr>
          <a:xfrm>
            <a:off x="467544" y="5517232"/>
            <a:ext cx="6264696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TOTALITARIA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1800" dirty="0" smtClean="0"/>
              <a:t>DIFFERENZE DA FUSIONE:</a:t>
            </a:r>
          </a:p>
          <a:p>
            <a:pPr marL="0" indent="0">
              <a:buNone/>
            </a:pPr>
            <a:r>
              <a:rPr lang="it-IT" sz="1800" dirty="0"/>
              <a:t>	</a:t>
            </a:r>
            <a:r>
              <a:rPr lang="it-IT" sz="1800" dirty="0" smtClean="0"/>
              <a:t>Capitale Sociale B:			  500</a:t>
            </a:r>
          </a:p>
          <a:p>
            <a:pPr marL="0" indent="0">
              <a:buNone/>
            </a:pPr>
            <a:r>
              <a:rPr lang="it-IT" sz="1800" dirty="0"/>
              <a:t>	</a:t>
            </a:r>
            <a:r>
              <a:rPr lang="it-IT" sz="1800" dirty="0" smtClean="0"/>
              <a:t>Riserve di B:			1200</a:t>
            </a:r>
          </a:p>
          <a:p>
            <a:pPr marL="0" indent="0">
              <a:buNone/>
            </a:pPr>
            <a:r>
              <a:rPr lang="it-IT" sz="1800" dirty="0"/>
              <a:t>	</a:t>
            </a:r>
            <a:r>
              <a:rPr lang="it-IT" sz="1800" b="1" dirty="0" smtClean="0"/>
              <a:t>Capitale di fusione:			1700</a:t>
            </a:r>
          </a:p>
          <a:p>
            <a:pPr>
              <a:buFont typeface="+mj-lt"/>
              <a:buAutoNum type="alphaLcParenR"/>
            </a:pPr>
            <a:r>
              <a:rPr lang="it-IT" sz="1800" b="1" dirty="0" smtClean="0"/>
              <a:t>Differenza da annullamento:</a:t>
            </a:r>
          </a:p>
          <a:p>
            <a:pPr marL="0" indent="0">
              <a:buNone/>
            </a:pPr>
            <a:r>
              <a:rPr lang="it-IT" sz="1800" dirty="0" smtClean="0"/>
              <a:t>Capitale di fusione				1700</a:t>
            </a:r>
          </a:p>
          <a:p>
            <a:pPr marL="0" indent="0">
              <a:buNone/>
            </a:pPr>
            <a:r>
              <a:rPr lang="it-IT" sz="1800" dirty="0" smtClean="0"/>
              <a:t>Capitale di fusione di competenza del socio A	1700 (= 1700*100%)</a:t>
            </a:r>
          </a:p>
          <a:p>
            <a:pPr marL="0" indent="0">
              <a:buNone/>
            </a:pPr>
            <a:r>
              <a:rPr lang="it-IT" sz="1800" dirty="0" smtClean="0"/>
              <a:t>Valore Partecipazione iscritta a bilancio di A	  800</a:t>
            </a:r>
          </a:p>
          <a:p>
            <a:pPr marL="0" indent="0">
              <a:buNone/>
            </a:pPr>
            <a:r>
              <a:rPr lang="it-IT" sz="1800" dirty="0" smtClean="0"/>
              <a:t>Differenza				-900 (= 800-1700)</a:t>
            </a:r>
          </a:p>
          <a:p>
            <a:pPr marL="0" indent="0">
              <a:buNone/>
            </a:pPr>
            <a:endParaRPr lang="it-IT" sz="1800" b="1" dirty="0" smtClean="0"/>
          </a:p>
          <a:p>
            <a:pPr marL="0" indent="0">
              <a:buNone/>
            </a:pPr>
            <a:r>
              <a:rPr lang="it-IT" sz="1800" dirty="0" smtClean="0"/>
              <a:t>Il valore della partecipazione iscritta a bilancio di A è inferiore al P.N. contabile di B sottoscritto da A, pertanto si avrà:</a:t>
            </a:r>
          </a:p>
          <a:p>
            <a:pPr marL="0" indent="0">
              <a:buNone/>
            </a:pPr>
            <a:r>
              <a:rPr lang="it-IT" sz="1800" b="1" dirty="0" smtClean="0"/>
              <a:t>AVANZO DA ANNULLAMENTO		-900	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="" xmlns:p14="http://schemas.microsoft.com/office/powerpoint/2010/main" val="32043020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SCISSIONE TOTALE PROPORZIONALE CON DUE BENEFICIARIE PREESISTENTI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 SCRITTURE CONTABILE DELLA SCISSA 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09498764"/>
              </p:ext>
            </p:extLst>
          </p:nvPr>
        </p:nvGraphicFramePr>
        <p:xfrm>
          <a:off x="539551" y="2528888"/>
          <a:ext cx="7920880" cy="36364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3729"/>
                <a:gridCol w="1014831"/>
                <a:gridCol w="1457192"/>
                <a:gridCol w="1155345"/>
                <a:gridCol w="1311472"/>
                <a:gridCol w="1358311"/>
              </a:tblGrid>
              <a:tr h="61569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dare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08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2.500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attivita'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4.000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085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soc. B c/scissione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085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soc. C c/scissione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463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4.000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4.000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46325">
                <a:tc gridSpan="6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2708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capitale sociale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soc. B c/scissione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08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riserve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soc. C c/scissione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463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1.500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1.500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46325">
                <a:tc gridSpan="6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 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691742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SCISSIONE TOTALE PROPORZIONALE CON DUE BENEFICIARIE PREESISTENTI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84576"/>
          </a:xfrm>
        </p:spPr>
        <p:txBody>
          <a:bodyPr/>
          <a:lstStyle/>
          <a:p>
            <a:r>
              <a:rPr lang="it-IT" dirty="0" smtClean="0"/>
              <a:t>LE SCRITTURE CONTABILE DELLA BENEFICIARIA B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71522356"/>
              </p:ext>
            </p:extLst>
          </p:nvPr>
        </p:nvGraphicFramePr>
        <p:xfrm>
          <a:off x="467544" y="1909763"/>
          <a:ext cx="8208912" cy="4687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2774"/>
                <a:gridCol w="1051733"/>
                <a:gridCol w="1510180"/>
                <a:gridCol w="1197358"/>
                <a:gridCol w="1359163"/>
                <a:gridCol w="1407704"/>
              </a:tblGrid>
              <a:tr h="26450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dare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84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attività da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3.000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passività da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2.000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80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PN da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450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3.000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3.000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7366">
                <a:tc gridSpan="6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4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PN da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partecipazione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667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8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dis. Scissione da annull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aumento cap. soc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1.600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8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dif.scissione da conc.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467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450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2.267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2.267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29007">
                <a:tc gridSpan="6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 il disavanzo di scissione viene imputato al valore delle attività (es. immobili)e viene conseguentemente effettuata la rilevazione delle imposte differite (27,5%+3,9%)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980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Immobilizz.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1.846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dis. Scissione da annul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80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dis. Scissione da conc.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467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80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Fondo imposte differite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579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450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1.846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1.846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4503">
                <a:tc gridSpan="6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 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86164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SCISSIONE TOTALE PROPORZIONALE CON DUE BENEFICIARIE PREESISTENTI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84576"/>
          </a:xfrm>
        </p:spPr>
        <p:txBody>
          <a:bodyPr/>
          <a:lstStyle/>
          <a:p>
            <a:r>
              <a:rPr lang="it-IT" dirty="0" smtClean="0"/>
              <a:t>LE SCRITTURE CONTABILE DELLA BENEFICIARIA C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39359920"/>
              </p:ext>
            </p:extLst>
          </p:nvPr>
        </p:nvGraphicFramePr>
        <p:xfrm>
          <a:off x="323527" y="1957388"/>
          <a:ext cx="8640960" cy="4783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1340"/>
                <a:gridCol w="1107088"/>
                <a:gridCol w="1589664"/>
                <a:gridCol w="1260376"/>
                <a:gridCol w="1430698"/>
                <a:gridCol w="1481794"/>
              </a:tblGrid>
              <a:tr h="27867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dare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1091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attività da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passività da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              500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319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PN da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867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8678">
                <a:tc gridSpan="6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319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PN da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aumento cap. soc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3196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dis. Scissione da annull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3196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dif.scissione da conc.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867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58625">
                <a:tc gridSpan="6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il disavanzo di scissione viene imputato al valore delle attività (es. immobili) e viene conseguentemente effettuata la rilevazione delle imposte differite (27,5%+3,9%)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319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Immobili di A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729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dis. Scissione da conc.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319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Fondo imposte differite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229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319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867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729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729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8678">
                <a:tc gridSpan="6"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 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5006471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SCISSIONE TOTALE PROPORZIONALE CON DUE BENEFICIARIE PREESISTENTI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84576"/>
          </a:xfrm>
        </p:spPr>
        <p:txBody>
          <a:bodyPr/>
          <a:lstStyle/>
          <a:p>
            <a:r>
              <a:rPr lang="it-IT" dirty="0" smtClean="0"/>
              <a:t>GLI STATI PATRIMONIALI DI B E C POST SCISSIONE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46630115"/>
              </p:ext>
            </p:extLst>
          </p:nvPr>
        </p:nvGraphicFramePr>
        <p:xfrm>
          <a:off x="539552" y="2060849"/>
          <a:ext cx="7992888" cy="2160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3989"/>
                <a:gridCol w="1546244"/>
                <a:gridCol w="2212317"/>
                <a:gridCol w="1760338"/>
              </a:tblGrid>
              <a:tr h="35654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Stato Patrimoniale di B  post scissione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654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565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Attività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6.846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Cap. soc.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2.600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565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F. imposte diff.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579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565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Partecipaz.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333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Debiti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4.000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75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Attivo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7.179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Passivo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        7.179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14071279"/>
              </p:ext>
            </p:extLst>
          </p:nvPr>
        </p:nvGraphicFramePr>
        <p:xfrm>
          <a:off x="539552" y="4293096"/>
          <a:ext cx="7992888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3989"/>
                <a:gridCol w="1546244"/>
                <a:gridCol w="2212317"/>
                <a:gridCol w="1760338"/>
              </a:tblGrid>
              <a:tr h="38031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Stato Patrimoniale di C post scissione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03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8031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Attività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4.729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Cap. soc.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2.500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8031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Debiti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2.000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8031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F.imposte diff.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229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0268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Attivo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4.729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Totale Passivo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        4.729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611604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LA SCISSIONE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COMPILAZIONE DELLA DICHIARAZIONE DEI REDDITI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76864" cy="4104456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IL QUADRO RV DI UNICO 2015</a:t>
            </a:r>
          </a:p>
          <a:p>
            <a:r>
              <a:rPr lang="it-IT" dirty="0" smtClean="0"/>
              <a:t>CON RIFERIMENTO AL</a:t>
            </a:r>
          </a:p>
          <a:p>
            <a:r>
              <a:rPr lang="it-IT" dirty="0" smtClean="0"/>
              <a:t>CASO DI STUDIO 1</a:t>
            </a:r>
          </a:p>
          <a:p>
            <a:r>
              <a:rPr lang="it-IT" dirty="0" smtClean="0"/>
              <a:t>(SCISSIONE TOTALE PROPORZIONALE CON DUE BENEFICIARIE PREESISTENTI)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5994408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COMPILAZIONE DELLA DICHIARAZIONE DEI REDDITI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 compili il quadro RV Sez. 1, relativamente alla riconciliazione dei dati contabili e fiscali.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99333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TOTALITARIA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SCRITTURE IN B: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6839770"/>
              </p:ext>
            </p:extLst>
          </p:nvPr>
        </p:nvGraphicFramePr>
        <p:xfrm>
          <a:off x="251520" y="2060848"/>
          <a:ext cx="4824536" cy="31683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475"/>
                <a:gridCol w="1291073"/>
                <a:gridCol w="1409988"/>
              </a:tblGrid>
              <a:tr h="243719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37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capitale sociale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37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riserve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               1.200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37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capitale di fusione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3719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3719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37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 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6.500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37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immobilizzi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2.200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37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attivo circolante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4.300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3719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3719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37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4.800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37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                 4.800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03655206"/>
              </p:ext>
            </p:extLst>
          </p:nvPr>
        </p:nvGraphicFramePr>
        <p:xfrm>
          <a:off x="5580112" y="2276872"/>
          <a:ext cx="2616818" cy="2295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3512"/>
                <a:gridCol w="893944"/>
                <a:gridCol w="899362"/>
              </a:tblGrid>
              <a:tr h="20594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capitale di fusione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 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59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361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 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59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59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-                1.700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AVERE !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5947">
                <a:tc>
                  <a:txBody>
                    <a:bodyPr/>
                    <a:lstStyle/>
                    <a:p>
                      <a:pPr algn="l" fontAlgn="ctr"/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594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B  c/apporto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59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59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6.500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4.800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59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59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DARE !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37733660"/>
              </p:ext>
            </p:extLst>
          </p:nvPr>
        </p:nvGraphicFramePr>
        <p:xfrm>
          <a:off x="251520" y="5445224"/>
          <a:ext cx="36068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7500"/>
                <a:gridCol w="965200"/>
                <a:gridCol w="1054100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capitale di fusione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44089793"/>
              </p:ext>
            </p:extLst>
          </p:nvPr>
        </p:nvGraphicFramePr>
        <p:xfrm>
          <a:off x="5436096" y="5373216"/>
          <a:ext cx="3073399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7198"/>
                <a:gridCol w="1049919"/>
                <a:gridCol w="1056282"/>
              </a:tblGrid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000" b="1" u="none" strike="noStrike" dirty="0">
                          <a:effectLst/>
                        </a:rPr>
                        <a:t>mastrino capitale di fusione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zero!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20535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TOTALITARIA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SCRITTURE IN A: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81116484"/>
              </p:ext>
            </p:extLst>
          </p:nvPr>
        </p:nvGraphicFramePr>
        <p:xfrm>
          <a:off x="755576" y="2204864"/>
          <a:ext cx="3606800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7500"/>
                <a:gridCol w="965200"/>
                <a:gridCol w="1054100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avanzo da annullamento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900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partecipazione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immobilizzi da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2.200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attivo circolante da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4.300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debiti da B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4.800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B c/apporto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                 1.700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05403058"/>
              </p:ext>
            </p:extLst>
          </p:nvPr>
        </p:nvGraphicFramePr>
        <p:xfrm>
          <a:off x="899592" y="4869160"/>
          <a:ext cx="3168352" cy="1152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7080"/>
                <a:gridCol w="1082356"/>
                <a:gridCol w="1088916"/>
              </a:tblGrid>
              <a:tr h="17332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B c/apporto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47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47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1.700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                 1.700 </a:t>
                      </a:r>
                      <a:endParaRPr lang="it-IT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47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47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zero!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20859208"/>
              </p:ext>
            </p:extLst>
          </p:nvPr>
        </p:nvGraphicFramePr>
        <p:xfrm>
          <a:off x="4572000" y="4869160"/>
          <a:ext cx="3073399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7198"/>
                <a:gridCol w="1049919"/>
                <a:gridCol w="1056282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mastrino partecipazione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 dare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avere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800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Saldo mastrino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 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zero!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04548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PARTECIPAZIONE DETENUTA TOTALITARIA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Lo Stato Patrimoniale di A, a seguito della fusione, sarà il seguente: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65181189"/>
              </p:ext>
            </p:extLst>
          </p:nvPr>
        </p:nvGraphicFramePr>
        <p:xfrm>
          <a:off x="971600" y="2708920"/>
          <a:ext cx="7560840" cy="3240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7207"/>
                <a:gridCol w="1568059"/>
                <a:gridCol w="1707787"/>
                <a:gridCol w="1707787"/>
              </a:tblGrid>
              <a:tr h="46290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Stato Patrimoniale di A post fusione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290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Immobilizzazioni nette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5.700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Capitale Sociale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1.500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Partecipazione di B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       -  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Riserve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1.000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Attivo circolante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10.700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avanzo da fusione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     900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Debiti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               13.000 </a:t>
                      </a:r>
                      <a:endParaRPr lang="it-IT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6290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Attivo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             16.400 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Totale Passivo</a:t>
                      </a:r>
                      <a:endParaRPr lang="it-IT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               16.400 </a:t>
                      </a:r>
                      <a:endParaRPr lang="it-IT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64790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it-IT" b="1" dirty="0" smtClean="0"/>
              <a:t>LA FUSIONE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LE SCRITTURE CONTABILI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76864" cy="4104456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CASO DI STUDIO 2</a:t>
            </a:r>
          </a:p>
          <a:p>
            <a:endParaRPr lang="it-IT" dirty="0" smtClean="0"/>
          </a:p>
          <a:p>
            <a:r>
              <a:rPr lang="it-IT" dirty="0" smtClean="0"/>
              <a:t>LA PARTECIPAZIONE DI CONTROLLO è DETENUTA AL 90%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6356915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3435</Words>
  <Application>Microsoft Office PowerPoint</Application>
  <PresentationFormat>Presentazione su schermo (4:3)</PresentationFormat>
  <Paragraphs>1576</Paragraphs>
  <Slides>55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55</vt:i4>
      </vt:variant>
    </vt:vector>
  </HeadingPairs>
  <TitlesOfParts>
    <vt:vector size="56" baseType="lpstr">
      <vt:lpstr>Tema di Office</vt:lpstr>
      <vt:lpstr>LA FUSIONE LE SCRITTURE CONTABILI</vt:lpstr>
      <vt:lpstr>PARTECIPAZIONE DETENUTA TOTALITARIA</vt:lpstr>
      <vt:lpstr>PARTECIPAZIONE DETENUTA TOTALITARIA</vt:lpstr>
      <vt:lpstr>PARTECIPAZIONE DETENUTA TOTALITARIA</vt:lpstr>
      <vt:lpstr>PARTECIPAZIONE DETENUTA TOTALITARIA</vt:lpstr>
      <vt:lpstr>PARTECIPAZIONE DETENUTA TOTALITARIA</vt:lpstr>
      <vt:lpstr>PARTECIPAZIONE DETENUTA TOTALITARIA</vt:lpstr>
      <vt:lpstr>PARTECIPAZIONE DETENUTA TOTALITARIA</vt:lpstr>
      <vt:lpstr>LA FUSIONE LE SCRITTURE CONTABILI</vt:lpstr>
      <vt:lpstr>PARTECIPAZIONE DI CONTROLLO DETENUTA AL 90%</vt:lpstr>
      <vt:lpstr>PARTECIPAZIONE DI CONTROLLO DETENUTA AL 90%</vt:lpstr>
      <vt:lpstr>PARTECIPAZIONE DI CONTROLLO DETENUTA AL 90%</vt:lpstr>
      <vt:lpstr>PARTECIPAZIONE DI CONTROLLO DETENUTA AL 90%</vt:lpstr>
      <vt:lpstr>PARTECIPAZIONE DI CONTROLLO DETENUTA AL 90%</vt:lpstr>
      <vt:lpstr>PARTECIPAZIONE DI CONTROLLO DETENUTA AL 90%</vt:lpstr>
      <vt:lpstr>PARTECIPAZIONE DI CONTROLLO DETENUTA AL 90%</vt:lpstr>
      <vt:lpstr>PARTECIPAZIONE DI CONTROLLO DETENUTA AL 90%</vt:lpstr>
      <vt:lpstr>LA FUSIONE LE SCRITTURE CONTABILI</vt:lpstr>
      <vt:lpstr>PARTECIPAZIONE DETENUTA AL 60%</vt:lpstr>
      <vt:lpstr>PARTECIPAZIONE DETENUTA AL 60%</vt:lpstr>
      <vt:lpstr>PARTECIPAZIONE DETENUTA AL 60%</vt:lpstr>
      <vt:lpstr>PARTECIPAZIONE DETENUTA AL 60%</vt:lpstr>
      <vt:lpstr>PARTECIPAZIONE DETENUTA AL 60%</vt:lpstr>
      <vt:lpstr>PARTECIPAZIONE DETENUTA AL 60%</vt:lpstr>
      <vt:lpstr>PARTECIPAZIONE DETENUTA AL 60&amp;</vt:lpstr>
      <vt:lpstr>PARTECIPAZIONE DETENUTA AL 60%</vt:lpstr>
      <vt:lpstr>LA FUSIONE LE SCRITTURE CONTABILI</vt:lpstr>
      <vt:lpstr>PARTECIPAZIONE DETENUTA AL 60%</vt:lpstr>
      <vt:lpstr>PARTECIPAZIONE DETENUTA AL 60%</vt:lpstr>
      <vt:lpstr>PARTECIPAZIONE DETENUTA AL 60%</vt:lpstr>
      <vt:lpstr>PARTECIPAZIONE DETENUTA AL 60%</vt:lpstr>
      <vt:lpstr>PARTECIPAZIONE DETENUTA AL 60%</vt:lpstr>
      <vt:lpstr>PARTECIPAZIONE DETENUTA AL 60%</vt:lpstr>
      <vt:lpstr>PARTECIPAZIONE DETENUTA AL 60%</vt:lpstr>
      <vt:lpstr>PARTECIPAZIONE DETENUTA AL 60%</vt:lpstr>
      <vt:lpstr>PARTECIPAZIONE DETENUTA AL 60%</vt:lpstr>
      <vt:lpstr>LA FUSIONE COMPILAZIONE DELLA DICHIARAZIONE DEI REDDITI</vt:lpstr>
      <vt:lpstr>COMPILAZIONE DELLA DICHIARAZIONE DEI REDDITI</vt:lpstr>
      <vt:lpstr>COMPILAZIONE DELLA DICHIARAZIONE DEI REDDITI</vt:lpstr>
      <vt:lpstr>COMPILAZIONE DELLA DICHIARAZIONE DEI REDDITI</vt:lpstr>
      <vt:lpstr>LA SCISSIONE LE SCRITTURE CONTABILI</vt:lpstr>
      <vt:lpstr>SCISSIONE TOTALE PROPORZIONALE CON DUE BENEFICIARIE PREESISTENTI</vt:lpstr>
      <vt:lpstr>SCISSIONE TOTALE PROPORZIONALE CON DUE BENEFICIARIE PREESISTENTI</vt:lpstr>
      <vt:lpstr>SCISSIONE TOTALE PROPORZIONALE CON DUE BENEFICIARIE PREESISTENTI</vt:lpstr>
      <vt:lpstr>SCISSIONE TOTALE PROPORZIONALE CON DUE BENEFICIARIE PREESISTENTI</vt:lpstr>
      <vt:lpstr>SCISSIONE TOTALE PROPORZIONALE CON DUE BENEFICIARIE PREESISTENTI</vt:lpstr>
      <vt:lpstr>SCISSIONE TOTALE PROPORZIONALE CON DUE BENEFICIARIE PREESISTENTI</vt:lpstr>
      <vt:lpstr>SCISSIONE TOTALE PROPORZIONALE CON DUE BENEFICIARIE PREESISTENTI</vt:lpstr>
      <vt:lpstr>SCISSIONE TOTALE PROPORZIONALE CON DUE BENEFICIARIE PREESISTENTI</vt:lpstr>
      <vt:lpstr>SCISSIONE TOTALE PROPORZIONALE CON DUE BENEFICIARIE PREESISTENTI</vt:lpstr>
      <vt:lpstr>SCISSIONE TOTALE PROPORZIONALE CON DUE BENEFICIARIE PREESISTENTI</vt:lpstr>
      <vt:lpstr>SCISSIONE TOTALE PROPORZIONALE CON DUE BENEFICIARIE PREESISTENTI</vt:lpstr>
      <vt:lpstr>SCISSIONE TOTALE PROPORZIONALE CON DUE BENEFICIARIE PREESISTENTI</vt:lpstr>
      <vt:lpstr>LA SCISSIONE COMPILAZIONE DELLA DICHIARAZIONE DEI REDDITI</vt:lpstr>
      <vt:lpstr>COMPILAZIONE DELLA DICHIARAZIONE DEI REDDITI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FUSIONE LE SCRITTURE CONTABILI</dc:title>
  <dc:creator>Anna</dc:creator>
  <cp:lastModifiedBy>Anna</cp:lastModifiedBy>
  <cp:revision>28</cp:revision>
  <dcterms:created xsi:type="dcterms:W3CDTF">2016-04-12T15:41:03Z</dcterms:created>
  <dcterms:modified xsi:type="dcterms:W3CDTF">2016-04-13T17:56:52Z</dcterms:modified>
</cp:coreProperties>
</file>