
<file path=[Content_Types].xml><?xml version="1.0" encoding="utf-8"?>
<Types xmlns="http://schemas.openxmlformats.org/package/2006/content-types">
  <Default Extension="tmp"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7" r:id="rId52"/>
    <p:sldId id="308" r:id="rId53"/>
    <p:sldId id="306"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48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EEF235-4B40-459B-B6F6-F776ACFB49CA}" type="datetimeFigureOut">
              <a:rPr lang="it-IT" smtClean="0"/>
              <a:t>18/01/2017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FFE5B9-4312-4DEA-9640-50413F85B4E1}" type="slidenum">
              <a:rPr lang="it-IT" smtClean="0"/>
              <a:t>‹N›</a:t>
            </a:fld>
            <a:endParaRPr lang="it-IT"/>
          </a:p>
        </p:txBody>
      </p:sp>
    </p:spTree>
    <p:extLst>
      <p:ext uri="{BB962C8B-B14F-4D97-AF65-F5344CB8AC3E}">
        <p14:creationId xmlns:p14="http://schemas.microsoft.com/office/powerpoint/2010/main" val="234760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CFFE5B9-4312-4DEA-9640-50413F85B4E1}" type="slidenum">
              <a:rPr lang="it-IT" smtClean="0"/>
              <a:t>6</a:t>
            </a:fld>
            <a:endParaRPr lang="it-IT"/>
          </a:p>
        </p:txBody>
      </p:sp>
    </p:spTree>
    <p:extLst>
      <p:ext uri="{BB962C8B-B14F-4D97-AF65-F5344CB8AC3E}">
        <p14:creationId xmlns:p14="http://schemas.microsoft.com/office/powerpoint/2010/main" val="3134066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CFFE5B9-4312-4DEA-9640-50413F85B4E1}" type="slidenum">
              <a:rPr lang="it-IT" smtClean="0"/>
              <a:t>47</a:t>
            </a:fld>
            <a:endParaRPr lang="it-IT"/>
          </a:p>
        </p:txBody>
      </p:sp>
    </p:spTree>
    <p:extLst>
      <p:ext uri="{BB962C8B-B14F-4D97-AF65-F5344CB8AC3E}">
        <p14:creationId xmlns:p14="http://schemas.microsoft.com/office/powerpoint/2010/main" val="2909169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1CF5F91-35F5-4788-BF07-3E52B839219A}" type="datetimeFigureOut">
              <a:rPr lang="it-IT" smtClean="0"/>
              <a:t>18/01/2017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6FD1D8E-2DC7-480E-9AFD-B8FDF8C8F72C}" type="slidenum">
              <a:rPr lang="it-IT" smtClean="0"/>
              <a:t>‹N›</a:t>
            </a:fld>
            <a:endParaRPr lang="it-IT"/>
          </a:p>
        </p:txBody>
      </p:sp>
    </p:spTree>
    <p:extLst>
      <p:ext uri="{BB962C8B-B14F-4D97-AF65-F5344CB8AC3E}">
        <p14:creationId xmlns:p14="http://schemas.microsoft.com/office/powerpoint/2010/main" val="321333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1CF5F91-35F5-4788-BF07-3E52B839219A}" type="datetimeFigureOut">
              <a:rPr lang="it-IT" smtClean="0"/>
              <a:t>18/01/2017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6FD1D8E-2DC7-480E-9AFD-B8FDF8C8F72C}" type="slidenum">
              <a:rPr lang="it-IT" smtClean="0"/>
              <a:t>‹N›</a:t>
            </a:fld>
            <a:endParaRPr lang="it-IT"/>
          </a:p>
        </p:txBody>
      </p:sp>
    </p:spTree>
    <p:extLst>
      <p:ext uri="{BB962C8B-B14F-4D97-AF65-F5344CB8AC3E}">
        <p14:creationId xmlns:p14="http://schemas.microsoft.com/office/powerpoint/2010/main" val="1497019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1CF5F91-35F5-4788-BF07-3E52B839219A}" type="datetimeFigureOut">
              <a:rPr lang="it-IT" smtClean="0"/>
              <a:t>18/01/2017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6FD1D8E-2DC7-480E-9AFD-B8FDF8C8F72C}" type="slidenum">
              <a:rPr lang="it-IT" smtClean="0"/>
              <a:t>‹N›</a:t>
            </a:fld>
            <a:endParaRPr lang="it-IT"/>
          </a:p>
        </p:txBody>
      </p:sp>
    </p:spTree>
    <p:extLst>
      <p:ext uri="{BB962C8B-B14F-4D97-AF65-F5344CB8AC3E}">
        <p14:creationId xmlns:p14="http://schemas.microsoft.com/office/powerpoint/2010/main" val="3525327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1CF5F91-35F5-4788-BF07-3E52B839219A}" type="datetimeFigureOut">
              <a:rPr lang="it-IT" smtClean="0"/>
              <a:t>18/01/2017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6FD1D8E-2DC7-480E-9AFD-B8FDF8C8F72C}" type="slidenum">
              <a:rPr lang="it-IT" smtClean="0"/>
              <a:t>‹N›</a:t>
            </a:fld>
            <a:endParaRPr lang="it-IT"/>
          </a:p>
        </p:txBody>
      </p:sp>
    </p:spTree>
    <p:extLst>
      <p:ext uri="{BB962C8B-B14F-4D97-AF65-F5344CB8AC3E}">
        <p14:creationId xmlns:p14="http://schemas.microsoft.com/office/powerpoint/2010/main" val="3910205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1CF5F91-35F5-4788-BF07-3E52B839219A}" type="datetimeFigureOut">
              <a:rPr lang="it-IT" smtClean="0"/>
              <a:t>18/01/2017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6FD1D8E-2DC7-480E-9AFD-B8FDF8C8F72C}" type="slidenum">
              <a:rPr lang="it-IT" smtClean="0"/>
              <a:t>‹N›</a:t>
            </a:fld>
            <a:endParaRPr lang="it-IT"/>
          </a:p>
        </p:txBody>
      </p:sp>
    </p:spTree>
    <p:extLst>
      <p:ext uri="{BB962C8B-B14F-4D97-AF65-F5344CB8AC3E}">
        <p14:creationId xmlns:p14="http://schemas.microsoft.com/office/powerpoint/2010/main" val="405482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1CF5F91-35F5-4788-BF07-3E52B839219A}" type="datetimeFigureOut">
              <a:rPr lang="it-IT" smtClean="0"/>
              <a:t>18/01/2017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6FD1D8E-2DC7-480E-9AFD-B8FDF8C8F72C}" type="slidenum">
              <a:rPr lang="it-IT" smtClean="0"/>
              <a:t>‹N›</a:t>
            </a:fld>
            <a:endParaRPr lang="it-IT"/>
          </a:p>
        </p:txBody>
      </p:sp>
    </p:spTree>
    <p:extLst>
      <p:ext uri="{BB962C8B-B14F-4D97-AF65-F5344CB8AC3E}">
        <p14:creationId xmlns:p14="http://schemas.microsoft.com/office/powerpoint/2010/main" val="4269751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1CF5F91-35F5-4788-BF07-3E52B839219A}" type="datetimeFigureOut">
              <a:rPr lang="it-IT" smtClean="0"/>
              <a:t>18/01/2017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6FD1D8E-2DC7-480E-9AFD-B8FDF8C8F72C}" type="slidenum">
              <a:rPr lang="it-IT" smtClean="0"/>
              <a:t>‹N›</a:t>
            </a:fld>
            <a:endParaRPr lang="it-IT"/>
          </a:p>
        </p:txBody>
      </p:sp>
    </p:spTree>
    <p:extLst>
      <p:ext uri="{BB962C8B-B14F-4D97-AF65-F5344CB8AC3E}">
        <p14:creationId xmlns:p14="http://schemas.microsoft.com/office/powerpoint/2010/main" val="1361349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1CF5F91-35F5-4788-BF07-3E52B839219A}" type="datetimeFigureOut">
              <a:rPr lang="it-IT" smtClean="0"/>
              <a:t>18/01/2017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6FD1D8E-2DC7-480E-9AFD-B8FDF8C8F72C}" type="slidenum">
              <a:rPr lang="it-IT" smtClean="0"/>
              <a:t>‹N›</a:t>
            </a:fld>
            <a:endParaRPr lang="it-IT"/>
          </a:p>
        </p:txBody>
      </p:sp>
    </p:spTree>
    <p:extLst>
      <p:ext uri="{BB962C8B-B14F-4D97-AF65-F5344CB8AC3E}">
        <p14:creationId xmlns:p14="http://schemas.microsoft.com/office/powerpoint/2010/main" val="1284378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1CF5F91-35F5-4788-BF07-3E52B839219A}" type="datetimeFigureOut">
              <a:rPr lang="it-IT" smtClean="0"/>
              <a:t>18/01/2017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6FD1D8E-2DC7-480E-9AFD-B8FDF8C8F72C}" type="slidenum">
              <a:rPr lang="it-IT" smtClean="0"/>
              <a:t>‹N›</a:t>
            </a:fld>
            <a:endParaRPr lang="it-IT"/>
          </a:p>
        </p:txBody>
      </p:sp>
    </p:spTree>
    <p:extLst>
      <p:ext uri="{BB962C8B-B14F-4D97-AF65-F5344CB8AC3E}">
        <p14:creationId xmlns:p14="http://schemas.microsoft.com/office/powerpoint/2010/main" val="1199908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1CF5F91-35F5-4788-BF07-3E52B839219A}" type="datetimeFigureOut">
              <a:rPr lang="it-IT" smtClean="0"/>
              <a:t>18/01/2017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6FD1D8E-2DC7-480E-9AFD-B8FDF8C8F72C}" type="slidenum">
              <a:rPr lang="it-IT" smtClean="0"/>
              <a:t>‹N›</a:t>
            </a:fld>
            <a:endParaRPr lang="it-IT"/>
          </a:p>
        </p:txBody>
      </p:sp>
    </p:spTree>
    <p:extLst>
      <p:ext uri="{BB962C8B-B14F-4D97-AF65-F5344CB8AC3E}">
        <p14:creationId xmlns:p14="http://schemas.microsoft.com/office/powerpoint/2010/main" val="2879246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1CF5F91-35F5-4788-BF07-3E52B839219A}" type="datetimeFigureOut">
              <a:rPr lang="it-IT" smtClean="0"/>
              <a:t>18/01/2017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6FD1D8E-2DC7-480E-9AFD-B8FDF8C8F72C}" type="slidenum">
              <a:rPr lang="it-IT" smtClean="0"/>
              <a:t>‹N›</a:t>
            </a:fld>
            <a:endParaRPr lang="it-IT"/>
          </a:p>
        </p:txBody>
      </p:sp>
    </p:spTree>
    <p:extLst>
      <p:ext uri="{BB962C8B-B14F-4D97-AF65-F5344CB8AC3E}">
        <p14:creationId xmlns:p14="http://schemas.microsoft.com/office/powerpoint/2010/main" val="747663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CF5F91-35F5-4788-BF07-3E52B839219A}" type="datetimeFigureOut">
              <a:rPr lang="it-IT" smtClean="0"/>
              <a:t>18/01/2017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FD1D8E-2DC7-480E-9AFD-B8FDF8C8F72C}" type="slidenum">
              <a:rPr lang="it-IT" smtClean="0"/>
              <a:t>‹N›</a:t>
            </a:fld>
            <a:endParaRPr lang="it-IT"/>
          </a:p>
        </p:txBody>
      </p:sp>
    </p:spTree>
    <p:extLst>
      <p:ext uri="{BB962C8B-B14F-4D97-AF65-F5344CB8AC3E}">
        <p14:creationId xmlns:p14="http://schemas.microsoft.com/office/powerpoint/2010/main" val="4016239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1268760"/>
            <a:ext cx="7772400" cy="1470025"/>
          </a:xfrm>
        </p:spPr>
        <p:txBody>
          <a:bodyPr>
            <a:normAutofit fontScale="90000"/>
          </a:bodyPr>
          <a:lstStyle/>
          <a:p>
            <a:r>
              <a:rPr lang="it-IT" dirty="0" smtClean="0"/>
              <a:t/>
            </a:r>
            <a:br>
              <a:rPr lang="it-IT" dirty="0" smtClean="0"/>
            </a:br>
            <a:r>
              <a:rPr lang="it-IT" dirty="0"/>
              <a:t/>
            </a:r>
            <a:br>
              <a:rPr lang="it-IT" dirty="0"/>
            </a:br>
            <a:r>
              <a:rPr lang="it-IT" dirty="0" smtClean="0"/>
              <a:t/>
            </a:r>
            <a:br>
              <a:rPr lang="it-IT" dirty="0" smtClean="0"/>
            </a:br>
            <a:r>
              <a:rPr lang="it-IT" dirty="0"/>
              <a:t/>
            </a:r>
            <a:br>
              <a:rPr lang="it-IT" dirty="0"/>
            </a:br>
            <a:r>
              <a:rPr lang="it-IT" dirty="0" smtClean="0"/>
              <a:t/>
            </a:r>
            <a:br>
              <a:rPr lang="it-IT" dirty="0" smtClean="0"/>
            </a:br>
            <a:r>
              <a:rPr lang="it-IT" dirty="0" smtClean="0"/>
              <a:t>O.D.C.E.C. PERUGIA</a:t>
            </a:r>
            <a:br>
              <a:rPr lang="it-IT" dirty="0" smtClean="0"/>
            </a:br>
            <a:r>
              <a:rPr lang="it-IT" dirty="0" smtClean="0"/>
              <a:t>SCUOLA DI FORMAZIONE ALLA PROFESSIONE DI DOTTORE COMMERCIALISTA 2016/2017</a:t>
            </a:r>
            <a:br>
              <a:rPr lang="it-IT" dirty="0" smtClean="0"/>
            </a:br>
            <a:r>
              <a:rPr lang="it-IT" dirty="0" smtClean="0"/>
              <a:t>FISCALITA’ INTERNAZIONALE </a:t>
            </a:r>
            <a:br>
              <a:rPr lang="it-IT" dirty="0" smtClean="0"/>
            </a:br>
            <a:r>
              <a:rPr lang="it-IT" dirty="0" smtClean="0"/>
              <a:t>DICHIARAZIONE DEI REDDITI </a:t>
            </a:r>
            <a:br>
              <a:rPr lang="it-IT" dirty="0" smtClean="0"/>
            </a:br>
            <a:r>
              <a:rPr lang="it-IT" dirty="0" smtClean="0"/>
              <a:t>QUADRO RW – IVIE – </a:t>
            </a:r>
            <a:r>
              <a:rPr lang="it-IT" dirty="0" smtClean="0"/>
              <a:t>IVAFE</a:t>
            </a:r>
            <a:br>
              <a:rPr lang="it-IT" dirty="0" smtClean="0"/>
            </a:br>
            <a:r>
              <a:rPr lang="it-IT" dirty="0"/>
              <a:t/>
            </a:r>
            <a:br>
              <a:rPr lang="it-IT" dirty="0"/>
            </a:br>
            <a:r>
              <a:rPr lang="it-IT" dirty="0" smtClean="0"/>
              <a:t/>
            </a:r>
            <a:br>
              <a:rPr lang="it-IT" dirty="0" smtClean="0"/>
            </a:br>
            <a:r>
              <a:rPr lang="it-IT" sz="3600" dirty="0" smtClean="0"/>
              <a:t>19.01.2017 Dottor Antonio Maria Checcarelli</a:t>
            </a:r>
            <a:endParaRPr lang="it-IT" dirty="0"/>
          </a:p>
        </p:txBody>
      </p:sp>
      <p:sp>
        <p:nvSpPr>
          <p:cNvPr id="3" name="Sottotitolo 2"/>
          <p:cNvSpPr>
            <a:spLocks noGrp="1"/>
          </p:cNvSpPr>
          <p:nvPr>
            <p:ph type="subTitle" idx="1"/>
          </p:nvPr>
        </p:nvSpPr>
        <p:spPr>
          <a:xfrm>
            <a:off x="1475656" y="6858000"/>
            <a:ext cx="6400800" cy="45719"/>
          </a:xfrm>
        </p:spPr>
        <p:txBody>
          <a:bodyPr>
            <a:normAutofit fontScale="25000" lnSpcReduction="20000"/>
          </a:bodyPr>
          <a:lstStyle/>
          <a:p>
            <a:endParaRPr lang="it-IT" dirty="0" smtClean="0"/>
          </a:p>
          <a:p>
            <a:endParaRPr lang="it-IT" dirty="0"/>
          </a:p>
          <a:p>
            <a:endParaRPr lang="it-IT" dirty="0" smtClean="0"/>
          </a:p>
          <a:p>
            <a:endParaRPr lang="it-IT" dirty="0" smtClean="0"/>
          </a:p>
        </p:txBody>
      </p:sp>
    </p:spTree>
    <p:extLst>
      <p:ext uri="{BB962C8B-B14F-4D97-AF65-F5344CB8AC3E}">
        <p14:creationId xmlns:p14="http://schemas.microsoft.com/office/powerpoint/2010/main" val="1931596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Segue</a:t>
            </a:r>
            <a:br>
              <a:rPr lang="it-IT" dirty="0" smtClean="0"/>
            </a:br>
            <a:endParaRPr lang="it-IT" dirty="0"/>
          </a:p>
        </p:txBody>
      </p:sp>
      <p:pic>
        <p:nvPicPr>
          <p:cNvPr id="7" name="Segnaposto contenuto 6" descr="Ritaglio schermat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2180" y="1268761"/>
            <a:ext cx="5839640" cy="3685186"/>
          </a:xfrm>
        </p:spPr>
      </p:pic>
    </p:spTree>
    <p:extLst>
      <p:ext uri="{BB962C8B-B14F-4D97-AF65-F5344CB8AC3E}">
        <p14:creationId xmlns:p14="http://schemas.microsoft.com/office/powerpoint/2010/main" val="1651121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segue</a:t>
            </a:r>
            <a:endParaRPr lang="it-IT" dirty="0"/>
          </a:p>
        </p:txBody>
      </p:sp>
      <p:sp>
        <p:nvSpPr>
          <p:cNvPr id="3" name="Segnaposto contenuto 2"/>
          <p:cNvSpPr>
            <a:spLocks noGrp="1"/>
          </p:cNvSpPr>
          <p:nvPr>
            <p:ph idx="1"/>
          </p:nvPr>
        </p:nvSpPr>
        <p:spPr>
          <a:xfrm>
            <a:off x="457200" y="1268760"/>
            <a:ext cx="8229600" cy="4525963"/>
          </a:xfrm>
        </p:spPr>
        <p:txBody>
          <a:bodyPr/>
          <a:lstStyle/>
          <a:p>
            <a:pPr marL="0" indent="0">
              <a:buNone/>
            </a:pPr>
            <a:r>
              <a:rPr lang="it-IT" dirty="0" smtClean="0"/>
              <a:t>In caso di entità giuridiche quali le fondazioni e di istituti giuridici quali i trust:</a:t>
            </a:r>
          </a:p>
          <a:p>
            <a:pPr marL="0" indent="0">
              <a:buNone/>
            </a:pPr>
            <a:endParaRPr lang="it-IT" dirty="0"/>
          </a:p>
        </p:txBody>
      </p:sp>
      <p:pic>
        <p:nvPicPr>
          <p:cNvPr id="5" name="Immagine 4"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0759" y="3212976"/>
            <a:ext cx="5782482" cy="3498556"/>
          </a:xfrm>
          <a:prstGeom prst="rect">
            <a:avLst/>
          </a:prstGeom>
        </p:spPr>
      </p:pic>
    </p:spTree>
    <p:extLst>
      <p:ext uri="{BB962C8B-B14F-4D97-AF65-F5344CB8AC3E}">
        <p14:creationId xmlns:p14="http://schemas.microsoft.com/office/powerpoint/2010/main" val="3806474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segue</a:t>
            </a:r>
            <a:endParaRPr lang="it-IT" dirty="0"/>
          </a:p>
        </p:txBody>
      </p:sp>
      <p:sp>
        <p:nvSpPr>
          <p:cNvPr id="3" name="Segnaposto contenuto 2"/>
          <p:cNvSpPr>
            <a:spLocks noGrp="1"/>
          </p:cNvSpPr>
          <p:nvPr>
            <p:ph idx="1"/>
          </p:nvPr>
        </p:nvSpPr>
        <p:spPr/>
        <p:txBody>
          <a:bodyPr>
            <a:normAutofit fontScale="92500" lnSpcReduction="20000"/>
          </a:bodyPr>
          <a:lstStyle/>
          <a:p>
            <a:pPr algn="just"/>
            <a:r>
              <a:rPr lang="it-IT" dirty="0" smtClean="0"/>
              <a:t>L’obbligo dichiarativo in capo al titolare effettivo sussiste esclusivamente in caso di partecipazioni in società di diritto estero e non riguarda, invece, anche l’ipotesi di partecipazioni dirette in una o più società residenti che effettuano investimenti all’estero;</a:t>
            </a:r>
          </a:p>
          <a:p>
            <a:pPr algn="just"/>
            <a:r>
              <a:rPr lang="it-IT" dirty="0" smtClean="0"/>
              <a:t>Rilevano invece le partecipazioni in società residenti qualora, unitamente alla partecipazione diretta o indiretta del contribuente in società estere, concorrano ad integrare in capo al contribuente il requisito di titolare effettivo</a:t>
            </a:r>
            <a:endParaRPr lang="it-IT" dirty="0"/>
          </a:p>
        </p:txBody>
      </p:sp>
    </p:spTree>
    <p:extLst>
      <p:ext uri="{BB962C8B-B14F-4D97-AF65-F5344CB8AC3E}">
        <p14:creationId xmlns:p14="http://schemas.microsoft.com/office/powerpoint/2010/main" val="1291253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Detenzione diretta investimento estero</a:t>
            </a:r>
            <a:endParaRPr lang="it-IT" dirty="0"/>
          </a:p>
        </p:txBody>
      </p:sp>
      <p:pic>
        <p:nvPicPr>
          <p:cNvPr id="5" name="Segnaposto contenuto 4" descr="Ritaglio schermat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7890" y="1988840"/>
            <a:ext cx="5868219" cy="3498580"/>
          </a:xfrm>
        </p:spPr>
      </p:pic>
    </p:spTree>
    <p:extLst>
      <p:ext uri="{BB962C8B-B14F-4D97-AF65-F5344CB8AC3E}">
        <p14:creationId xmlns:p14="http://schemas.microsoft.com/office/powerpoint/2010/main" val="253327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Attività estere possedute tramite società estere </a:t>
            </a:r>
            <a:r>
              <a:rPr lang="it-IT" dirty="0" err="1" smtClean="0"/>
              <a:t>white</a:t>
            </a:r>
            <a:r>
              <a:rPr lang="it-IT" dirty="0" smtClean="0"/>
              <a:t> list</a:t>
            </a:r>
            <a:endParaRPr lang="it-IT" dirty="0"/>
          </a:p>
        </p:txBody>
      </p:sp>
      <p:pic>
        <p:nvPicPr>
          <p:cNvPr id="4" name="Segnaposto contenuto 3" descr="Ritaglio schermat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0285" y="2034126"/>
            <a:ext cx="5763429" cy="3658111"/>
          </a:xfrm>
        </p:spPr>
      </p:pic>
    </p:spTree>
    <p:extLst>
      <p:ext uri="{BB962C8B-B14F-4D97-AF65-F5344CB8AC3E}">
        <p14:creationId xmlns:p14="http://schemas.microsoft.com/office/powerpoint/2010/main" val="1059436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Attività estere possedute tramite società italiana</a:t>
            </a:r>
            <a:endParaRPr lang="it-IT" dirty="0"/>
          </a:p>
        </p:txBody>
      </p:sp>
      <p:pic>
        <p:nvPicPr>
          <p:cNvPr id="4" name="Segnaposto contenuto 3" descr="Ritaglio schermat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3127" y="1614968"/>
            <a:ext cx="5877745" cy="4496427"/>
          </a:xfrm>
        </p:spPr>
      </p:pic>
    </p:spTree>
    <p:extLst>
      <p:ext uri="{BB962C8B-B14F-4D97-AF65-F5344CB8AC3E}">
        <p14:creationId xmlns:p14="http://schemas.microsoft.com/office/powerpoint/2010/main" val="2400432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Partecipazioni in società residenti che integrano la titolarità effettiva</a:t>
            </a:r>
            <a:endParaRPr lang="it-IT" dirty="0"/>
          </a:p>
        </p:txBody>
      </p:sp>
      <p:pic>
        <p:nvPicPr>
          <p:cNvPr id="4" name="Segnaposto contenuto 3" descr="Ritaglio schermat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2092" y="1600200"/>
            <a:ext cx="5659815" cy="4525963"/>
          </a:xfrm>
        </p:spPr>
      </p:pic>
    </p:spTree>
    <p:extLst>
      <p:ext uri="{BB962C8B-B14F-4D97-AF65-F5344CB8AC3E}">
        <p14:creationId xmlns:p14="http://schemas.microsoft.com/office/powerpoint/2010/main" val="3098508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t>Partecipazioni rilevanti </a:t>
            </a:r>
            <a:r>
              <a:rPr lang="it-IT" dirty="0" smtClean="0"/>
              <a:t>in soggetti residenti in stati non collaborativi</a:t>
            </a:r>
            <a:endParaRPr lang="it-IT" dirty="0"/>
          </a:p>
        </p:txBody>
      </p:sp>
      <p:sp>
        <p:nvSpPr>
          <p:cNvPr id="3" name="Segnaposto contenuto 2"/>
          <p:cNvSpPr>
            <a:spLocks noGrp="1"/>
          </p:cNvSpPr>
          <p:nvPr>
            <p:ph idx="1"/>
          </p:nvPr>
        </p:nvSpPr>
        <p:spPr/>
        <p:txBody>
          <a:bodyPr>
            <a:normAutofit fontScale="85000" lnSpcReduction="20000"/>
          </a:bodyPr>
          <a:lstStyle/>
          <a:p>
            <a:pPr algn="just"/>
            <a:r>
              <a:rPr lang="it-IT" dirty="0" smtClean="0"/>
              <a:t>Occorre indicare, in luogo del valore della partecipazione, il valore degli investimenti detenuti all’estero dalla società e delle attività estere di natura finanziaria intestate alla società , nonché la percentuale di partecipazione posseduta nella società stessa. In tal modo si deve dare rilevanza, ai fini del monitoraggio fiscale, al valore dei beni di tutti i soggetti «controllati» situati in paesi non collaborativi e di cui il contribuenti risulti nella sostanza «titolare effettivo».</a:t>
            </a:r>
          </a:p>
          <a:p>
            <a:pPr algn="just"/>
            <a:r>
              <a:rPr lang="it-IT" dirty="0" smtClean="0"/>
              <a:t>Tale criterio va adottato fino a quando nella catena partecipativa sia presente una società localizzata in detti paesi e sempreché risulti integrato il controllo secondo la normativa antiriciclaggio.</a:t>
            </a:r>
            <a:endParaRPr lang="it-IT" dirty="0"/>
          </a:p>
        </p:txBody>
      </p:sp>
    </p:spTree>
    <p:extLst>
      <p:ext uri="{BB962C8B-B14F-4D97-AF65-F5344CB8AC3E}">
        <p14:creationId xmlns:p14="http://schemas.microsoft.com/office/powerpoint/2010/main" val="3068911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segue</a:t>
            </a:r>
            <a:endParaRPr lang="it-IT" dirty="0"/>
          </a:p>
        </p:txBody>
      </p:sp>
      <p:sp>
        <p:nvSpPr>
          <p:cNvPr id="3" name="Segnaposto contenuto 2"/>
          <p:cNvSpPr>
            <a:spLocks noGrp="1"/>
          </p:cNvSpPr>
          <p:nvPr>
            <p:ph idx="1"/>
          </p:nvPr>
        </p:nvSpPr>
        <p:spPr/>
        <p:txBody>
          <a:bodyPr>
            <a:normAutofit fontScale="85000" lnSpcReduction="20000"/>
          </a:bodyPr>
          <a:lstStyle/>
          <a:p>
            <a:r>
              <a:rPr lang="it-IT" dirty="0" smtClean="0"/>
              <a:t>Il contribuente indicherà nel quadro RW, per ciascuna società, il valore complessivo di tutte le attività finanziarie e patrimoniali di cui risulta essere titolare effettivo e dovrà predisporre e conservare apposito prospetto in cui risultino specificati i valori delle singole attività.</a:t>
            </a:r>
          </a:p>
          <a:p>
            <a:r>
              <a:rPr lang="it-IT" dirty="0" smtClean="0"/>
              <a:t>Ai fini della determinazione della percentuale rilevante per essere considerato «titolare effettivo» si devono considerare anche le partecipazioni imputate ai familiari indicati nell’art. 5, comma 5, del TUIR nonché le partecipazioni detenute indirettamente tenendo conto dell’effetto </a:t>
            </a:r>
            <a:r>
              <a:rPr lang="it-IT" dirty="0" err="1" smtClean="0"/>
              <a:t>demoltiplicativo</a:t>
            </a:r>
            <a:r>
              <a:rPr lang="it-IT" dirty="0" smtClean="0"/>
              <a:t>.</a:t>
            </a:r>
            <a:endParaRPr lang="it-IT" dirty="0"/>
          </a:p>
        </p:txBody>
      </p:sp>
    </p:spTree>
    <p:extLst>
      <p:ext uri="{BB962C8B-B14F-4D97-AF65-F5344CB8AC3E}">
        <p14:creationId xmlns:p14="http://schemas.microsoft.com/office/powerpoint/2010/main" val="38124858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Segue</a:t>
            </a:r>
            <a:br>
              <a:rPr lang="it-IT" dirty="0" smtClean="0"/>
            </a:br>
            <a:endParaRPr lang="it-IT" dirty="0"/>
          </a:p>
        </p:txBody>
      </p:sp>
      <p:pic>
        <p:nvPicPr>
          <p:cNvPr id="4" name="Segnaposto contenuto 3" descr="Ritaglio schermat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8838" y="1412777"/>
            <a:ext cx="5906324" cy="4061172"/>
          </a:xfrm>
        </p:spPr>
      </p:pic>
    </p:spTree>
    <p:extLst>
      <p:ext uri="{BB962C8B-B14F-4D97-AF65-F5344CB8AC3E}">
        <p14:creationId xmlns:p14="http://schemas.microsoft.com/office/powerpoint/2010/main" val="3678049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MONITORAGGIO FISCALE</a:t>
            </a:r>
            <a:endParaRPr lang="it-IT" dirty="0"/>
          </a:p>
        </p:txBody>
      </p:sp>
      <p:pic>
        <p:nvPicPr>
          <p:cNvPr id="6" name="Segnaposto contenuto 5" descr="Ritaglio schermat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7661" y="1600200"/>
            <a:ext cx="6648677" cy="4525963"/>
          </a:xfrm>
        </p:spPr>
      </p:pic>
    </p:spTree>
    <p:extLst>
      <p:ext uri="{BB962C8B-B14F-4D97-AF65-F5344CB8AC3E}">
        <p14:creationId xmlns:p14="http://schemas.microsoft.com/office/powerpoint/2010/main" val="38089770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segue</a:t>
            </a:r>
            <a:endParaRPr lang="it-IT" dirty="0"/>
          </a:p>
        </p:txBody>
      </p:sp>
      <p:pic>
        <p:nvPicPr>
          <p:cNvPr id="5" name="Segnaposto contenuto 4" descr="Ritaglio schermat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0285" y="1484785"/>
            <a:ext cx="5763429" cy="4178874"/>
          </a:xfrm>
        </p:spPr>
      </p:pic>
    </p:spTree>
    <p:extLst>
      <p:ext uri="{BB962C8B-B14F-4D97-AF65-F5344CB8AC3E}">
        <p14:creationId xmlns:p14="http://schemas.microsoft.com/office/powerpoint/2010/main" val="25862943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segue</a:t>
            </a:r>
            <a:endParaRPr lang="it-IT" dirty="0"/>
          </a:p>
        </p:txBody>
      </p:sp>
      <p:pic>
        <p:nvPicPr>
          <p:cNvPr id="4" name="Segnaposto contenuto 3" descr="Ritaglio schermat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7174" y="1600200"/>
            <a:ext cx="5149652" cy="4525963"/>
          </a:xfrm>
        </p:spPr>
      </p:pic>
    </p:spTree>
    <p:extLst>
      <p:ext uri="{BB962C8B-B14F-4D97-AF65-F5344CB8AC3E}">
        <p14:creationId xmlns:p14="http://schemas.microsoft.com/office/powerpoint/2010/main" val="34042041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segue</a:t>
            </a:r>
            <a:endParaRPr lang="it-IT" dirty="0"/>
          </a:p>
        </p:txBody>
      </p:sp>
      <p:pic>
        <p:nvPicPr>
          <p:cNvPr id="4" name="Segnaposto contenuto 3" descr="Ritaglio schermat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0759" y="1916832"/>
            <a:ext cx="5782482" cy="3213351"/>
          </a:xfrm>
        </p:spPr>
      </p:pic>
    </p:spTree>
    <p:extLst>
      <p:ext uri="{BB962C8B-B14F-4D97-AF65-F5344CB8AC3E}">
        <p14:creationId xmlns:p14="http://schemas.microsoft.com/office/powerpoint/2010/main" val="7548524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segue</a:t>
            </a:r>
            <a:endParaRPr lang="it-IT" dirty="0"/>
          </a:p>
        </p:txBody>
      </p:sp>
      <p:pic>
        <p:nvPicPr>
          <p:cNvPr id="4" name="Segnaposto contenuto 3" descr="Ritaglio schermat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0759" y="1412776"/>
            <a:ext cx="5782482" cy="4417592"/>
          </a:xfrm>
        </p:spPr>
      </p:pic>
    </p:spTree>
    <p:extLst>
      <p:ext uri="{BB962C8B-B14F-4D97-AF65-F5344CB8AC3E}">
        <p14:creationId xmlns:p14="http://schemas.microsoft.com/office/powerpoint/2010/main" val="3442347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segue</a:t>
            </a:r>
            <a:endParaRPr lang="it-IT" dirty="0"/>
          </a:p>
        </p:txBody>
      </p:sp>
      <p:pic>
        <p:nvPicPr>
          <p:cNvPr id="4" name="Segnaposto contenuto 3" descr="Ritaglio schermat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1706" y="1484784"/>
            <a:ext cx="5820587" cy="3921663"/>
          </a:xfrm>
        </p:spPr>
      </p:pic>
    </p:spTree>
    <p:extLst>
      <p:ext uri="{BB962C8B-B14F-4D97-AF65-F5344CB8AC3E}">
        <p14:creationId xmlns:p14="http://schemas.microsoft.com/office/powerpoint/2010/main" val="33124202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segue</a:t>
            </a:r>
            <a:endParaRPr lang="it-IT" dirty="0"/>
          </a:p>
        </p:txBody>
      </p:sp>
      <p:pic>
        <p:nvPicPr>
          <p:cNvPr id="4" name="Segnaposto contenuto 3" descr="Ritaglio schermat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3127" y="1628801"/>
            <a:ext cx="5877745" cy="3601410"/>
          </a:xfrm>
        </p:spPr>
      </p:pic>
    </p:spTree>
    <p:extLst>
      <p:ext uri="{BB962C8B-B14F-4D97-AF65-F5344CB8AC3E}">
        <p14:creationId xmlns:p14="http://schemas.microsoft.com/office/powerpoint/2010/main" val="17303704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segue</a:t>
            </a:r>
            <a:endParaRPr lang="it-IT" dirty="0"/>
          </a:p>
        </p:txBody>
      </p:sp>
      <p:pic>
        <p:nvPicPr>
          <p:cNvPr id="4" name="Segnaposto contenuto 3" descr="Ritaglio schermat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1706" y="1412776"/>
            <a:ext cx="5820587" cy="4474750"/>
          </a:xfrm>
        </p:spPr>
      </p:pic>
    </p:spTree>
    <p:extLst>
      <p:ext uri="{BB962C8B-B14F-4D97-AF65-F5344CB8AC3E}">
        <p14:creationId xmlns:p14="http://schemas.microsoft.com/office/powerpoint/2010/main" val="28573226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Società estere quotate in mercati regolamentati</a:t>
            </a:r>
            <a:endParaRPr lang="it-IT" dirty="0"/>
          </a:p>
        </p:txBody>
      </p:sp>
      <p:sp>
        <p:nvSpPr>
          <p:cNvPr id="3" name="Segnaposto contenuto 2"/>
          <p:cNvSpPr>
            <a:spLocks noGrp="1"/>
          </p:cNvSpPr>
          <p:nvPr>
            <p:ph idx="1"/>
          </p:nvPr>
        </p:nvSpPr>
        <p:spPr/>
        <p:txBody>
          <a:bodyPr>
            <a:normAutofit lnSpcReduction="10000"/>
          </a:bodyPr>
          <a:lstStyle/>
          <a:p>
            <a:r>
              <a:rPr lang="it-IT" dirty="0" smtClean="0"/>
              <a:t>Le partecipazioni in società estere quotate in mercati regolamentati e sottoposte ad obblighi di comunicazione conformi alla normativa comunitaria o a standard internazionali equivalenti, vanno valorizzate direttamente nel quadro RW indipendentemente dalla partecipazione al capitale sociale che le stesse rappresentano essendo escluso in tal caso il verificarsi dello status di «titolare effettivo»</a:t>
            </a:r>
            <a:endParaRPr lang="it-IT" dirty="0"/>
          </a:p>
        </p:txBody>
      </p:sp>
    </p:spTree>
    <p:extLst>
      <p:ext uri="{BB962C8B-B14F-4D97-AF65-F5344CB8AC3E}">
        <p14:creationId xmlns:p14="http://schemas.microsoft.com/office/powerpoint/2010/main" val="34610919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Segue</a:t>
            </a:r>
            <a:br>
              <a:rPr lang="it-IT" dirty="0" smtClean="0"/>
            </a:br>
            <a:endParaRPr lang="it-IT" dirty="0"/>
          </a:p>
        </p:txBody>
      </p:sp>
      <p:pic>
        <p:nvPicPr>
          <p:cNvPr id="4" name="Segnaposto contenuto 3" descr="Ritaglio schermat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7890" y="1484784"/>
            <a:ext cx="5868219" cy="3764478"/>
          </a:xfrm>
        </p:spPr>
      </p:pic>
    </p:spTree>
    <p:extLst>
      <p:ext uri="{BB962C8B-B14F-4D97-AF65-F5344CB8AC3E}">
        <p14:creationId xmlns:p14="http://schemas.microsoft.com/office/powerpoint/2010/main" val="18027188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Trust e fondazioni</a:t>
            </a:r>
            <a:endParaRPr lang="it-IT" dirty="0"/>
          </a:p>
        </p:txBody>
      </p:sp>
      <p:sp>
        <p:nvSpPr>
          <p:cNvPr id="3" name="Segnaposto contenuto 2"/>
          <p:cNvSpPr>
            <a:spLocks noGrp="1"/>
          </p:cNvSpPr>
          <p:nvPr>
            <p:ph idx="1"/>
          </p:nvPr>
        </p:nvSpPr>
        <p:spPr/>
        <p:txBody>
          <a:bodyPr>
            <a:normAutofit fontScale="70000" lnSpcReduction="20000"/>
          </a:bodyPr>
          <a:lstStyle/>
          <a:p>
            <a:pPr algn="just"/>
            <a:r>
              <a:rPr lang="it-IT" dirty="0" smtClean="0"/>
              <a:t>In caso di detenzione di attività estere per il tramite di entità giuridiche diverse dalle società, quali fondazioni e di istituti giuridici quali i trust si possono verificare due situazioni:</a:t>
            </a:r>
          </a:p>
          <a:p>
            <a:pPr marL="0" indent="0" algn="just">
              <a:buNone/>
            </a:pPr>
            <a:r>
              <a:rPr lang="it-IT" dirty="0" smtClean="0"/>
              <a:t>    - non si verificano i requisiti per l’esercizio del controllo (beneficiari destinatari di una quota inferiore al 25%), la fondazione o il trust sono tenuti a monitorare direttamente  gli investimenti e le attività estere, sempreché si tratti di enti non commerciali residenti;</a:t>
            </a:r>
          </a:p>
          <a:p>
            <a:pPr marL="0" indent="0" algn="just">
              <a:buNone/>
            </a:pPr>
            <a:r>
              <a:rPr lang="it-IT" dirty="0"/>
              <a:t> </a:t>
            </a:r>
            <a:r>
              <a:rPr lang="it-IT" dirty="0" smtClean="0"/>
              <a:t>    - si verificano i predetti requisiti il contribuente è tenuto a dichiarare il valore complessivo degli investimenti detenuti all’estero dalla fondazione o dal trust nonché la percentuale di patrimonio nell’entità stessa. In tale caso si applica l’approccio «look </a:t>
            </a:r>
            <a:r>
              <a:rPr lang="it-IT" dirty="0" err="1" smtClean="0"/>
              <a:t>through</a:t>
            </a:r>
            <a:r>
              <a:rPr lang="it-IT" dirty="0" smtClean="0"/>
              <a:t>» anche se la fondazione o il trust sono istituiti in un paese collaborativo</a:t>
            </a:r>
            <a:endParaRPr lang="it-IT" dirty="0"/>
          </a:p>
        </p:txBody>
      </p:sp>
    </p:spTree>
    <p:extLst>
      <p:ext uri="{BB962C8B-B14F-4D97-AF65-F5344CB8AC3E}">
        <p14:creationId xmlns:p14="http://schemas.microsoft.com/office/powerpoint/2010/main" val="476485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Finalità della disciplina</a:t>
            </a:r>
            <a:br>
              <a:rPr lang="it-IT" dirty="0" smtClean="0"/>
            </a:br>
            <a:endParaRPr lang="it-IT" dirty="0"/>
          </a:p>
        </p:txBody>
      </p:sp>
      <p:sp>
        <p:nvSpPr>
          <p:cNvPr id="3" name="Segnaposto contenuto 2"/>
          <p:cNvSpPr>
            <a:spLocks noGrp="1"/>
          </p:cNvSpPr>
          <p:nvPr>
            <p:ph idx="1"/>
          </p:nvPr>
        </p:nvSpPr>
        <p:spPr/>
        <p:txBody>
          <a:bodyPr>
            <a:normAutofit fontScale="85000" lnSpcReduction="10000"/>
          </a:bodyPr>
          <a:lstStyle/>
          <a:p>
            <a:pPr algn="just"/>
            <a:r>
              <a:rPr lang="it-IT" dirty="0" smtClean="0"/>
              <a:t>La disciplina sul monitoraggio fiscale contenuta nel D.L. n. 167 del 28.06.1990 consente all’A.F. di conoscere le attività detenute all’estero dai contribuenti residenti in Italia e quindi controllare il corretto assolvimento delle imposte in applicazione del principio del «reddito mondiale» (tassazione del reddito ovunque prodotto).</a:t>
            </a:r>
          </a:p>
          <a:p>
            <a:pPr algn="just"/>
            <a:r>
              <a:rPr lang="it-IT" dirty="0" smtClean="0"/>
              <a:t>In base a tale normativa il contribuente che detiene all’estero attività di natura finanziaria o investimenti deve darne conto nella propria dichiarazione dei redditi compilando il quadro RW</a:t>
            </a:r>
          </a:p>
          <a:p>
            <a:pPr algn="just"/>
            <a:endParaRPr lang="it-IT" dirty="0"/>
          </a:p>
        </p:txBody>
      </p:sp>
    </p:spTree>
    <p:extLst>
      <p:ext uri="{BB962C8B-B14F-4D97-AF65-F5344CB8AC3E}">
        <p14:creationId xmlns:p14="http://schemas.microsoft.com/office/powerpoint/2010/main" val="29536070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segue</a:t>
            </a:r>
            <a:endParaRPr lang="it-IT" dirty="0"/>
          </a:p>
        </p:txBody>
      </p:sp>
      <p:pic>
        <p:nvPicPr>
          <p:cNvPr id="5" name="Segnaposto contenuto 4" descr="Ritaglio schermat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5996" y="1412776"/>
            <a:ext cx="5792008" cy="4165145"/>
          </a:xfrm>
        </p:spPr>
      </p:pic>
    </p:spTree>
    <p:extLst>
      <p:ext uri="{BB962C8B-B14F-4D97-AF65-F5344CB8AC3E}">
        <p14:creationId xmlns:p14="http://schemas.microsoft.com/office/powerpoint/2010/main" val="35260798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segue</a:t>
            </a:r>
            <a:endParaRPr lang="it-IT" dirty="0"/>
          </a:p>
        </p:txBody>
      </p:sp>
      <p:pic>
        <p:nvPicPr>
          <p:cNvPr id="4" name="Segnaposto contenuto 3" descr="Ritaglio schermat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0620" y="1124744"/>
            <a:ext cx="5142760" cy="5001419"/>
          </a:xfrm>
        </p:spPr>
      </p:pic>
    </p:spTree>
    <p:extLst>
      <p:ext uri="{BB962C8B-B14F-4D97-AF65-F5344CB8AC3E}">
        <p14:creationId xmlns:p14="http://schemas.microsoft.com/office/powerpoint/2010/main" val="39313567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Trust esteri</a:t>
            </a:r>
            <a:endParaRPr lang="it-IT" dirty="0"/>
          </a:p>
        </p:txBody>
      </p:sp>
      <p:sp>
        <p:nvSpPr>
          <p:cNvPr id="3" name="Segnaposto contenuto 2"/>
          <p:cNvSpPr>
            <a:spLocks noGrp="1"/>
          </p:cNvSpPr>
          <p:nvPr>
            <p:ph idx="1"/>
          </p:nvPr>
        </p:nvSpPr>
        <p:spPr/>
        <p:txBody>
          <a:bodyPr>
            <a:normAutofit fontScale="85000" lnSpcReduction="20000"/>
          </a:bodyPr>
          <a:lstStyle/>
          <a:p>
            <a:r>
              <a:rPr lang="it-IT" dirty="0" smtClean="0"/>
              <a:t>Con riferimento ai trust esteri con beneficiari individuati residenti in Italia questi ultimi sono tenuti al monitoraggio delle attività detenute all’estero dal trust quando rivestono la qualifica di «titolari effettivi». Il beneficiario che non riveste tale qualifica deve indicare nel quadro RW il valore della quota di patrimonio del trust ad esso riferibile.</a:t>
            </a:r>
          </a:p>
          <a:p>
            <a:r>
              <a:rPr lang="it-IT" dirty="0" smtClean="0"/>
              <a:t>Non si ritiene che la titolarità effettiva del trust possa essere attribuita al </a:t>
            </a:r>
            <a:r>
              <a:rPr lang="it-IT" dirty="0" err="1" smtClean="0"/>
              <a:t>trustee</a:t>
            </a:r>
            <a:r>
              <a:rPr lang="it-IT" dirty="0" smtClean="0"/>
              <a:t> posto che questo amministra i beni segregati nel trust e ne dispone secondo il regolamento del trust o le norme di legge e non nel proprio interesse</a:t>
            </a:r>
            <a:endParaRPr lang="it-IT" dirty="0"/>
          </a:p>
        </p:txBody>
      </p:sp>
    </p:spTree>
    <p:extLst>
      <p:ext uri="{BB962C8B-B14F-4D97-AF65-F5344CB8AC3E}">
        <p14:creationId xmlns:p14="http://schemas.microsoft.com/office/powerpoint/2010/main" val="5895566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OICR</a:t>
            </a:r>
            <a:endParaRPr lang="it-IT" dirty="0"/>
          </a:p>
        </p:txBody>
      </p:sp>
      <p:sp>
        <p:nvSpPr>
          <p:cNvPr id="3" name="Segnaposto contenuto 2"/>
          <p:cNvSpPr>
            <a:spLocks noGrp="1"/>
          </p:cNvSpPr>
          <p:nvPr>
            <p:ph idx="1"/>
          </p:nvPr>
        </p:nvSpPr>
        <p:spPr/>
        <p:txBody>
          <a:bodyPr>
            <a:normAutofit fontScale="92500" lnSpcReduction="20000"/>
          </a:bodyPr>
          <a:lstStyle/>
          <a:p>
            <a:r>
              <a:rPr lang="it-IT" smtClean="0"/>
              <a:t>Con riferimento agli </a:t>
            </a:r>
            <a:r>
              <a:rPr lang="it-IT" dirty="0" smtClean="0"/>
              <a:t>organismi di investimento collettivo del risparmio non rilevano le partecipazioni ad organismi istituiti in Italia che effettuano investimenti all’estero.</a:t>
            </a:r>
          </a:p>
          <a:p>
            <a:r>
              <a:rPr lang="it-IT" dirty="0" smtClean="0"/>
              <a:t>In caso di partecipazione in un OICR di diritto estero il partecipante è tenuto ad indicare nel quadro RW il valore della quota di partecipazione. Tuttavia se la partecipazione è rilevante e l’organismo è istituito in stati o territori non collaborativi occorrerà seguire l’approccio look </a:t>
            </a:r>
            <a:r>
              <a:rPr lang="it-IT" dirty="0" err="1" smtClean="0"/>
              <a:t>through</a:t>
            </a:r>
            <a:r>
              <a:rPr lang="it-IT" dirty="0" smtClean="0"/>
              <a:t>.</a:t>
            </a:r>
            <a:endParaRPr lang="it-IT" dirty="0"/>
          </a:p>
        </p:txBody>
      </p:sp>
    </p:spTree>
    <p:extLst>
      <p:ext uri="{BB962C8B-B14F-4D97-AF65-F5344CB8AC3E}">
        <p14:creationId xmlns:p14="http://schemas.microsoft.com/office/powerpoint/2010/main" val="666489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segue</a:t>
            </a:r>
            <a:endParaRPr lang="it-IT" dirty="0"/>
          </a:p>
        </p:txBody>
      </p:sp>
      <p:pic>
        <p:nvPicPr>
          <p:cNvPr id="4" name="Segnaposto contenuto 3" descr="Ritaglio schermat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7417" y="1412776"/>
            <a:ext cx="5849166" cy="3350643"/>
          </a:xfrm>
        </p:spPr>
      </p:pic>
    </p:spTree>
    <p:extLst>
      <p:ext uri="{BB962C8B-B14F-4D97-AF65-F5344CB8AC3E}">
        <p14:creationId xmlns:p14="http://schemas.microsoft.com/office/powerpoint/2010/main" val="3672160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segue</a:t>
            </a:r>
            <a:endParaRPr lang="it-IT" dirty="0"/>
          </a:p>
        </p:txBody>
      </p:sp>
      <p:pic>
        <p:nvPicPr>
          <p:cNvPr id="4" name="Segnaposto contenuto 3" descr="Ritaglio schermat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7890" y="1962679"/>
            <a:ext cx="5868219" cy="3801005"/>
          </a:xfrm>
        </p:spPr>
      </p:pic>
    </p:spTree>
    <p:extLst>
      <p:ext uri="{BB962C8B-B14F-4D97-AF65-F5344CB8AC3E}">
        <p14:creationId xmlns:p14="http://schemas.microsoft.com/office/powerpoint/2010/main" val="30295810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Esoneri soggettivi</a:t>
            </a:r>
            <a:endParaRPr lang="it-IT" dirty="0"/>
          </a:p>
        </p:txBody>
      </p:sp>
      <p:sp>
        <p:nvSpPr>
          <p:cNvPr id="6" name="Segnaposto contenuto 5"/>
          <p:cNvSpPr>
            <a:spLocks noGrp="1"/>
          </p:cNvSpPr>
          <p:nvPr>
            <p:ph idx="1"/>
          </p:nvPr>
        </p:nvSpPr>
        <p:spPr/>
        <p:txBody>
          <a:bodyPr>
            <a:normAutofit fontScale="85000" lnSpcReduction="20000"/>
          </a:bodyPr>
          <a:lstStyle/>
          <a:p>
            <a:pPr algn="just"/>
            <a:r>
              <a:rPr lang="it-IT" dirty="0"/>
              <a:t>Nessun obbligo di monitoraggio è posto in capo agli enti commerciali, alle società, siano esse società di persone (s.a.s., s.n. c., società di fatto) o società di capitali (</a:t>
            </a:r>
            <a:r>
              <a:rPr lang="it-IT" dirty="0" err="1"/>
              <a:t>s.p.a.</a:t>
            </a:r>
            <a:r>
              <a:rPr lang="it-IT" dirty="0"/>
              <a:t>, </a:t>
            </a:r>
            <a:r>
              <a:rPr lang="it-IT" dirty="0" err="1"/>
              <a:t>s.a.p.a</a:t>
            </a:r>
            <a:r>
              <a:rPr lang="it-IT" dirty="0"/>
              <a:t>., società cooperative), ad eccezione delle società </a:t>
            </a:r>
            <a:r>
              <a:rPr lang="it-IT" dirty="0" err="1"/>
              <a:t>semplici.Analoga</a:t>
            </a:r>
            <a:r>
              <a:rPr lang="it-IT" dirty="0"/>
              <a:t> esclusione è applicabile agli enti pubblici e agli altri soggetti indicati nell'articolo 74, comma 1, del TUIR</a:t>
            </a:r>
            <a:r>
              <a:rPr lang="it-IT" dirty="0" smtClean="0"/>
              <a:t>. Al </a:t>
            </a:r>
            <a:r>
              <a:rPr lang="it-IT" dirty="0"/>
              <a:t>riguardo, si precisa che gli enti di previdenza obbligatoria (casse professionali) istituiti nelle forme di associazione o fondazione non rientrano tra gli enti pubblici e, pertanto, sono obbligati agli adempimenti del monitoraggio (cfr. Corte di Cassazione, sez. </a:t>
            </a:r>
            <a:r>
              <a:rPr lang="it-IT" dirty="0" err="1"/>
              <a:t>trib</a:t>
            </a:r>
            <a:r>
              <a:rPr lang="it-IT" dirty="0"/>
              <a:t>., sentenza n. 17961 del 24 luglio 2013).</a:t>
            </a:r>
          </a:p>
        </p:txBody>
      </p:sp>
    </p:spTree>
    <p:extLst>
      <p:ext uri="{BB962C8B-B14F-4D97-AF65-F5344CB8AC3E}">
        <p14:creationId xmlns:p14="http://schemas.microsoft.com/office/powerpoint/2010/main" val="31258197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Dipendenti pubblici e lavoratori frontalieri</a:t>
            </a:r>
            <a:endParaRPr lang="it-IT" dirty="0"/>
          </a:p>
        </p:txBody>
      </p:sp>
      <p:sp>
        <p:nvSpPr>
          <p:cNvPr id="3" name="Segnaposto contenuto 2"/>
          <p:cNvSpPr>
            <a:spLocks noGrp="1"/>
          </p:cNvSpPr>
          <p:nvPr>
            <p:ph idx="1"/>
          </p:nvPr>
        </p:nvSpPr>
        <p:spPr/>
        <p:txBody>
          <a:bodyPr>
            <a:normAutofit fontScale="70000" lnSpcReduction="20000"/>
          </a:bodyPr>
          <a:lstStyle/>
          <a:p>
            <a:r>
              <a:rPr lang="it-IT" dirty="0"/>
              <a:t>Non sono soggetti all'obbligo di compilazione del quadro </a:t>
            </a:r>
            <a:r>
              <a:rPr lang="it-IT" dirty="0" smtClean="0"/>
              <a:t>RW: </a:t>
            </a:r>
          </a:p>
          <a:p>
            <a:pPr algn="just"/>
            <a:r>
              <a:rPr lang="it-IT" dirty="0" smtClean="0"/>
              <a:t>1) </a:t>
            </a:r>
            <a:r>
              <a:rPr lang="it-IT" dirty="0"/>
              <a:t>i contribuenti la cui residenza fiscale in Italia è determinata ex </a:t>
            </a:r>
            <a:r>
              <a:rPr lang="it-IT" dirty="0" err="1"/>
              <a:t>lege</a:t>
            </a:r>
            <a:r>
              <a:rPr lang="it-IT" dirty="0"/>
              <a:t> ovvero in base ad accordi internazionali ratificati in Italia e che prestano in via continuativa attività lavorative all'</a:t>
            </a:r>
            <a:r>
              <a:rPr lang="it-IT" dirty="0" err="1"/>
              <a:t>estero:le</a:t>
            </a:r>
            <a:r>
              <a:rPr lang="it-IT" dirty="0"/>
              <a:t> persone fisiche che prestano lavoro all'estero per lo Stato italiano, per una sua suddivisione politica o amministrativa o per un suo ente locale e le persone fisiche che lavorano all'estero presso organizzazioni internazionali cui aderisce l'Italia (ad esempio, ONU, NATO, Unione Europea, OCSE) la cui residenza fiscale in Italia sia determinata, in deroga agli ordinari criteri previsti dall'articolo 2 del TUIR, in base ad accordi internazionali ratificati</a:t>
            </a:r>
            <a:r>
              <a:rPr lang="it-IT" dirty="0" smtClean="0"/>
              <a:t>.</a:t>
            </a:r>
          </a:p>
          <a:p>
            <a:pPr algn="just"/>
            <a:r>
              <a:rPr lang="it-IT" dirty="0"/>
              <a:t>2) i soggetti residenti in Italia che prestano la propria attività lavorativa in via continuativa all'estero in zone di frontiera e in Paesi limitrofi. In tal caso, l'esonero si applica limitatamente alle attività di natura finanziaria e patrimoniale detenute nel Paese in cui viene svolta l'attività lavorativa.</a:t>
            </a:r>
          </a:p>
          <a:p>
            <a:endParaRPr lang="it-IT" dirty="0"/>
          </a:p>
        </p:txBody>
      </p:sp>
    </p:spTree>
    <p:extLst>
      <p:ext uri="{BB962C8B-B14F-4D97-AF65-F5344CB8AC3E}">
        <p14:creationId xmlns:p14="http://schemas.microsoft.com/office/powerpoint/2010/main" val="21180805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Attività estere da indicare nel quadro RW</a:t>
            </a:r>
            <a:endParaRPr lang="it-IT" dirty="0"/>
          </a:p>
        </p:txBody>
      </p:sp>
      <p:sp>
        <p:nvSpPr>
          <p:cNvPr id="3" name="Segnaposto contenuto 2"/>
          <p:cNvSpPr>
            <a:spLocks noGrp="1"/>
          </p:cNvSpPr>
          <p:nvPr>
            <p:ph idx="1"/>
          </p:nvPr>
        </p:nvSpPr>
        <p:spPr/>
        <p:txBody>
          <a:bodyPr>
            <a:normAutofit lnSpcReduction="10000"/>
          </a:bodyPr>
          <a:lstStyle/>
          <a:p>
            <a:pPr algn="just"/>
            <a:r>
              <a:rPr lang="it-IT" dirty="0" smtClean="0"/>
              <a:t>All’interno del quadro RW devono essere evidenziate le consistenze esistenti nel periodo di imposta:</a:t>
            </a:r>
          </a:p>
          <a:p>
            <a:pPr marL="0" indent="0" algn="just">
              <a:buNone/>
            </a:pPr>
            <a:r>
              <a:rPr lang="it-IT" dirty="0"/>
              <a:t> </a:t>
            </a:r>
            <a:r>
              <a:rPr lang="it-IT" dirty="0" smtClean="0"/>
              <a:t>- degli investimenti all’estero suscettibili di produrre redditi di fonte estera imponibili in Italia;</a:t>
            </a:r>
          </a:p>
          <a:p>
            <a:pPr marL="0" indent="0" algn="just">
              <a:buNone/>
            </a:pPr>
            <a:r>
              <a:rPr lang="it-IT" dirty="0"/>
              <a:t> </a:t>
            </a:r>
            <a:r>
              <a:rPr lang="it-IT" dirty="0" smtClean="0"/>
              <a:t>- delle attività estere di natura </a:t>
            </a:r>
            <a:r>
              <a:rPr lang="it-IT" dirty="0"/>
              <a:t>finanziaria suscettibili di produrre redditi di fonte estera imponibili in Italia;</a:t>
            </a:r>
          </a:p>
          <a:p>
            <a:pPr marL="0" indent="0" algn="just">
              <a:buNone/>
            </a:pPr>
            <a:endParaRPr lang="it-IT" dirty="0"/>
          </a:p>
        </p:txBody>
      </p:sp>
    </p:spTree>
    <p:extLst>
      <p:ext uri="{BB962C8B-B14F-4D97-AF65-F5344CB8AC3E}">
        <p14:creationId xmlns:p14="http://schemas.microsoft.com/office/powerpoint/2010/main" val="38473229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Attività estere di natura finanziaria</a:t>
            </a:r>
            <a:endParaRPr lang="it-IT" dirty="0"/>
          </a:p>
        </p:txBody>
      </p:sp>
      <p:sp>
        <p:nvSpPr>
          <p:cNvPr id="3" name="Segnaposto contenuto 2"/>
          <p:cNvSpPr>
            <a:spLocks noGrp="1"/>
          </p:cNvSpPr>
          <p:nvPr>
            <p:ph idx="1"/>
          </p:nvPr>
        </p:nvSpPr>
        <p:spPr/>
        <p:txBody>
          <a:bodyPr>
            <a:normAutofit fontScale="47500" lnSpcReduction="20000"/>
          </a:bodyPr>
          <a:lstStyle/>
          <a:p>
            <a:r>
              <a:rPr lang="it-IT" dirty="0" smtClean="0"/>
              <a:t>Attività da cui derivano redditi di capitale o redditi diversi di natura finanziaria di fonte estera:</a:t>
            </a:r>
          </a:p>
          <a:p>
            <a:pPr>
              <a:buFontTx/>
              <a:buChar char="-"/>
            </a:pPr>
            <a:r>
              <a:rPr lang="it-IT" dirty="0" smtClean="0"/>
              <a:t>attività </a:t>
            </a:r>
            <a:r>
              <a:rPr lang="it-IT" dirty="0"/>
              <a:t>i cui redditi sono corrisposti da soggetti non residenti, tra cui, partecipazioni al capitale o al patrimonio di soggetti non residenti (ad esempio, società estere, entità giuridiche quali fondazioni estere e trust esteri), obbligazioni estere e titoli similari, titoli pubblici italiani e titoli equiparati emessi all'estero, titoli non rappresentativi di merce e certificati di massa emessi da non residenti (comprese le quote di OICR esteri), valute estere, depositi e conti correnti bancari costituiti all'estero indipendentemente dalle modalità di alimentazione (ad esempio, accrediti di stipendi, di pensione o di compensi</a:t>
            </a:r>
            <a:r>
              <a:rPr lang="it-IT" dirty="0" smtClean="0"/>
              <a:t>);</a:t>
            </a:r>
          </a:p>
          <a:p>
            <a:pPr>
              <a:buFontTx/>
              <a:buChar char="-"/>
            </a:pPr>
            <a:r>
              <a:rPr lang="it-IT" dirty="0" smtClean="0"/>
              <a:t>contratti </a:t>
            </a:r>
            <a:r>
              <a:rPr lang="it-IT" dirty="0"/>
              <a:t>di natura finanziaria stipulati con controparti non residenti, tra cui, finanziamenti, riporti, pronti contro termine e prestito titoli, nonché polizze di assicurazione sulla vita e di capitalizzazione stipulate con compagnie di assicurazione estere</a:t>
            </a:r>
            <a:r>
              <a:rPr lang="it-IT" dirty="0" smtClean="0"/>
              <a:t>;</a:t>
            </a:r>
          </a:p>
          <a:p>
            <a:pPr>
              <a:buFontTx/>
              <a:buChar char="-"/>
            </a:pPr>
            <a:r>
              <a:rPr lang="it-IT" dirty="0" smtClean="0"/>
              <a:t>contratti </a:t>
            </a:r>
            <a:r>
              <a:rPr lang="it-IT" dirty="0"/>
              <a:t>derivati e altri rapporti finanziari stipulati al di fuori del territorio dello Stato</a:t>
            </a:r>
            <a:r>
              <a:rPr lang="it-IT" dirty="0" smtClean="0"/>
              <a:t>;</a:t>
            </a:r>
          </a:p>
          <a:p>
            <a:pPr>
              <a:buFontTx/>
              <a:buChar char="-"/>
            </a:pPr>
            <a:r>
              <a:rPr lang="it-IT" dirty="0" smtClean="0"/>
              <a:t>metalli </a:t>
            </a:r>
            <a:r>
              <a:rPr lang="it-IT" dirty="0"/>
              <a:t>preziosi allo stato grezzo o monetato detenuti all'estero</a:t>
            </a:r>
            <a:r>
              <a:rPr lang="it-IT" dirty="0" smtClean="0"/>
              <a:t>;</a:t>
            </a:r>
          </a:p>
          <a:p>
            <a:pPr>
              <a:buFontTx/>
              <a:buChar char="-"/>
            </a:pPr>
            <a:r>
              <a:rPr lang="it-IT" dirty="0" smtClean="0"/>
              <a:t>diritti </a:t>
            </a:r>
            <a:r>
              <a:rPr lang="it-IT" dirty="0"/>
              <a:t>all'acquisto o alla sottoscrizione di azioni estere o strumenti finanziari assimilati</a:t>
            </a:r>
            <a:r>
              <a:rPr lang="it-IT" dirty="0" smtClean="0"/>
              <a:t>;</a:t>
            </a:r>
          </a:p>
          <a:p>
            <a:pPr>
              <a:buFontTx/>
              <a:buChar char="-"/>
            </a:pPr>
            <a:r>
              <a:rPr lang="it-IT" dirty="0" smtClean="0"/>
              <a:t>forme </a:t>
            </a:r>
            <a:r>
              <a:rPr lang="it-IT" dirty="0"/>
              <a:t>di previdenza complementare organizzate o gestite da società ed enti di diritto estero</a:t>
            </a:r>
            <a:r>
              <a:rPr lang="it-IT" dirty="0" smtClean="0"/>
              <a:t>.</a:t>
            </a:r>
          </a:p>
          <a:p>
            <a:pPr marL="0" indent="0">
              <a:buNone/>
            </a:pPr>
            <a:r>
              <a:rPr lang="it-IT" dirty="0"/>
              <a:t>Devono essere indicate nel quadro RW anche le attività finanziarie italiane detenute all'estero - ad esempio, i titoli pubblici ed equiparati emessi in Italia, le partecipazioni in soggetti residenti ed altri strumenti finanziari emessi da soggetti residenti - in quanto suscettibili di produrre redditi diversi di natura finanziaria derivanti da attività detenute all'estero. Si ricorda che con la circolare n. 9/E del 30 gennaio 2002 (risposta 1.28) e la già citata risoluzione n. 134/E del 2002 sono state considerate "detenute all'estero" anche le attività finanziarie italiane detenute per il tramite di fiduciarie estere o soggetti esteri interposti.</a:t>
            </a:r>
          </a:p>
        </p:txBody>
      </p:sp>
    </p:spTree>
    <p:extLst>
      <p:ext uri="{BB962C8B-B14F-4D97-AF65-F5344CB8AC3E}">
        <p14:creationId xmlns:p14="http://schemas.microsoft.com/office/powerpoint/2010/main" val="3419388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Modifiche apportate dalla legge 06.08.2013 n. 96</a:t>
            </a:r>
            <a:endParaRPr lang="it-IT" dirty="0"/>
          </a:p>
        </p:txBody>
      </p:sp>
      <p:sp>
        <p:nvSpPr>
          <p:cNvPr id="3" name="Segnaposto contenuto 2"/>
          <p:cNvSpPr>
            <a:spLocks noGrp="1"/>
          </p:cNvSpPr>
          <p:nvPr>
            <p:ph idx="1"/>
          </p:nvPr>
        </p:nvSpPr>
        <p:spPr/>
        <p:txBody>
          <a:bodyPr>
            <a:normAutofit lnSpcReduction="10000"/>
          </a:bodyPr>
          <a:lstStyle/>
          <a:p>
            <a:pPr algn="just"/>
            <a:r>
              <a:rPr lang="it-IT" dirty="0" smtClean="0"/>
              <a:t>L’impianto normativo sul monitoraggio fiscale è stato modificato dall’art. 9 della legge n. 96/2013 che ha previsto alcune semplificazioni in merito alla compilazione del quadro RW, la riduzione delle sanzioni e l’ampliamento dei soggetti tenuti a presentare tale dichiarazione. </a:t>
            </a:r>
          </a:p>
          <a:p>
            <a:pPr algn="just"/>
            <a:r>
              <a:rPr lang="it-IT" dirty="0" smtClean="0"/>
              <a:t>Con decorrenza dal periodo d’imposta 2013 (Unico 2014):</a:t>
            </a:r>
            <a:endParaRPr lang="it-IT" dirty="0"/>
          </a:p>
        </p:txBody>
      </p:sp>
    </p:spTree>
    <p:extLst>
      <p:ext uri="{BB962C8B-B14F-4D97-AF65-F5344CB8AC3E}">
        <p14:creationId xmlns:p14="http://schemas.microsoft.com/office/powerpoint/2010/main" val="40171571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Cassette di sicurezza</a:t>
            </a:r>
            <a:endParaRPr lang="it-IT" dirty="0"/>
          </a:p>
        </p:txBody>
      </p:sp>
      <p:sp>
        <p:nvSpPr>
          <p:cNvPr id="3" name="Segnaposto contenuto 2"/>
          <p:cNvSpPr>
            <a:spLocks noGrp="1"/>
          </p:cNvSpPr>
          <p:nvPr>
            <p:ph idx="1"/>
          </p:nvPr>
        </p:nvSpPr>
        <p:spPr/>
        <p:txBody>
          <a:bodyPr/>
          <a:lstStyle/>
          <a:p>
            <a:r>
              <a:rPr lang="it-IT" dirty="0"/>
              <a:t>Le attività finanziarie detenute all'estero vanno indicate nel quadro RW anche se immesse in cassette di sicurezza. Inoltre, sono soggette al medesimo obbligo anche le attività finanziarie estere detenute in Italia al di fuori del circuito degli intermediari residenti.</a:t>
            </a:r>
          </a:p>
        </p:txBody>
      </p:sp>
    </p:spTree>
    <p:extLst>
      <p:ext uri="{BB962C8B-B14F-4D97-AF65-F5344CB8AC3E}">
        <p14:creationId xmlns:p14="http://schemas.microsoft.com/office/powerpoint/2010/main" val="19965933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Stock option</a:t>
            </a:r>
            <a:endParaRPr lang="it-IT" dirty="0"/>
          </a:p>
        </p:txBody>
      </p:sp>
      <p:sp>
        <p:nvSpPr>
          <p:cNvPr id="3" name="Segnaposto contenuto 2"/>
          <p:cNvSpPr>
            <a:spLocks noGrp="1"/>
          </p:cNvSpPr>
          <p:nvPr>
            <p:ph idx="1"/>
          </p:nvPr>
        </p:nvSpPr>
        <p:spPr/>
        <p:txBody>
          <a:bodyPr>
            <a:normAutofit fontScale="62500" lnSpcReduction="20000"/>
          </a:bodyPr>
          <a:lstStyle/>
          <a:p>
            <a:r>
              <a:rPr lang="it-IT" dirty="0"/>
              <a:t>Con riferimento ai titoli o diritti offerti ai lavoratori dipendenti ed assimilati che danno la possibilità di acquistare, ad un determinato prezzo, azioni della società estera con la quale il contribuente intrattiene il rapporto di lavoro o delle società controllate o controllanti (cd. stock option), si precisa che tali titoli o diritti vanno indicati nel quadro RW soltanto nei casi in cui, al termine del periodo d'imposta, il prezzo di esercizio sia inferiore al valore corrente del sottostante, perché soltanto in questo caso il beneficiario dispone di un "valore" all'estero</a:t>
            </a:r>
            <a:r>
              <a:rPr lang="it-IT" dirty="0" smtClean="0"/>
              <a:t>. Nell'ipotesi </a:t>
            </a:r>
            <a:r>
              <a:rPr lang="it-IT" dirty="0"/>
              <a:t>in cui il piano di assegnazione delle stock option prevede che l'assegnatario non possa esercitare il proprio diritto finché non sia trascorso un determinato periodo (cd. </a:t>
            </a:r>
            <a:r>
              <a:rPr lang="it-IT" dirty="0" err="1"/>
              <a:t>vesting</a:t>
            </a:r>
            <a:r>
              <a:rPr lang="it-IT" dirty="0"/>
              <a:t> </a:t>
            </a:r>
            <a:r>
              <a:rPr lang="it-IT" dirty="0" err="1"/>
              <a:t>period</a:t>
            </a:r>
            <a:r>
              <a:rPr lang="it-IT" dirty="0"/>
              <a:t>), le stesse non devono essere indicate nel quadro RW fino a quando non sia spirato tale termine. Infatti, fino a quel momento il diritto è soggetto ad una sorta di condizione </a:t>
            </a:r>
            <a:r>
              <a:rPr lang="it-IT" dirty="0" err="1"/>
              <a:t>sospensiva.I</a:t>
            </a:r>
            <a:r>
              <a:rPr lang="it-IT" dirty="0"/>
              <a:t> predetti diritti di opzione devono, invece, essere indicati in ogni caso nel quadro RW e, quindi, anche nel corso del </a:t>
            </a:r>
            <a:r>
              <a:rPr lang="it-IT" dirty="0" err="1"/>
              <a:t>vesting</a:t>
            </a:r>
            <a:r>
              <a:rPr lang="it-IT" dirty="0"/>
              <a:t> </a:t>
            </a:r>
            <a:r>
              <a:rPr lang="it-IT" dirty="0" err="1"/>
              <a:t>period</a:t>
            </a:r>
            <a:r>
              <a:rPr lang="it-IT" dirty="0"/>
              <a:t>, qualora essi siano cedibili.</a:t>
            </a:r>
          </a:p>
        </p:txBody>
      </p:sp>
    </p:spTree>
    <p:extLst>
      <p:ext uri="{BB962C8B-B14F-4D97-AF65-F5344CB8AC3E}">
        <p14:creationId xmlns:p14="http://schemas.microsoft.com/office/powerpoint/2010/main" val="31341937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Attività estere di natura patrimoniale</a:t>
            </a:r>
            <a:endParaRPr lang="it-IT" dirty="0"/>
          </a:p>
        </p:txBody>
      </p:sp>
      <p:sp>
        <p:nvSpPr>
          <p:cNvPr id="3" name="Segnaposto contenuto 2"/>
          <p:cNvSpPr>
            <a:spLocks noGrp="1"/>
          </p:cNvSpPr>
          <p:nvPr>
            <p:ph idx="1"/>
          </p:nvPr>
        </p:nvSpPr>
        <p:spPr/>
        <p:txBody>
          <a:bodyPr>
            <a:normAutofit fontScale="77500" lnSpcReduction="20000"/>
          </a:bodyPr>
          <a:lstStyle/>
          <a:p>
            <a:r>
              <a:rPr lang="it-IT" dirty="0" smtClean="0"/>
              <a:t>Beni </a:t>
            </a:r>
            <a:r>
              <a:rPr lang="it-IT" dirty="0"/>
              <a:t>patrimoniali collocati all'estero e che sono suscettibili di produrre reddito imponibile in </a:t>
            </a:r>
            <a:r>
              <a:rPr lang="it-IT" dirty="0" smtClean="0"/>
              <a:t>Italia:</a:t>
            </a:r>
          </a:p>
          <a:p>
            <a:pPr marL="0" indent="0">
              <a:buNone/>
            </a:pPr>
            <a:r>
              <a:rPr lang="it-IT" dirty="0"/>
              <a:t> </a:t>
            </a:r>
            <a:r>
              <a:rPr lang="it-IT" dirty="0" smtClean="0"/>
              <a:t>- immobili </a:t>
            </a:r>
            <a:r>
              <a:rPr lang="it-IT" dirty="0"/>
              <a:t>situati all'estero o i diritti reali immobiliari (ad esempio, usufrutto o nuda proprietà) o quote di essi (ad esempio, comproprietà o multiproprietà</a:t>
            </a:r>
            <a:r>
              <a:rPr lang="it-IT" dirty="0" smtClean="0"/>
              <a:t>)- anche se tenuti a disposizione;</a:t>
            </a:r>
          </a:p>
          <a:p>
            <a:pPr marL="0" indent="0">
              <a:buNone/>
            </a:pPr>
            <a:r>
              <a:rPr lang="it-IT" dirty="0"/>
              <a:t> </a:t>
            </a:r>
            <a:r>
              <a:rPr lang="it-IT" dirty="0" smtClean="0"/>
              <a:t>- oggetti </a:t>
            </a:r>
            <a:r>
              <a:rPr lang="it-IT" dirty="0"/>
              <a:t>preziosi e le opere d'arte che si trovano fuori del territorio dello Stato (compresi quelli custoditi in cassette di sicurezza</a:t>
            </a:r>
            <a:r>
              <a:rPr lang="it-IT" dirty="0" smtClean="0"/>
              <a:t>);</a:t>
            </a:r>
          </a:p>
          <a:p>
            <a:pPr marL="0" indent="0">
              <a:buNone/>
            </a:pPr>
            <a:r>
              <a:rPr lang="it-IT" dirty="0"/>
              <a:t> </a:t>
            </a:r>
            <a:r>
              <a:rPr lang="it-IT" dirty="0" smtClean="0"/>
              <a:t>-  imbarcazioni </a:t>
            </a:r>
            <a:r>
              <a:rPr lang="it-IT" dirty="0"/>
              <a:t>o le navi da diporto o altri beni mobili detenuti all'estero e/o iscritti nei pubblici registri esteri, nonché quelli che pur non essendo iscritti nei predetti registri avrebbero i requisiti per essere iscritti in Italia.</a:t>
            </a:r>
          </a:p>
        </p:txBody>
      </p:sp>
    </p:spTree>
    <p:extLst>
      <p:ext uri="{BB962C8B-B14F-4D97-AF65-F5344CB8AC3E}">
        <p14:creationId xmlns:p14="http://schemas.microsoft.com/office/powerpoint/2010/main" val="32865513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Segue </a:t>
            </a:r>
            <a:endParaRPr lang="it-IT" dirty="0"/>
          </a:p>
        </p:txBody>
      </p:sp>
      <p:sp>
        <p:nvSpPr>
          <p:cNvPr id="3" name="Segnaposto contenuto 2"/>
          <p:cNvSpPr>
            <a:spLocks noGrp="1"/>
          </p:cNvSpPr>
          <p:nvPr>
            <p:ph idx="1"/>
          </p:nvPr>
        </p:nvSpPr>
        <p:spPr/>
        <p:txBody>
          <a:bodyPr>
            <a:normAutofit fontScale="77500" lnSpcReduction="20000"/>
          </a:bodyPr>
          <a:lstStyle/>
          <a:p>
            <a:r>
              <a:rPr lang="it-IT" dirty="0"/>
              <a:t>Al riguardo si ricorda che con la risoluzione n. 134/E del 30 aprile 2002 sono stati considerati "detenuti all'estero" gli immobili ubicati in Italia posseduti per il tramite fiduciarie estere o di un soggetto interposto residente all'estero</a:t>
            </a:r>
            <a:r>
              <a:rPr lang="it-IT" dirty="0" smtClean="0"/>
              <a:t>.</a:t>
            </a:r>
          </a:p>
          <a:p>
            <a:r>
              <a:rPr lang="it-IT" dirty="0"/>
              <a:t>Le attività patrimoniali detenute all'estero vanno indicate nel quadro RW anche se immesse in cassette di sicurezza</a:t>
            </a:r>
            <a:r>
              <a:rPr lang="it-IT" dirty="0" smtClean="0"/>
              <a:t>.</a:t>
            </a:r>
          </a:p>
          <a:p>
            <a:r>
              <a:rPr lang="it-IT" dirty="0"/>
              <a:t>Si ricorda che sono soggetti all'obbligo di monitoraggio le consistenze di tutti gli investimenti detenuti all'estero anche nel caso in cui sussista una capacità produttiva di reddito meramente potenziale e quindi eventuale e lontana nel tempo derivante dall'alienazione, dall'utilizzo nonché dallo sfruttamento del bene, anche senza organizzazione d'impresa.</a:t>
            </a:r>
          </a:p>
        </p:txBody>
      </p:sp>
    </p:spTree>
    <p:extLst>
      <p:ext uri="{BB962C8B-B14F-4D97-AF65-F5344CB8AC3E}">
        <p14:creationId xmlns:p14="http://schemas.microsoft.com/office/powerpoint/2010/main" val="32586482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Valorizzazione attività finanziarie e patrimoniali</a:t>
            </a:r>
            <a:endParaRPr lang="it-IT" dirty="0"/>
          </a:p>
        </p:txBody>
      </p:sp>
      <p:sp>
        <p:nvSpPr>
          <p:cNvPr id="3" name="Segnaposto contenuto 2"/>
          <p:cNvSpPr>
            <a:spLocks noGrp="1"/>
          </p:cNvSpPr>
          <p:nvPr>
            <p:ph idx="1"/>
          </p:nvPr>
        </p:nvSpPr>
        <p:spPr/>
        <p:txBody>
          <a:bodyPr>
            <a:normAutofit fontScale="77500" lnSpcReduction="20000"/>
          </a:bodyPr>
          <a:lstStyle/>
          <a:p>
            <a:r>
              <a:rPr lang="it-IT" dirty="0" smtClean="0"/>
              <a:t>E’ sufficiente </a:t>
            </a:r>
            <a:r>
              <a:rPr lang="it-IT" dirty="0"/>
              <a:t>compilare un unico quadro della dichiarazione dei redditi per assolvere sia gli obblighi di monitoraggio fiscale sia di liquidazione dell'imposta sul valore delle attività finanziarie detenute all'estero (IVAFE) e dell'imposta sul valore degli immobili all'estero (IVIE), istituite dall'articolo 19, commi da 13 a 23, del decreto legge 6 dicembre 2011, n. 201 convertito, con modificazioni, dalle legge 22 dicembre 2011, n. 214, e successive modificazioni</a:t>
            </a:r>
            <a:r>
              <a:rPr lang="it-IT" dirty="0" smtClean="0"/>
              <a:t>.</a:t>
            </a:r>
          </a:p>
          <a:p>
            <a:r>
              <a:rPr lang="it-IT" dirty="0"/>
              <a:t>I soggetti non tenuti al pagamento dell'IVIE e dell'IVAFE (enti non commerciali e società semplici ed equiparate) dovranno utilizzare i medesimi criteri di valorizzazione delle attività esclusivamente ai fini del monitoraggio fiscale.</a:t>
            </a:r>
          </a:p>
          <a:p>
            <a:endParaRPr lang="it-IT" dirty="0"/>
          </a:p>
        </p:txBody>
      </p:sp>
    </p:spTree>
    <p:extLst>
      <p:ext uri="{BB962C8B-B14F-4D97-AF65-F5344CB8AC3E}">
        <p14:creationId xmlns:p14="http://schemas.microsoft.com/office/powerpoint/2010/main" val="27898861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Segue</a:t>
            </a:r>
            <a:endParaRPr lang="it-IT" dirty="0"/>
          </a:p>
        </p:txBody>
      </p:sp>
      <p:sp>
        <p:nvSpPr>
          <p:cNvPr id="3" name="Segnaposto contenuto 2"/>
          <p:cNvSpPr>
            <a:spLocks noGrp="1"/>
          </p:cNvSpPr>
          <p:nvPr>
            <p:ph idx="1"/>
          </p:nvPr>
        </p:nvSpPr>
        <p:spPr/>
        <p:txBody>
          <a:bodyPr>
            <a:normAutofit fontScale="77500" lnSpcReduction="20000"/>
          </a:bodyPr>
          <a:lstStyle/>
          <a:p>
            <a:r>
              <a:rPr lang="it-IT" dirty="0"/>
              <a:t>Nel quadro RW devono essere riportate le consistenze degli investimenti e delle attività valorizzate all'inizio di ciascun periodo d'imposta ovvero al primo giorno di detenzione (di seguito, "valore iniziale") e al termine dello stesso ovvero al termine del periodo di detenzione nello stesso (di seguito, "valore finale"), nonché il periodo </a:t>
            </a:r>
            <a:r>
              <a:rPr lang="it-IT" dirty="0" smtClean="0"/>
              <a:t>di </a:t>
            </a:r>
            <a:r>
              <a:rPr lang="it-IT" dirty="0"/>
              <a:t>possesso</a:t>
            </a:r>
            <a:r>
              <a:rPr lang="it-IT" dirty="0" smtClean="0"/>
              <a:t>.</a:t>
            </a:r>
          </a:p>
          <a:p>
            <a:r>
              <a:rPr lang="it-IT" dirty="0"/>
              <a:t>Il controvalore in euro degli investimenti e delle attività espressi in valuta da indicare nel nuovo quadro RW va calcolato, per tutti i dati in esso riportati, sulla base del provvedimento del Direttore dell'Agenzia delle Entrate emanato ai fini dell'individuazione dei cambi medi mensili agli effetti delle norme contenute nei Titoli I e II del TUIR.</a:t>
            </a:r>
          </a:p>
        </p:txBody>
      </p:sp>
    </p:spTree>
    <p:extLst>
      <p:ext uri="{BB962C8B-B14F-4D97-AF65-F5344CB8AC3E}">
        <p14:creationId xmlns:p14="http://schemas.microsoft.com/office/powerpoint/2010/main" val="19453993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Attività finanziarie</a:t>
            </a:r>
            <a:endParaRPr lang="it-IT" dirty="0"/>
          </a:p>
        </p:txBody>
      </p:sp>
      <p:sp>
        <p:nvSpPr>
          <p:cNvPr id="3" name="Segnaposto contenuto 2"/>
          <p:cNvSpPr>
            <a:spLocks noGrp="1"/>
          </p:cNvSpPr>
          <p:nvPr>
            <p:ph idx="1"/>
          </p:nvPr>
        </p:nvSpPr>
        <p:spPr/>
        <p:txBody>
          <a:bodyPr>
            <a:normAutofit fontScale="77500" lnSpcReduction="20000"/>
          </a:bodyPr>
          <a:lstStyle/>
          <a:p>
            <a:r>
              <a:rPr lang="it-IT" dirty="0"/>
              <a:t>Nell'individuazione del valore iniziale e finale, occorre fare riferimento al valore utilizzato per la determinazione della base imponibile dell'IVAFE, anche se non dovuta, che, così come meglio specificato nella circolare n. 28/E del 2 luglio 2012, a seconda del criterio adottato, è pari al</a:t>
            </a:r>
            <a:r>
              <a:rPr lang="it-IT" dirty="0" smtClean="0"/>
              <a:t>:</a:t>
            </a:r>
          </a:p>
          <a:p>
            <a:pPr marL="0" indent="0">
              <a:buNone/>
            </a:pPr>
            <a:r>
              <a:rPr lang="it-IT" dirty="0"/>
              <a:t> </a:t>
            </a:r>
            <a:r>
              <a:rPr lang="it-IT" dirty="0" smtClean="0"/>
              <a:t> - valore </a:t>
            </a:r>
            <a:r>
              <a:rPr lang="it-IT" dirty="0"/>
              <a:t>di mercato, rilevato al termine del periodo d'imposta o al termine del periodo di detenzione nel luogo in cui esse sono detenute</a:t>
            </a:r>
            <a:r>
              <a:rPr lang="it-IT" dirty="0" smtClean="0"/>
              <a:t>;</a:t>
            </a:r>
          </a:p>
          <a:p>
            <a:pPr marL="0" indent="0">
              <a:buNone/>
            </a:pPr>
            <a:r>
              <a:rPr lang="it-IT" dirty="0"/>
              <a:t> </a:t>
            </a:r>
            <a:r>
              <a:rPr lang="it-IT" dirty="0" smtClean="0"/>
              <a:t>  - valore </a:t>
            </a:r>
            <a:r>
              <a:rPr lang="it-IT" dirty="0"/>
              <a:t>nominale, se le attività finanziarie non sono negoziate in mercati regolamentati</a:t>
            </a:r>
            <a:r>
              <a:rPr lang="it-IT" dirty="0" smtClean="0"/>
              <a:t>;</a:t>
            </a:r>
          </a:p>
          <a:p>
            <a:pPr marL="0" indent="0">
              <a:buNone/>
            </a:pPr>
            <a:r>
              <a:rPr lang="it-IT" dirty="0"/>
              <a:t> </a:t>
            </a:r>
            <a:r>
              <a:rPr lang="it-IT" dirty="0" smtClean="0"/>
              <a:t>  - valore </a:t>
            </a:r>
            <a:r>
              <a:rPr lang="it-IT" dirty="0"/>
              <a:t>di rimborso, in mancanza del valore nominale</a:t>
            </a:r>
            <a:r>
              <a:rPr lang="it-IT" dirty="0" smtClean="0"/>
              <a:t>;</a:t>
            </a:r>
          </a:p>
          <a:p>
            <a:pPr marL="0" indent="0">
              <a:buNone/>
            </a:pPr>
            <a:r>
              <a:rPr lang="it-IT" dirty="0"/>
              <a:t> </a:t>
            </a:r>
            <a:r>
              <a:rPr lang="it-IT" dirty="0" smtClean="0"/>
              <a:t>  - costo </a:t>
            </a:r>
            <a:r>
              <a:rPr lang="it-IT" dirty="0"/>
              <a:t>d'acquisto, in mancanza del valore nominale e del valore di rimborso.</a:t>
            </a:r>
          </a:p>
        </p:txBody>
      </p:sp>
    </p:spTree>
    <p:extLst>
      <p:ext uri="{BB962C8B-B14F-4D97-AF65-F5344CB8AC3E}">
        <p14:creationId xmlns:p14="http://schemas.microsoft.com/office/powerpoint/2010/main" val="20731744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segue</a:t>
            </a:r>
            <a:endParaRPr lang="it-IT" dirty="0"/>
          </a:p>
        </p:txBody>
      </p:sp>
      <p:sp>
        <p:nvSpPr>
          <p:cNvPr id="3" name="Segnaposto contenuto 2"/>
          <p:cNvSpPr>
            <a:spLocks noGrp="1"/>
          </p:cNvSpPr>
          <p:nvPr>
            <p:ph idx="1"/>
          </p:nvPr>
        </p:nvSpPr>
        <p:spPr/>
        <p:txBody>
          <a:bodyPr>
            <a:normAutofit fontScale="55000" lnSpcReduction="20000"/>
          </a:bodyPr>
          <a:lstStyle/>
          <a:p>
            <a:r>
              <a:rPr lang="it-IT" dirty="0"/>
              <a:t>Nel caso in cui siano cedute attività finanziarie appartenenti alla stessa categoria, acquistate a prezzi e in tempi diversi, per stabilire quale delle attività finanziarie è detenuta nel periodo di riferimento il metodo che deve essere utilizzato è il cosiddetto "L.I.F.O." e, pertanto, si considerano ceduti per primi quelli acquisiti in data più recente</a:t>
            </a:r>
            <a:r>
              <a:rPr lang="it-IT" dirty="0" smtClean="0"/>
              <a:t>.</a:t>
            </a:r>
          </a:p>
          <a:p>
            <a:r>
              <a:rPr lang="it-IT" dirty="0"/>
              <a:t>Per i conti correnti e i libretti di risparmio detenuti all'estero, l'obbligo di monitoraggio sussiste in ogni caso e, quindi, anche se l'IVAFE non è dovuta in quanto il valore medio di giacenza annuo risultante dagli estratti conto e dai libretti non è superiore a euro 5.000 ovvero è dovuta in misura fissa</a:t>
            </a:r>
            <a:r>
              <a:rPr lang="it-IT" dirty="0" smtClean="0"/>
              <a:t>.</a:t>
            </a:r>
          </a:p>
          <a:p>
            <a:r>
              <a:rPr lang="it-IT" dirty="0"/>
              <a:t>come stabilito nel provvedimento del Direttore, per i conti correnti e i libretti di risparmio detenuti in Paesi o territori diversi da quelli collaborativi occorre indicare, oltre al valore iniziale e valore finale, anche l'ammontare massimo che l'attività ha raggiunto nel corso del periodo d'imposta</a:t>
            </a:r>
            <a:r>
              <a:rPr lang="it-IT" dirty="0" smtClean="0"/>
              <a:t>.</a:t>
            </a:r>
          </a:p>
          <a:p>
            <a:r>
              <a:rPr lang="it-IT" dirty="0" smtClean="0"/>
              <a:t>Per quanto riguarda le </a:t>
            </a:r>
            <a:r>
              <a:rPr lang="it-IT" dirty="0"/>
              <a:t>stock option, devono essere indicati quale valore iniziale il prezzo di esercizio previsto dal piano e quale valore finale il valore corrente del sottostante al termine del periodo di imposta</a:t>
            </a:r>
            <a:r>
              <a:rPr lang="it-IT" dirty="0" smtClean="0"/>
              <a:t>. Sono soggetti all’imposta solo nel caso in cui siano cedibili.</a:t>
            </a:r>
            <a:endParaRPr lang="it-IT" dirty="0"/>
          </a:p>
          <a:p>
            <a:endParaRPr lang="it-IT" dirty="0" smtClean="0"/>
          </a:p>
          <a:p>
            <a:endParaRPr lang="it-IT" dirty="0"/>
          </a:p>
        </p:txBody>
      </p:sp>
    </p:spTree>
    <p:extLst>
      <p:ext uri="{BB962C8B-B14F-4D97-AF65-F5344CB8AC3E}">
        <p14:creationId xmlns:p14="http://schemas.microsoft.com/office/powerpoint/2010/main" val="17095004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Attività patrimoniali - immobili</a:t>
            </a:r>
            <a:endParaRPr lang="it-IT" dirty="0"/>
          </a:p>
        </p:txBody>
      </p:sp>
      <p:sp>
        <p:nvSpPr>
          <p:cNvPr id="3" name="Segnaposto contenuto 2"/>
          <p:cNvSpPr>
            <a:spLocks noGrp="1"/>
          </p:cNvSpPr>
          <p:nvPr>
            <p:ph idx="1"/>
          </p:nvPr>
        </p:nvSpPr>
        <p:spPr/>
        <p:txBody>
          <a:bodyPr>
            <a:normAutofit fontScale="70000" lnSpcReduction="20000"/>
          </a:bodyPr>
          <a:lstStyle/>
          <a:p>
            <a:r>
              <a:rPr lang="it-IT" dirty="0"/>
              <a:t>L'indicazione del valore degli immobili situati all'estero o di quelli che si considerano detenuti all'estero deve essere effettuata seguendo le stesse regole utilizzate ai fini dell'IVIE, anche se non dovuta</a:t>
            </a:r>
            <a:r>
              <a:rPr lang="it-IT" dirty="0" smtClean="0"/>
              <a:t>.</a:t>
            </a:r>
          </a:p>
          <a:p>
            <a:r>
              <a:rPr lang="it-IT" dirty="0"/>
              <a:t> il valore dell'immobile è costituito, a seconda dei criteri adottati </a:t>
            </a:r>
            <a:r>
              <a:rPr lang="it-IT" dirty="0" smtClean="0"/>
              <a:t>dal:</a:t>
            </a:r>
          </a:p>
          <a:p>
            <a:pPr marL="0" indent="0">
              <a:buNone/>
            </a:pPr>
            <a:r>
              <a:rPr lang="it-IT" dirty="0"/>
              <a:t>  - costo risultante dall'atto di acquisto o dai contratti da cui risulta il costo complessivamente sostenuto per l'acquisto di diritti reali diversi dalla proprietà</a:t>
            </a:r>
            <a:r>
              <a:rPr lang="it-IT" dirty="0" smtClean="0"/>
              <a:t>;</a:t>
            </a:r>
          </a:p>
          <a:p>
            <a:pPr marL="0" indent="0">
              <a:buNone/>
            </a:pPr>
            <a:r>
              <a:rPr lang="it-IT" dirty="0"/>
              <a:t>  - valore di mercato rilevabile al termine di ciascun anno solare nel luogo in cui è situato l'immobile, in mancanza del costo d'acquisto o in mancanza della relativa documentazione. Qualora l'immobile non sia più posseduto alla data del 31 dicembre dell'anno si deve fare riferimento al valore dell'immobile rilevato al termine del periodo di detenzione</a:t>
            </a:r>
            <a:r>
              <a:rPr lang="it-IT" dirty="0" smtClean="0"/>
              <a:t>.</a:t>
            </a:r>
          </a:p>
          <a:p>
            <a:pPr marL="0" indent="0">
              <a:buNone/>
            </a:pPr>
            <a:endParaRPr lang="it-IT" dirty="0"/>
          </a:p>
        </p:txBody>
      </p:sp>
    </p:spTree>
    <p:extLst>
      <p:ext uri="{BB962C8B-B14F-4D97-AF65-F5344CB8AC3E}">
        <p14:creationId xmlns:p14="http://schemas.microsoft.com/office/powerpoint/2010/main" val="31107491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segue</a:t>
            </a:r>
            <a:endParaRPr lang="it-IT" dirty="0"/>
          </a:p>
        </p:txBody>
      </p:sp>
      <p:sp>
        <p:nvSpPr>
          <p:cNvPr id="3" name="Segnaposto contenuto 2"/>
          <p:cNvSpPr>
            <a:spLocks noGrp="1"/>
          </p:cNvSpPr>
          <p:nvPr>
            <p:ph idx="1"/>
          </p:nvPr>
        </p:nvSpPr>
        <p:spPr/>
        <p:txBody>
          <a:bodyPr>
            <a:normAutofit fontScale="92500" lnSpcReduction="10000"/>
          </a:bodyPr>
          <a:lstStyle/>
          <a:p>
            <a:r>
              <a:rPr lang="it-IT" dirty="0"/>
              <a:t>Per quanto riguarda gli immobili acquisiti per successione o donazione, il valore è quello indicato nella dichiarazione di successione o nell'atto registrato o in altri atti previsti dagli ordinamenti esteri con finalità analoghe. In mancanza, si assume il costo di acquisto o di costruzione sostenuto dal de </a:t>
            </a:r>
            <a:r>
              <a:rPr lang="it-IT" dirty="0" err="1"/>
              <a:t>cuius</a:t>
            </a:r>
            <a:r>
              <a:rPr lang="it-IT" dirty="0"/>
              <a:t> o dal donante come risultante dalla relativa documentazione; in assenza di tale documentazione si assume il valore di mercato come sopra determinato</a:t>
            </a:r>
            <a:r>
              <a:rPr lang="it-IT" dirty="0" smtClean="0"/>
              <a:t>.</a:t>
            </a:r>
          </a:p>
          <a:p>
            <a:endParaRPr lang="it-IT" dirty="0" smtClean="0"/>
          </a:p>
          <a:p>
            <a:endParaRPr lang="it-IT" dirty="0"/>
          </a:p>
        </p:txBody>
      </p:sp>
    </p:spTree>
    <p:extLst>
      <p:ext uri="{BB962C8B-B14F-4D97-AF65-F5344CB8AC3E}">
        <p14:creationId xmlns:p14="http://schemas.microsoft.com/office/powerpoint/2010/main" val="2655220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Segue</a:t>
            </a:r>
            <a:br>
              <a:rPr lang="it-IT" dirty="0" smtClean="0"/>
            </a:br>
            <a:endParaRPr lang="it-IT" dirty="0"/>
          </a:p>
        </p:txBody>
      </p:sp>
      <p:sp>
        <p:nvSpPr>
          <p:cNvPr id="3" name="Segnaposto contenuto 2"/>
          <p:cNvSpPr>
            <a:spLocks noGrp="1"/>
          </p:cNvSpPr>
          <p:nvPr>
            <p:ph idx="1"/>
          </p:nvPr>
        </p:nvSpPr>
        <p:spPr/>
        <p:txBody>
          <a:bodyPr>
            <a:normAutofit fontScale="70000" lnSpcReduction="20000"/>
          </a:bodyPr>
          <a:lstStyle/>
          <a:p>
            <a:pPr algn="just"/>
            <a:r>
              <a:rPr lang="it-IT" dirty="0" smtClean="0"/>
              <a:t>Sono state eliminate le sezioni I (trasferimenti attuati attraverso soggetti non residenti senza l’intervento di intermediari italiani) e III (trasferimenti da e verso l’estero relativi agli investimenti detenuti all’estero);</a:t>
            </a:r>
          </a:p>
          <a:p>
            <a:pPr algn="just"/>
            <a:r>
              <a:rPr lang="it-IT" dirty="0" smtClean="0"/>
              <a:t>È stato soppresso il limite di 10 mila euro per gli investimenti da indicare nel quadro RW. Attualmente si applica solo la soglia di 15 mila euro in relazione all’ammontare massimo raggiunto nell’anno dai c/c;</a:t>
            </a:r>
          </a:p>
          <a:p>
            <a:pPr algn="just"/>
            <a:r>
              <a:rPr lang="it-IT" dirty="0" smtClean="0"/>
              <a:t>Estensione dell’obbligo di compilazione ai titolari effettivi delle attività estere;</a:t>
            </a:r>
          </a:p>
          <a:p>
            <a:pPr algn="just"/>
            <a:r>
              <a:rPr lang="it-IT" dirty="0" smtClean="0"/>
              <a:t>Riduzione delle sanzioni per omessa compilazione del quadro (dal 3% al 15% elevato dal 6% al 30% se le attività sono detenute in paesi </a:t>
            </a:r>
            <a:r>
              <a:rPr lang="it-IT" dirty="0" err="1" smtClean="0"/>
              <a:t>black</a:t>
            </a:r>
            <a:r>
              <a:rPr lang="it-IT" dirty="0" smtClean="0"/>
              <a:t> list) e soppressione della sanzione accessoria della confisca.</a:t>
            </a:r>
            <a:endParaRPr lang="it-IT" dirty="0"/>
          </a:p>
        </p:txBody>
      </p:sp>
    </p:spTree>
    <p:extLst>
      <p:ext uri="{BB962C8B-B14F-4D97-AF65-F5344CB8AC3E}">
        <p14:creationId xmlns:p14="http://schemas.microsoft.com/office/powerpoint/2010/main" val="27164253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Segue </a:t>
            </a:r>
            <a:endParaRPr lang="it-IT" dirty="0"/>
          </a:p>
        </p:txBody>
      </p:sp>
      <p:sp>
        <p:nvSpPr>
          <p:cNvPr id="3" name="Segnaposto contenuto 2"/>
          <p:cNvSpPr>
            <a:spLocks noGrp="1"/>
          </p:cNvSpPr>
          <p:nvPr>
            <p:ph idx="1"/>
          </p:nvPr>
        </p:nvSpPr>
        <p:spPr/>
        <p:txBody>
          <a:bodyPr>
            <a:normAutofit fontScale="62500" lnSpcReduction="20000"/>
          </a:bodyPr>
          <a:lstStyle/>
          <a:p>
            <a:r>
              <a:rPr lang="it-IT" dirty="0"/>
              <a:t>Per gli immobili situati in Paesi appartenenti alla Unione europea o in Paesi aderenti allo Spazio economico europeo (SEE) che garantiscono un adeguato scambio di informazioni, il valore da utilizzare al fine della determinazione dell'imposta è prioritariamente quello catastale, come determinato e rivalutato nel Paese in cui l'immobile è situato ai fini dell'assolvimento di imposte di natura reddituale o patrimoniale ovvero di altre imposte determinate sulla base del valore degli immobili, anche se gli immobili sono pervenuti per successione o donazione. In mancanza del valore catastale come sopra definito, si deve fare riferimento al costo risultante dall'atto di acquisto e, in assenza, al valore di mercato rilevabile nel luogo in cui è situato l'immobile</a:t>
            </a:r>
            <a:r>
              <a:rPr lang="it-IT" dirty="0" smtClean="0"/>
              <a:t>.</a:t>
            </a:r>
          </a:p>
          <a:p>
            <a:r>
              <a:rPr lang="it-IT" dirty="0"/>
              <a:t>Si ricorda che, qualora la legislazione estera preveda un valore espressivo del reddito medio ordinario e non vi siano meccanismi di moltiplicazione e rivalutazione analoghi a quelli previsti dalla legislazione italiana, può essere assunto come base imponibile dell'IVIE il valore dell'immobile che risulta dall'applicazione al predetto reddito medio ordinario dei coefficienti stabiliti ai fini dell'IMU</a:t>
            </a:r>
            <a:r>
              <a:rPr lang="it-IT" dirty="0" smtClean="0"/>
              <a:t>.</a:t>
            </a:r>
          </a:p>
          <a:p>
            <a:endParaRPr lang="it-IT" dirty="0"/>
          </a:p>
          <a:p>
            <a:pPr marL="0" indent="0">
              <a:buNone/>
            </a:pPr>
            <a:endParaRPr lang="it-IT" dirty="0"/>
          </a:p>
        </p:txBody>
      </p:sp>
    </p:spTree>
    <p:extLst>
      <p:ext uri="{BB962C8B-B14F-4D97-AF65-F5344CB8AC3E}">
        <p14:creationId xmlns:p14="http://schemas.microsoft.com/office/powerpoint/2010/main" val="30026089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Altre attività patrimoniali</a:t>
            </a:r>
            <a:endParaRPr lang="it-IT" dirty="0"/>
          </a:p>
        </p:txBody>
      </p:sp>
      <p:sp>
        <p:nvSpPr>
          <p:cNvPr id="3" name="Segnaposto contenuto 2"/>
          <p:cNvSpPr>
            <a:spLocks noGrp="1"/>
          </p:cNvSpPr>
          <p:nvPr>
            <p:ph idx="1"/>
          </p:nvPr>
        </p:nvSpPr>
        <p:spPr/>
        <p:txBody>
          <a:bodyPr>
            <a:normAutofit lnSpcReduction="10000"/>
          </a:bodyPr>
          <a:lstStyle/>
          <a:p>
            <a:r>
              <a:rPr lang="it-IT" dirty="0"/>
              <a:t>Per le altre attività patrimoniali detenute all'estero, diverse dagli immobili, per le quali non è dovuta l'IVIE, il contribuente deve indicare il costo d'acquisto, risultante dalla relativa documentazione probatoria, ovvero il valore di mercato all'inizio di ciascun periodo d'imposta (ovvero al primo giorno di detenzione) e al termine dello stesso (ovvero al termine del periodo di detenzione nello stesso).</a:t>
            </a:r>
          </a:p>
        </p:txBody>
      </p:sp>
    </p:spTree>
    <p:extLst>
      <p:ext uri="{BB962C8B-B14F-4D97-AF65-F5344CB8AC3E}">
        <p14:creationId xmlns:p14="http://schemas.microsoft.com/office/powerpoint/2010/main" val="3689292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Elenco paesi UE e SEE allegato a circ. </a:t>
            </a:r>
            <a:r>
              <a:rPr lang="it-IT" dirty="0" err="1" smtClean="0"/>
              <a:t>ag</a:t>
            </a:r>
            <a:r>
              <a:rPr lang="it-IT" dirty="0" smtClean="0"/>
              <a:t>. Entrate n. 28 del 02.07.2012 </a:t>
            </a:r>
            <a:endParaRPr lang="it-IT" dirty="0"/>
          </a:p>
        </p:txBody>
      </p:sp>
      <p:pic>
        <p:nvPicPr>
          <p:cNvPr id="4" name="Segnaposto contenuto 3" descr="Ritaglio schermat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9535" y="1600200"/>
            <a:ext cx="5484930" cy="4525963"/>
          </a:xfrm>
        </p:spPr>
      </p:pic>
    </p:spTree>
    <p:extLst>
      <p:ext uri="{BB962C8B-B14F-4D97-AF65-F5344CB8AC3E}">
        <p14:creationId xmlns:p14="http://schemas.microsoft.com/office/powerpoint/2010/main" val="9625355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Segue </a:t>
            </a:r>
            <a:endParaRPr lang="it-IT" dirty="0"/>
          </a:p>
        </p:txBody>
      </p:sp>
      <p:pic>
        <p:nvPicPr>
          <p:cNvPr id="4" name="Segnaposto contenuto 3" descr="Ritaglio schermat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7470" y="1862652"/>
            <a:ext cx="5449060" cy="4001058"/>
          </a:xfrm>
        </p:spPr>
      </p:pic>
    </p:spTree>
    <p:extLst>
      <p:ext uri="{BB962C8B-B14F-4D97-AF65-F5344CB8AC3E}">
        <p14:creationId xmlns:p14="http://schemas.microsoft.com/office/powerpoint/2010/main" val="9980631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Esoneri oggettivi</a:t>
            </a:r>
            <a:endParaRPr lang="it-IT" dirty="0"/>
          </a:p>
        </p:txBody>
      </p:sp>
      <p:sp>
        <p:nvSpPr>
          <p:cNvPr id="3" name="Segnaposto contenuto 2"/>
          <p:cNvSpPr>
            <a:spLocks noGrp="1"/>
          </p:cNvSpPr>
          <p:nvPr>
            <p:ph idx="1"/>
          </p:nvPr>
        </p:nvSpPr>
        <p:spPr/>
        <p:txBody>
          <a:bodyPr>
            <a:normAutofit fontScale="62500" lnSpcReduction="20000"/>
          </a:bodyPr>
          <a:lstStyle/>
          <a:p>
            <a:r>
              <a:rPr lang="it-IT" dirty="0"/>
              <a:t>Sulla base di quanto previsto dal novellato articolo 4, comma 3, del decreto legge n. 167 del 1990, </a:t>
            </a:r>
            <a:r>
              <a:rPr lang="it-IT" dirty="0" smtClean="0"/>
              <a:t>gli </a:t>
            </a:r>
            <a:r>
              <a:rPr lang="it-IT" dirty="0"/>
              <a:t>obblighi di monitoraggio non sussistono per le attività finanziarie e patrimoniali affidate in gestione o in amministrazione agli intermediari residenti e per i contratti comunque conclusi attraverso il loro intervento, a condizione che i flussi finanziari e redditi derivanti da tali attività siano stati assoggettati a ritenuta o imposta sostitutiva dagli intermediari stessi</a:t>
            </a:r>
            <a:r>
              <a:rPr lang="it-IT" dirty="0" smtClean="0"/>
              <a:t>.</a:t>
            </a:r>
          </a:p>
          <a:p>
            <a:r>
              <a:rPr lang="it-IT" dirty="0"/>
              <a:t>Pertanto, l'esonero è ora previsto</a:t>
            </a:r>
            <a:r>
              <a:rPr lang="it-IT" dirty="0" smtClean="0"/>
              <a:t>:</a:t>
            </a:r>
          </a:p>
          <a:p>
            <a:r>
              <a:rPr lang="it-IT" dirty="0" smtClean="0"/>
              <a:t>1</a:t>
            </a:r>
            <a:r>
              <a:rPr lang="it-IT" dirty="0"/>
              <a:t>) per le attività finanziarie e patrimoniali affidate in gestione o in amministrazione agli intermediari finanziari residenti</a:t>
            </a:r>
            <a:r>
              <a:rPr lang="it-IT" dirty="0" smtClean="0"/>
              <a:t>;</a:t>
            </a:r>
          </a:p>
          <a:p>
            <a:r>
              <a:rPr lang="it-IT" dirty="0" smtClean="0"/>
              <a:t>2</a:t>
            </a:r>
            <a:r>
              <a:rPr lang="it-IT" dirty="0"/>
              <a:t>) per i contratti produttivi di redditi di natura finanziaria conclusi attraverso l'intervento degli intermediari finanziari residenti in qualità di controparti ovvero come mandatari di una delle controparti contrattuali</a:t>
            </a:r>
            <a:r>
              <a:rPr lang="it-IT" dirty="0" smtClean="0"/>
              <a:t>;</a:t>
            </a:r>
          </a:p>
          <a:p>
            <a:r>
              <a:rPr lang="it-IT" dirty="0" smtClean="0"/>
              <a:t>3</a:t>
            </a:r>
            <a:r>
              <a:rPr lang="it-IT" dirty="0"/>
              <a:t>) per le attività finanziarie e patrimoniali i cui redditi siano riscossi attraverso l'intervento degli intermediari.</a:t>
            </a:r>
          </a:p>
        </p:txBody>
      </p:sp>
    </p:spTree>
    <p:extLst>
      <p:ext uri="{BB962C8B-B14F-4D97-AF65-F5344CB8AC3E}">
        <p14:creationId xmlns:p14="http://schemas.microsoft.com/office/powerpoint/2010/main" val="23129019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Sanzioni </a:t>
            </a:r>
            <a:endParaRPr lang="it-IT" dirty="0"/>
          </a:p>
        </p:txBody>
      </p:sp>
      <p:sp>
        <p:nvSpPr>
          <p:cNvPr id="3" name="Segnaposto contenuto 2"/>
          <p:cNvSpPr>
            <a:spLocks noGrp="1"/>
          </p:cNvSpPr>
          <p:nvPr>
            <p:ph idx="1"/>
          </p:nvPr>
        </p:nvSpPr>
        <p:spPr/>
        <p:txBody>
          <a:bodyPr>
            <a:normAutofit fontScale="47500" lnSpcReduction="20000"/>
          </a:bodyPr>
          <a:lstStyle/>
          <a:p>
            <a:r>
              <a:rPr lang="it-IT" dirty="0"/>
              <a:t>La legge europea 2013 ha modificato l'articolo 5 del decreto legge n. 167 del 1990 attenuando notevolmente le sanzioni relative alle violazioni degli obblighi di monitoraggio delle consistenze delle attività detenute all'estero cui sono tuttora tenuti i contribuenti</a:t>
            </a:r>
            <a:r>
              <a:rPr lang="it-IT" dirty="0" smtClean="0"/>
              <a:t>.</a:t>
            </a:r>
          </a:p>
          <a:p>
            <a:r>
              <a:rPr lang="it-IT" dirty="0"/>
              <a:t>In particolare, la sanzione amministrativa pecuniaria - originariamente prevista, per la violazione dell'obbligo di dichiarazione delle consistenze degli investimenti all'estero e delle attività estere di natura finanziaria suscettibili redditi imponibili in Italia, nella misura dal 10 al 50 per cento dell'ammontare degli importi non dichiarati - è ora stabilita dall'articolo 5, comma 2, del predetto decreto nella misura compresa tra il 3 e il 15 per cento dell'ammontare degli importi non dichiarati</a:t>
            </a:r>
            <a:r>
              <a:rPr lang="it-IT" dirty="0" smtClean="0"/>
              <a:t>. La </a:t>
            </a:r>
            <a:r>
              <a:rPr lang="it-IT" dirty="0"/>
              <a:t>sanzione pecuniaria è applicata nella più alta misura, compresa tra il 6 e il 30 per cento dell'ammontare degli importi non dichiarati, quando la violazione ha ad oggetto investimenti all'estero ovvero attività estere di natura finanziaria detenute negli Stati o territori a regime fiscale privilegiato indicati nel decreto del Ministro delle finanze 4 maggio 1999 e nel decreto del Ministro dell'economia e delle finanze 21 novembre 2001, senza tener conto delle limitazioni previste nei predetti decreti</a:t>
            </a:r>
            <a:r>
              <a:rPr lang="it-IT" dirty="0" smtClean="0"/>
              <a:t>. Inoltre </a:t>
            </a:r>
            <a:r>
              <a:rPr lang="it-IT" dirty="0"/>
              <a:t>è stata soppressa la sanzione accessoria consistente nella confisca di beni di corrispondente valore</a:t>
            </a:r>
            <a:r>
              <a:rPr lang="it-IT" dirty="0" smtClean="0"/>
              <a:t>.</a:t>
            </a:r>
          </a:p>
          <a:p>
            <a:r>
              <a:rPr lang="it-IT" dirty="0"/>
              <a:t>Viene, altresì, prevista una specifica ipotesi sanzionatoria nel caso in cui la dichiarazione relativa agli investimenti all'estero ovvero alle attività estere di natura finanziaria, suscettibili di produrre redditi imponibili in Italia, sia presentata con un ritardo non superiore ai novanta giorni dalla scadenza del termine. In tale fattispecie è prevista l'applicazione di una sanzione amministrativa pecuniaria di euro 258.</a:t>
            </a:r>
          </a:p>
        </p:txBody>
      </p:sp>
    </p:spTree>
    <p:extLst>
      <p:ext uri="{BB962C8B-B14F-4D97-AF65-F5344CB8AC3E}">
        <p14:creationId xmlns:p14="http://schemas.microsoft.com/office/powerpoint/2010/main" val="840291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Ravvedimento </a:t>
            </a:r>
            <a:endParaRPr lang="it-IT" dirty="0"/>
          </a:p>
        </p:txBody>
      </p:sp>
      <p:sp>
        <p:nvSpPr>
          <p:cNvPr id="3" name="Segnaposto contenuto 2"/>
          <p:cNvSpPr>
            <a:spLocks noGrp="1"/>
          </p:cNvSpPr>
          <p:nvPr>
            <p:ph idx="1"/>
          </p:nvPr>
        </p:nvSpPr>
        <p:spPr/>
        <p:txBody>
          <a:bodyPr/>
          <a:lstStyle/>
          <a:p>
            <a:r>
              <a:rPr lang="it-IT" dirty="0"/>
              <a:t>Alle sanzioni previste per le violazioni riguardanti gli obblighi di compilazione del quadro RW, in quanto aventi natura tributaria, si rendono applicabili i principi generali e gli istituti previsti dal citato decreto legislativo n. 472 del 1997.</a:t>
            </a:r>
          </a:p>
        </p:txBody>
      </p:sp>
    </p:spTree>
    <p:extLst>
      <p:ext uri="{BB962C8B-B14F-4D97-AF65-F5344CB8AC3E}">
        <p14:creationId xmlns:p14="http://schemas.microsoft.com/office/powerpoint/2010/main" val="17385870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CASO N. 1 - PARTECIPAZIONE IN SOCIETÀ ESTERA WHITE LIST</a:t>
            </a:r>
          </a:p>
        </p:txBody>
      </p:sp>
      <p:sp>
        <p:nvSpPr>
          <p:cNvPr id="3" name="Segnaposto contenuto 2"/>
          <p:cNvSpPr>
            <a:spLocks noGrp="1"/>
          </p:cNvSpPr>
          <p:nvPr>
            <p:ph idx="1"/>
          </p:nvPr>
        </p:nvSpPr>
        <p:spPr/>
        <p:txBody>
          <a:bodyPr>
            <a:normAutofit fontScale="70000" lnSpcReduction="20000"/>
          </a:bodyPr>
          <a:lstStyle/>
          <a:p>
            <a:r>
              <a:rPr lang="it-IT" dirty="0"/>
              <a:t>Tizio risiede in Italia ai fini fiscali e possiede una partecipazione del 25% in una società austriaca equiparabile ad una </a:t>
            </a:r>
            <a:r>
              <a:rPr lang="it-IT" dirty="0" err="1"/>
              <a:t>srl</a:t>
            </a:r>
            <a:r>
              <a:rPr lang="it-IT" dirty="0"/>
              <a:t>. La partecipazione è stata acquistata per un corrispettivo di 50.000,00 euro nel corso del 2013 ed il capitale sociale della società ammonta a 20.000,00 euro</a:t>
            </a:r>
            <a:r>
              <a:rPr lang="it-IT" dirty="0" smtClean="0"/>
              <a:t>.</a:t>
            </a:r>
          </a:p>
          <a:p>
            <a:r>
              <a:rPr lang="it-IT" dirty="0" smtClean="0"/>
              <a:t>La </a:t>
            </a:r>
            <a:r>
              <a:rPr lang="it-IT" dirty="0"/>
              <a:t>proprietà di partecipazioni estere da parte di una persona fisica residente deve essere segnalata all'interno del quadro RW (cfr. circ. Agenzia delle Entrate 23.12.2013 n. 38). Il valore da indicare è quello individuato ai fini IVAFE per le partecipazioni non quotate, ossia il valore nominale. Nelle caselle 7 e 8, pertanto, si indica il capitale sociale di 20.000,00 euro</a:t>
            </a:r>
            <a:r>
              <a:rPr lang="it-IT" dirty="0" smtClean="0"/>
              <a:t>. Con </a:t>
            </a:r>
            <a:r>
              <a:rPr lang="it-IT" dirty="0"/>
              <a:t>l'introduzione della L. 161/2014, a partire dal 2014, l'IVAFE non deve essere assolta in relazione alle partecipazioni in società estere assimilabili alle </a:t>
            </a:r>
            <a:r>
              <a:rPr lang="it-IT" dirty="0" err="1"/>
              <a:t>srl</a:t>
            </a:r>
            <a:r>
              <a:rPr lang="it-IT" dirty="0"/>
              <a:t>. Pertanto, nel caso di specie deve essere barrata la casella 20, in quanto il quadro deve essere compilato ai soli fini del monitoraggio</a:t>
            </a:r>
            <a:r>
              <a:rPr lang="it-IT" dirty="0" smtClean="0"/>
              <a:t>.</a:t>
            </a:r>
          </a:p>
          <a:p>
            <a:endParaRPr lang="it-IT" dirty="0"/>
          </a:p>
        </p:txBody>
      </p:sp>
    </p:spTree>
    <p:extLst>
      <p:ext uri="{BB962C8B-B14F-4D97-AF65-F5344CB8AC3E}">
        <p14:creationId xmlns:p14="http://schemas.microsoft.com/office/powerpoint/2010/main" val="30809644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Segue caso 1</a:t>
            </a:r>
            <a:endParaRPr lang="it-IT" dirty="0"/>
          </a:p>
        </p:txBody>
      </p:sp>
      <p:pic>
        <p:nvPicPr>
          <p:cNvPr id="4" name="Segnaposto contenuto 3" descr="Ritaglio schermat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6943" y="2132856"/>
            <a:ext cx="5830114" cy="2725827"/>
          </a:xfrm>
        </p:spPr>
      </p:pic>
    </p:spTree>
    <p:extLst>
      <p:ext uri="{BB962C8B-B14F-4D97-AF65-F5344CB8AC3E}">
        <p14:creationId xmlns:p14="http://schemas.microsoft.com/office/powerpoint/2010/main" val="2933784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CASO N. 2 - PARTECIPAZIONE IN SOCIETÀ ESTERA NON WHITE LIST</a:t>
            </a:r>
          </a:p>
        </p:txBody>
      </p:sp>
      <p:sp>
        <p:nvSpPr>
          <p:cNvPr id="3" name="Segnaposto contenuto 2"/>
          <p:cNvSpPr>
            <a:spLocks noGrp="1"/>
          </p:cNvSpPr>
          <p:nvPr>
            <p:ph idx="1"/>
          </p:nvPr>
        </p:nvSpPr>
        <p:spPr/>
        <p:txBody>
          <a:bodyPr>
            <a:normAutofit fontScale="47500" lnSpcReduction="20000"/>
          </a:bodyPr>
          <a:lstStyle/>
          <a:p>
            <a:r>
              <a:rPr lang="it-IT" dirty="0"/>
              <a:t>Tizio risiede ai fini fiscali in Italia e possiede una partecipazione totalitaria in una società Svizzera assimilabile ad una </a:t>
            </a:r>
            <a:r>
              <a:rPr lang="it-IT" dirty="0" err="1"/>
              <a:t>srl</a:t>
            </a:r>
            <a:r>
              <a:rPr lang="it-IT" dirty="0" smtClean="0"/>
              <a:t>. La </a:t>
            </a:r>
            <a:r>
              <a:rPr lang="it-IT" dirty="0"/>
              <a:t>partecipazione è stata acquistata per un corrispettivo di 50.000,00 euro nel 2013 e la società possiede un capitale sociale di 20.000,00 euro</a:t>
            </a:r>
            <a:r>
              <a:rPr lang="it-IT" dirty="0" smtClean="0"/>
              <a:t>. Si </a:t>
            </a:r>
            <a:r>
              <a:rPr lang="it-IT" dirty="0"/>
              <a:t>ipotizza che i beni dell'attivo della società partecipata abbiano un valore di 90.000,00 euro a fine 2014 e di 100.000,00 euro al </a:t>
            </a:r>
            <a:r>
              <a:rPr lang="it-IT" dirty="0" smtClean="0"/>
              <a:t>31.12.2015.La </a:t>
            </a:r>
            <a:r>
              <a:rPr lang="it-IT" dirty="0"/>
              <a:t>proprietà di partecipazioni estere da parte di una persona fisica residente deve essere segnalata all'interno del quadro RW (cfr. circ. Agenzia delle Entrate 23.12.2013 n. 38).In caso di partecipazioni in società residenti in Paesi non collaborativi (ossia, non appartenenti alla lista indicata nella circ. Agenzia delle Entrate 23.12.2013 n. 38), occorre indicare, in luogo del valore della partecipazione diretta, il valore degli investimenti detenuti all'estero dalla società e delle attività estere di natura finanziaria intestati alla società, nonché la percentuale di partecipazione posseduta nella società stessa. In tal modo, seguendo un approccio look </a:t>
            </a:r>
            <a:r>
              <a:rPr lang="it-IT" dirty="0" err="1"/>
              <a:t>through</a:t>
            </a:r>
            <a:r>
              <a:rPr lang="it-IT" dirty="0"/>
              <a:t> e superando la mera titolarità dello strumento finanziario partecipativo, si deve dare rilevanza, ai fini del monitoraggio fiscale, al valore dei beni di tutti i soggetti "controllati" situati in Paesi non collaborativi e di cui il contribuente risulti nella sostanza "titolare effettivo</a:t>
            </a:r>
            <a:r>
              <a:rPr lang="it-IT" dirty="0" smtClean="0"/>
              <a:t>". Il </a:t>
            </a:r>
            <a:r>
              <a:rPr lang="it-IT" dirty="0"/>
              <a:t>valore da indicare nelle caselle 7 e 8 è quello degli attivi della società </a:t>
            </a:r>
            <a:r>
              <a:rPr lang="it-IT" dirty="0" smtClean="0"/>
              <a:t>partecipata.</a:t>
            </a:r>
          </a:p>
          <a:p>
            <a:r>
              <a:rPr lang="it-IT" dirty="0"/>
              <a:t>Con l'introduzione della L. 161/2014, a partire dal 2014, l'IVAFE non deve essere assolta in relazione alle partecipazioni in società estere assimilabili alle </a:t>
            </a:r>
            <a:r>
              <a:rPr lang="it-IT" dirty="0" err="1"/>
              <a:t>srl</a:t>
            </a:r>
            <a:r>
              <a:rPr lang="it-IT" dirty="0"/>
              <a:t>. </a:t>
            </a:r>
            <a:r>
              <a:rPr lang="it-IT" dirty="0" smtClean="0"/>
              <a:t> Pertanto</a:t>
            </a:r>
            <a:r>
              <a:rPr lang="it-IT" dirty="0"/>
              <a:t>, nel caso di specie deve essere barrata la casella 20, in quanto il quadro deve essere compilato ai soli fini del monitoraggio.</a:t>
            </a:r>
          </a:p>
        </p:txBody>
      </p:sp>
    </p:spTree>
    <p:extLst>
      <p:ext uri="{BB962C8B-B14F-4D97-AF65-F5344CB8AC3E}">
        <p14:creationId xmlns:p14="http://schemas.microsoft.com/office/powerpoint/2010/main" val="14574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Modalità e termini presentazione quadro RW</a:t>
            </a:r>
            <a:endParaRPr lang="it-IT" dirty="0"/>
          </a:p>
        </p:txBody>
      </p:sp>
      <p:pic>
        <p:nvPicPr>
          <p:cNvPr id="4" name="Segnaposto contenuto 3" descr="Ritaglio schermata"/>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9632" y="1988840"/>
            <a:ext cx="6408712" cy="2736304"/>
          </a:xfrm>
        </p:spPr>
      </p:pic>
      <p:sp>
        <p:nvSpPr>
          <p:cNvPr id="5" name="CasellaDiTesto 4"/>
          <p:cNvSpPr txBox="1"/>
          <p:nvPr/>
        </p:nvSpPr>
        <p:spPr>
          <a:xfrm>
            <a:off x="683568" y="5157192"/>
            <a:ext cx="7784695" cy="646331"/>
          </a:xfrm>
          <a:prstGeom prst="rect">
            <a:avLst/>
          </a:prstGeom>
          <a:noFill/>
        </p:spPr>
        <p:txBody>
          <a:bodyPr wrap="none" rtlCol="0">
            <a:spAutoFit/>
          </a:bodyPr>
          <a:lstStyle/>
          <a:p>
            <a:r>
              <a:rPr lang="it-IT" dirty="0" smtClean="0"/>
              <a:t>Il quadro RW costituisce parte integrante  del modello unico e quindi deve essere</a:t>
            </a:r>
          </a:p>
          <a:p>
            <a:r>
              <a:rPr lang="it-IT" dirty="0" smtClean="0"/>
              <a:t>Presentato secondo le modalità e termini previsti per la dichiarazione dei redditi.</a:t>
            </a:r>
            <a:endParaRPr lang="it-IT" dirty="0"/>
          </a:p>
        </p:txBody>
      </p:sp>
    </p:spTree>
    <p:extLst>
      <p:ext uri="{BB962C8B-B14F-4D97-AF65-F5344CB8AC3E}">
        <p14:creationId xmlns:p14="http://schemas.microsoft.com/office/powerpoint/2010/main" val="14716826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Segue caso 2 </a:t>
            </a:r>
            <a:endParaRPr lang="it-IT" dirty="0"/>
          </a:p>
        </p:txBody>
      </p:sp>
      <p:pic>
        <p:nvPicPr>
          <p:cNvPr id="4" name="Segnaposto contenuto 3" descr="Ritaglio schermat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5996" y="2060848"/>
            <a:ext cx="5792008" cy="2774019"/>
          </a:xfrm>
        </p:spPr>
      </p:pic>
    </p:spTree>
    <p:extLst>
      <p:ext uri="{BB962C8B-B14F-4D97-AF65-F5344CB8AC3E}">
        <p14:creationId xmlns:p14="http://schemas.microsoft.com/office/powerpoint/2010/main" val="5231886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800" dirty="0" smtClean="0"/>
              <a:t>Caso </a:t>
            </a:r>
            <a:r>
              <a:rPr lang="it-IT" sz="2800" dirty="0"/>
              <a:t>3 DETENZIONE DI PARTECIPAZIONE IN SOCIETÀ ESTERA PER IL TRAMITE DI SOCIETÀ ITALIANA</a:t>
            </a:r>
          </a:p>
        </p:txBody>
      </p:sp>
      <p:sp>
        <p:nvSpPr>
          <p:cNvPr id="3" name="Segnaposto contenuto 2"/>
          <p:cNvSpPr>
            <a:spLocks noGrp="1"/>
          </p:cNvSpPr>
          <p:nvPr>
            <p:ph idx="1"/>
          </p:nvPr>
        </p:nvSpPr>
        <p:spPr/>
        <p:txBody>
          <a:bodyPr>
            <a:normAutofit fontScale="70000" lnSpcReduction="20000"/>
          </a:bodyPr>
          <a:lstStyle/>
          <a:p>
            <a:r>
              <a:rPr lang="it-IT" dirty="0"/>
              <a:t>Si consideri una persona fisica che detiene una partecipazione al capitale sociale di una società estera localizzata in un Paese </a:t>
            </a:r>
            <a:r>
              <a:rPr lang="it-IT" dirty="0" err="1"/>
              <a:t>white</a:t>
            </a:r>
            <a:r>
              <a:rPr lang="it-IT" dirty="0"/>
              <a:t> list (Germania) in misura pari al 15% e una partecipazione in una società italiana nella misura del 70% che, a sua volta, detiene una partecipazione nella medesima società estera nella misura del 50%.Il valore nominale della partecipazione è di 50.000,00 euro</a:t>
            </a:r>
            <a:r>
              <a:rPr lang="it-IT" dirty="0" smtClean="0"/>
              <a:t>.</a:t>
            </a:r>
          </a:p>
          <a:p>
            <a:r>
              <a:rPr lang="it-IT" dirty="0"/>
              <a:t>La persona fisica detiene una partecipazione in una società italiana che a sua volta detiene una partecipazione di controllo nella società estera. Di conseguenza, dev'essere calcolata la partecipazione effettiva nella società estera tenendo conto della demoltiplicazione derivante dalla catena di controllo delle partecipazioni dirette e indirette (15% + 70% × 50%) = 50%.Alla luce di questo risultato, la persona fisica si presume essere titolare effettivo anche della società estera e compilerà il quadro RW come segue:</a:t>
            </a:r>
          </a:p>
        </p:txBody>
      </p:sp>
    </p:spTree>
    <p:extLst>
      <p:ext uri="{BB962C8B-B14F-4D97-AF65-F5344CB8AC3E}">
        <p14:creationId xmlns:p14="http://schemas.microsoft.com/office/powerpoint/2010/main" val="14654709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Segue caso 3 </a:t>
            </a:r>
            <a:endParaRPr lang="it-IT" dirty="0"/>
          </a:p>
        </p:txBody>
      </p:sp>
      <p:pic>
        <p:nvPicPr>
          <p:cNvPr id="4" name="Segnaposto contenuto 3" descr="Ritaglio schermat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9311" y="2629522"/>
            <a:ext cx="5925377" cy="2467319"/>
          </a:xfrm>
        </p:spPr>
      </p:pic>
    </p:spTree>
    <p:extLst>
      <p:ext uri="{BB962C8B-B14F-4D97-AF65-F5344CB8AC3E}">
        <p14:creationId xmlns:p14="http://schemas.microsoft.com/office/powerpoint/2010/main" val="12413749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t>Caso </a:t>
            </a:r>
            <a:r>
              <a:rPr lang="it-IT" sz="3600" dirty="0"/>
              <a:t>4 PARTECIPAZIONE IN SOCIÉTÉ CIVILE IMMOBILIÈRE (C.D. "SCI") MONEGASCA</a:t>
            </a:r>
          </a:p>
        </p:txBody>
      </p:sp>
      <p:sp>
        <p:nvSpPr>
          <p:cNvPr id="3" name="Segnaposto contenuto 2"/>
          <p:cNvSpPr>
            <a:spLocks noGrp="1"/>
          </p:cNvSpPr>
          <p:nvPr>
            <p:ph idx="1"/>
          </p:nvPr>
        </p:nvSpPr>
        <p:spPr/>
        <p:txBody>
          <a:bodyPr>
            <a:normAutofit fontScale="70000" lnSpcReduction="20000"/>
          </a:bodyPr>
          <a:lstStyle/>
          <a:p>
            <a:r>
              <a:rPr lang="it-IT" dirty="0"/>
              <a:t>Quattro fratelli sono persone fiscalmente residenti in Italia che detengono una partecipazione del 25% ciascuno in una </a:t>
            </a:r>
            <a:r>
              <a:rPr lang="it-IT" dirty="0" err="1"/>
              <a:t>société</a:t>
            </a:r>
            <a:r>
              <a:rPr lang="it-IT" dirty="0"/>
              <a:t> civile </a:t>
            </a:r>
            <a:r>
              <a:rPr lang="it-IT" dirty="0" err="1"/>
              <a:t>immobilière</a:t>
            </a:r>
            <a:r>
              <a:rPr lang="it-IT" dirty="0"/>
              <a:t> (c.d. "SCI") monegasca. La società ha un capitale sociale di 20.000,00 </a:t>
            </a:r>
            <a:r>
              <a:rPr lang="it-IT" dirty="0" smtClean="0"/>
              <a:t>euro. Nel </a:t>
            </a:r>
            <a:r>
              <a:rPr lang="it-IT" dirty="0"/>
              <a:t>caso di specie, si ipotizza che la SCI non sia un soggetto fittiziamente interposto e nemmeno che si tratti di un soggetto </a:t>
            </a:r>
            <a:r>
              <a:rPr lang="it-IT" dirty="0" err="1"/>
              <a:t>esterovestito</a:t>
            </a:r>
            <a:r>
              <a:rPr lang="it-IT" dirty="0" smtClean="0"/>
              <a:t>. Si </a:t>
            </a:r>
            <a:r>
              <a:rPr lang="it-IT" dirty="0"/>
              <a:t>applica, quindi, quanto chiarito dalla circ. Agenzia delle Entrate 23.11.2009 n. 49  (§ 2.5). Poiché il Principato di Monaco non è ricompreso nella </a:t>
            </a:r>
            <a:r>
              <a:rPr lang="it-IT" dirty="0" err="1"/>
              <a:t>white</a:t>
            </a:r>
            <a:r>
              <a:rPr lang="it-IT" dirty="0"/>
              <a:t> list di cui alla circ. Agenzia delle Entrate 23.12.2013 n. 38, occorre adottare l'approccio look </a:t>
            </a:r>
            <a:r>
              <a:rPr lang="it-IT" dirty="0" err="1"/>
              <a:t>through</a:t>
            </a:r>
            <a:r>
              <a:rPr lang="it-IT" dirty="0"/>
              <a:t> ed indicare nel quadro RW il valore dei beni di proprietà della </a:t>
            </a:r>
            <a:r>
              <a:rPr lang="it-IT" dirty="0" err="1"/>
              <a:t>società.Si</a:t>
            </a:r>
            <a:r>
              <a:rPr lang="it-IT" dirty="0"/>
              <a:t> supponga che la SCI detenga immobili per un costo storico di 500.000,00 euro</a:t>
            </a:r>
            <a:r>
              <a:rPr lang="it-IT" dirty="0" smtClean="0"/>
              <a:t>. Non </a:t>
            </a:r>
            <a:r>
              <a:rPr lang="it-IT" dirty="0"/>
              <a:t>devono essere versata né l'IVIE (manca il presupposto soggettivo) né l'IVAFE (le quote della SCI non costituiscono prodotti finanziari).</a:t>
            </a:r>
          </a:p>
        </p:txBody>
      </p:sp>
    </p:spTree>
    <p:extLst>
      <p:ext uri="{BB962C8B-B14F-4D97-AF65-F5344CB8AC3E}">
        <p14:creationId xmlns:p14="http://schemas.microsoft.com/office/powerpoint/2010/main" val="23710686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Segue caso 4 </a:t>
            </a:r>
            <a:endParaRPr lang="it-IT" dirty="0"/>
          </a:p>
        </p:txBody>
      </p:sp>
      <p:pic>
        <p:nvPicPr>
          <p:cNvPr id="4" name="Segnaposto contenuto 3" descr="Ritaglio schermat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2653" y="2896259"/>
            <a:ext cx="5858693" cy="1933845"/>
          </a:xfrm>
        </p:spPr>
      </p:pic>
    </p:spTree>
    <p:extLst>
      <p:ext uri="{BB962C8B-B14F-4D97-AF65-F5344CB8AC3E}">
        <p14:creationId xmlns:p14="http://schemas.microsoft.com/office/powerpoint/2010/main" val="41412434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smtClean="0"/>
              <a:t>Caso </a:t>
            </a:r>
            <a:r>
              <a:rPr lang="it-IT" sz="3200" dirty="0"/>
              <a:t>5 DETENZIONE DI IMMOBILE IN ITALIA PER IL TRAMITE DI SOCIETÀ PANAMENSE</a:t>
            </a:r>
          </a:p>
        </p:txBody>
      </p:sp>
      <p:sp>
        <p:nvSpPr>
          <p:cNvPr id="3" name="Segnaposto contenuto 2"/>
          <p:cNvSpPr>
            <a:spLocks noGrp="1"/>
          </p:cNvSpPr>
          <p:nvPr>
            <p:ph idx="1"/>
          </p:nvPr>
        </p:nvSpPr>
        <p:spPr/>
        <p:txBody>
          <a:bodyPr>
            <a:normAutofit fontScale="77500" lnSpcReduction="20000"/>
          </a:bodyPr>
          <a:lstStyle/>
          <a:p>
            <a:r>
              <a:rPr lang="it-IT" dirty="0"/>
              <a:t>Giorgio detiene un immobile in Italia per il tramite di una società panamense partecipata al 100%.L'immobile è stato acquistato per un corrispettivo di 200.000,00 euro. La </a:t>
            </a:r>
            <a:r>
              <a:rPr lang="it-IT" dirty="0" err="1"/>
              <a:t>ris</a:t>
            </a:r>
            <a:r>
              <a:rPr lang="it-IT" dirty="0"/>
              <a:t>. Agenzia delle Entrate 30.4.2002 n. 134 ha chiarito che in questi casi il quadro RW deve essere compilato, in quanto lo schermo della società panamense risulta sufficiente per occultare la detenzione dell'immobile</a:t>
            </a:r>
            <a:r>
              <a:rPr lang="it-IT" dirty="0" smtClean="0"/>
              <a:t>. Tuttavia</a:t>
            </a:r>
            <a:r>
              <a:rPr lang="it-IT" dirty="0"/>
              <a:t>, non è stato chiarito se debba essere indicato il codice della società panamense o dell'immobile. La prima soluzione dovrebbe essere quella percorribile, perché risulta coerente con la nozione di titolare effettivo e con l'utilizzo dell'approccio "look </a:t>
            </a:r>
            <a:r>
              <a:rPr lang="it-IT" dirty="0" err="1"/>
              <a:t>through</a:t>
            </a:r>
            <a:r>
              <a:rPr lang="it-IT" dirty="0"/>
              <a:t>", che scatta in caso di investimenti in Paesi non </a:t>
            </a:r>
            <a:r>
              <a:rPr lang="it-IT" dirty="0" err="1"/>
              <a:t>white</a:t>
            </a:r>
            <a:r>
              <a:rPr lang="it-IT" dirty="0"/>
              <a:t> list</a:t>
            </a:r>
            <a:r>
              <a:rPr lang="it-IT" dirty="0" smtClean="0"/>
              <a:t>. L'IVIE </a:t>
            </a:r>
            <a:r>
              <a:rPr lang="it-IT" dirty="0"/>
              <a:t>non è dovuta in quanto si tratta di un immobile situato in Italia.</a:t>
            </a:r>
          </a:p>
        </p:txBody>
      </p:sp>
    </p:spTree>
    <p:extLst>
      <p:ext uri="{BB962C8B-B14F-4D97-AF65-F5344CB8AC3E}">
        <p14:creationId xmlns:p14="http://schemas.microsoft.com/office/powerpoint/2010/main" val="25767054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Segue caso 5 </a:t>
            </a:r>
            <a:endParaRPr lang="it-IT" dirty="0"/>
          </a:p>
        </p:txBody>
      </p:sp>
      <p:pic>
        <p:nvPicPr>
          <p:cNvPr id="4" name="Segnaposto contenuto 3" descr="Ritaglio schermat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6943" y="2843864"/>
            <a:ext cx="5830114" cy="2038635"/>
          </a:xfrm>
        </p:spPr>
      </p:pic>
    </p:spTree>
    <p:extLst>
      <p:ext uri="{BB962C8B-B14F-4D97-AF65-F5344CB8AC3E}">
        <p14:creationId xmlns:p14="http://schemas.microsoft.com/office/powerpoint/2010/main" val="192490514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Caso 6 TITOLARE DI CONTO CORRENTE IN AUSTRIA</a:t>
            </a:r>
          </a:p>
        </p:txBody>
      </p:sp>
      <p:sp>
        <p:nvSpPr>
          <p:cNvPr id="3" name="Segnaposto contenuto 2"/>
          <p:cNvSpPr>
            <a:spLocks noGrp="1"/>
          </p:cNvSpPr>
          <p:nvPr>
            <p:ph idx="1"/>
          </p:nvPr>
        </p:nvSpPr>
        <p:spPr/>
        <p:txBody>
          <a:bodyPr>
            <a:normAutofit fontScale="70000" lnSpcReduction="20000"/>
          </a:bodyPr>
          <a:lstStyle/>
          <a:p>
            <a:r>
              <a:rPr lang="it-IT" dirty="0"/>
              <a:t>Tizio ha un conto corrente in Austria di importo iniziale pari a 80</a:t>
            </a:r>
            <a:r>
              <a:rPr lang="it-IT" dirty="0" smtClean="0"/>
              <a:t>. 000,00 </a:t>
            </a:r>
            <a:r>
              <a:rPr lang="it-IT" dirty="0"/>
              <a:t>euro e di ammontare a fine anno di 90.000,00 euro</a:t>
            </a:r>
            <a:r>
              <a:rPr lang="it-IT" dirty="0" smtClean="0"/>
              <a:t>. Non </a:t>
            </a:r>
            <a:r>
              <a:rPr lang="it-IT" dirty="0"/>
              <a:t>vi sono cointestatari né delegati al prelievo. L'Austria rientra tra le società appartenenti alla </a:t>
            </a:r>
            <a:r>
              <a:rPr lang="it-IT" dirty="0" err="1"/>
              <a:t>white</a:t>
            </a:r>
            <a:r>
              <a:rPr lang="it-IT" dirty="0"/>
              <a:t> list indicata dalla circ. Agenzia delle Entrate 23.12.2013 n. 38, pertanto non occorre compilare il campo 9 previsto per l'indicazione dell'ammontare massimo assunto dal conto corrente nel 2015.La casella 6 viene compilata utilizzando il codice 2, ossia si utilizza come criterio quello del valore nominale</a:t>
            </a:r>
            <a:r>
              <a:rPr lang="it-IT" dirty="0" smtClean="0"/>
              <a:t>. Per </a:t>
            </a:r>
            <a:r>
              <a:rPr lang="it-IT" dirty="0"/>
              <a:t>i conti correnti si deve indicare il valore di giacenza media nel corso del 2015 nel campo 8 che si suppone pari a 85.000,00 euro</a:t>
            </a:r>
            <a:r>
              <a:rPr lang="it-IT" dirty="0" smtClean="0"/>
              <a:t>. Il </a:t>
            </a:r>
            <a:r>
              <a:rPr lang="it-IT" dirty="0"/>
              <a:t>conteggio potrebbe non essere particolarmente agevole, per cui è necessario tenere presente che non dovrebbe essere sanzionata l'indicazione di un valore superiore alla giacenza media</a:t>
            </a:r>
            <a:r>
              <a:rPr lang="it-IT" dirty="0" smtClean="0"/>
              <a:t>. L'IVAFE </a:t>
            </a:r>
            <a:r>
              <a:rPr lang="it-IT" dirty="0"/>
              <a:t>è dovuta nella misura di 34,20 euro.</a:t>
            </a:r>
          </a:p>
        </p:txBody>
      </p:sp>
    </p:spTree>
    <p:extLst>
      <p:ext uri="{BB962C8B-B14F-4D97-AF65-F5344CB8AC3E}">
        <p14:creationId xmlns:p14="http://schemas.microsoft.com/office/powerpoint/2010/main" val="6854197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Segue caso 6 </a:t>
            </a:r>
            <a:endParaRPr lang="it-IT" dirty="0"/>
          </a:p>
        </p:txBody>
      </p:sp>
      <p:pic>
        <p:nvPicPr>
          <p:cNvPr id="4" name="Segnaposto contenuto 3" descr="Ritaglio schermat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0759" y="2843864"/>
            <a:ext cx="5782482" cy="2038635"/>
          </a:xfrm>
        </p:spPr>
      </p:pic>
    </p:spTree>
    <p:extLst>
      <p:ext uri="{BB962C8B-B14F-4D97-AF65-F5344CB8AC3E}">
        <p14:creationId xmlns:p14="http://schemas.microsoft.com/office/powerpoint/2010/main" val="254289599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Caso 7 CONTO CORRENTE IN SVIZZERA</a:t>
            </a:r>
          </a:p>
        </p:txBody>
      </p:sp>
      <p:sp>
        <p:nvSpPr>
          <p:cNvPr id="3" name="Segnaposto contenuto 2"/>
          <p:cNvSpPr>
            <a:spLocks noGrp="1"/>
          </p:cNvSpPr>
          <p:nvPr>
            <p:ph idx="1"/>
          </p:nvPr>
        </p:nvSpPr>
        <p:spPr/>
        <p:txBody>
          <a:bodyPr>
            <a:normAutofit fontScale="85000" lnSpcReduction="20000"/>
          </a:bodyPr>
          <a:lstStyle/>
          <a:p>
            <a:r>
              <a:rPr lang="it-IT" dirty="0"/>
              <a:t>Caio ha un conto corrente in Svizzera produttivo di interessi con importo iniziale di 150.000,00 CHF e quello di fine anno pari a 160.000,00 CHF</a:t>
            </a:r>
            <a:r>
              <a:rPr lang="it-IT" dirty="0" smtClean="0"/>
              <a:t>. L'ammontare </a:t>
            </a:r>
            <a:r>
              <a:rPr lang="it-IT" dirty="0"/>
              <a:t>massimo del conto è stato raggiunto nel mese di giugno 2015 e risulta di 165.000,00 CHF</a:t>
            </a:r>
            <a:r>
              <a:rPr lang="it-IT" dirty="0" smtClean="0"/>
              <a:t>. Non </a:t>
            </a:r>
            <a:r>
              <a:rPr lang="it-IT" dirty="0"/>
              <a:t>vi sono cointestatari del conto né delegati al prelievo. La Svizzera non rientra nella </a:t>
            </a:r>
            <a:r>
              <a:rPr lang="it-IT" dirty="0" err="1"/>
              <a:t>white</a:t>
            </a:r>
            <a:r>
              <a:rPr lang="it-IT" dirty="0"/>
              <a:t> list indicata nella circ. Agenzia delle Entrate 23.12.2013 n. 38 e, pertanto, per il possesso di conti correnti occorre indicare nel campo 9 l'ammontare massimo dell'investimento nel corso del 2015.Per la conversione da CHF a euro, si utilizza il prospetto che segue. </a:t>
            </a:r>
            <a:endParaRPr lang="it-IT" dirty="0" smtClean="0"/>
          </a:p>
          <a:p>
            <a:pPr marL="0" indent="0">
              <a:buNone/>
            </a:pPr>
            <a:endParaRPr lang="it-IT" dirty="0" smtClean="0"/>
          </a:p>
        </p:txBody>
      </p:sp>
    </p:spTree>
    <p:extLst>
      <p:ext uri="{BB962C8B-B14F-4D97-AF65-F5344CB8AC3E}">
        <p14:creationId xmlns:p14="http://schemas.microsoft.com/office/powerpoint/2010/main" val="1518652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Soggetti tenuti alla compilazione del quadro RW</a:t>
            </a:r>
            <a:endParaRPr lang="it-IT" dirty="0"/>
          </a:p>
        </p:txBody>
      </p:sp>
      <p:sp>
        <p:nvSpPr>
          <p:cNvPr id="3" name="Segnaposto contenuto 2"/>
          <p:cNvSpPr>
            <a:spLocks noGrp="1"/>
          </p:cNvSpPr>
          <p:nvPr>
            <p:ph idx="1"/>
          </p:nvPr>
        </p:nvSpPr>
        <p:spPr/>
        <p:txBody>
          <a:bodyPr>
            <a:normAutofit fontScale="85000" lnSpcReduction="10000"/>
          </a:bodyPr>
          <a:lstStyle/>
          <a:p>
            <a:pPr algn="just"/>
            <a:r>
              <a:rPr lang="it-IT" dirty="0" smtClean="0"/>
              <a:t>Persone fisiche (anche se titolari di reddito d’impresa o di lavoro autonomo) residenti in Italia (art. 2,comma 2 e 2bis TUIR);</a:t>
            </a:r>
          </a:p>
          <a:p>
            <a:pPr algn="just"/>
            <a:r>
              <a:rPr lang="it-IT" dirty="0" smtClean="0"/>
              <a:t>Enti non commerciali, società semplici e i soggetti equiparati, residenti in Italia (art. 5,comma 3, lettera d) e 73, comma 3 TUIR);</a:t>
            </a:r>
          </a:p>
          <a:p>
            <a:pPr algn="just"/>
            <a:r>
              <a:rPr lang="it-IT" dirty="0" smtClean="0"/>
              <a:t>Si considerano residenti nel territorio dello Stato, salva prova contraria, i trust e gli istituti aventi contenuto analogo istituiti in Stati o territori </a:t>
            </a:r>
            <a:r>
              <a:rPr lang="it-IT" dirty="0" err="1" smtClean="0"/>
              <a:t>black</a:t>
            </a:r>
            <a:r>
              <a:rPr lang="it-IT" dirty="0" smtClean="0"/>
              <a:t> list, in cui almeno uno dei disponenti o dei beneficiari siano fiscalmente residenti nel territorio dello Stato</a:t>
            </a:r>
            <a:endParaRPr lang="it-IT" dirty="0"/>
          </a:p>
        </p:txBody>
      </p:sp>
    </p:spTree>
    <p:extLst>
      <p:ext uri="{BB962C8B-B14F-4D97-AF65-F5344CB8AC3E}">
        <p14:creationId xmlns:p14="http://schemas.microsoft.com/office/powerpoint/2010/main" val="353400521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Segue caso 7 </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2515715170"/>
              </p:ext>
            </p:extLst>
          </p:nvPr>
        </p:nvGraphicFramePr>
        <p:xfrm>
          <a:off x="457200" y="1600200"/>
          <a:ext cx="8229600" cy="4525963"/>
        </p:xfrm>
        <a:graphic>
          <a:graphicData uri="http://schemas.openxmlformats.org/drawingml/2006/table">
            <a:tbl>
              <a:tblPr firstRow="1" bandRow="1">
                <a:tableStyleId>{5C22544A-7EE6-4342-B048-85BDC9FD1C3A}</a:tableStyleId>
              </a:tblPr>
              <a:tblGrid>
                <a:gridCol w="2057400"/>
                <a:gridCol w="1337320"/>
                <a:gridCol w="1512168"/>
                <a:gridCol w="3322712"/>
              </a:tblGrid>
              <a:tr h="370840">
                <a:tc>
                  <a:txBody>
                    <a:bodyPr/>
                    <a:lstStyle/>
                    <a:p>
                      <a:endParaRPr lang="it-IT" dirty="0"/>
                    </a:p>
                  </a:txBody>
                  <a:tcPr/>
                </a:tc>
                <a:tc>
                  <a:txBody>
                    <a:bodyPr/>
                    <a:lstStyle/>
                    <a:p>
                      <a:r>
                        <a:rPr lang="it-IT" dirty="0" smtClean="0"/>
                        <a:t>Franchi</a:t>
                      </a:r>
                      <a:endParaRPr lang="it-IT" dirty="0"/>
                    </a:p>
                  </a:txBody>
                  <a:tcPr/>
                </a:tc>
                <a:tc>
                  <a:txBody>
                    <a:bodyPr/>
                    <a:lstStyle/>
                    <a:p>
                      <a:r>
                        <a:rPr lang="it-IT" dirty="0" smtClean="0"/>
                        <a:t>Euro</a:t>
                      </a:r>
                      <a:endParaRPr lang="it-IT" dirty="0"/>
                    </a:p>
                  </a:txBody>
                  <a:tcPr/>
                </a:tc>
                <a:tc>
                  <a:txBody>
                    <a:bodyPr/>
                    <a:lstStyle/>
                    <a:p>
                      <a:r>
                        <a:rPr lang="it-IT" dirty="0" smtClean="0"/>
                        <a:t>Cambio</a:t>
                      </a:r>
                      <a:endParaRPr lang="it-IT" dirty="0"/>
                    </a:p>
                  </a:txBody>
                  <a:tcPr/>
                </a:tc>
              </a:tr>
              <a:tr h="370840">
                <a:tc>
                  <a:txBody>
                    <a:bodyPr/>
                    <a:lstStyle/>
                    <a:p>
                      <a:r>
                        <a:rPr lang="it-IT" dirty="0" smtClean="0"/>
                        <a:t>Valore iniziale</a:t>
                      </a:r>
                      <a:endParaRPr lang="it-IT" dirty="0"/>
                    </a:p>
                  </a:txBody>
                  <a:tcPr/>
                </a:tc>
                <a:tc>
                  <a:txBody>
                    <a:bodyPr/>
                    <a:lstStyle/>
                    <a:p>
                      <a:r>
                        <a:rPr lang="it-IT" dirty="0" smtClean="0"/>
                        <a:t>150.000</a:t>
                      </a:r>
                      <a:endParaRPr lang="it-IT" dirty="0"/>
                    </a:p>
                  </a:txBody>
                  <a:tcPr/>
                </a:tc>
                <a:tc>
                  <a:txBody>
                    <a:bodyPr/>
                    <a:lstStyle/>
                    <a:p>
                      <a:r>
                        <a:rPr lang="it-IT" dirty="0" smtClean="0"/>
                        <a:t>124.732</a:t>
                      </a:r>
                      <a:endParaRPr lang="it-IT" dirty="0"/>
                    </a:p>
                  </a:txBody>
                  <a:tcPr/>
                </a:tc>
                <a:tc>
                  <a:txBody>
                    <a:bodyPr/>
                    <a:lstStyle/>
                    <a:p>
                      <a:r>
                        <a:rPr lang="it-IT" dirty="0" smtClean="0"/>
                        <a:t>1,20257 </a:t>
                      </a:r>
                      <a:r>
                        <a:rPr lang="it-IT" dirty="0" err="1" smtClean="0"/>
                        <a:t>provv</a:t>
                      </a:r>
                      <a:r>
                        <a:rPr lang="it-IT" dirty="0" smtClean="0"/>
                        <a:t>. 14,01,2015</a:t>
                      </a:r>
                      <a:endParaRPr lang="it-IT" dirty="0"/>
                    </a:p>
                  </a:txBody>
                  <a:tcPr/>
                </a:tc>
              </a:tr>
              <a:tr h="370840">
                <a:tc>
                  <a:txBody>
                    <a:bodyPr/>
                    <a:lstStyle/>
                    <a:p>
                      <a:r>
                        <a:rPr lang="it-IT" dirty="0" smtClean="0"/>
                        <a:t>Valore finale</a:t>
                      </a:r>
                      <a:endParaRPr lang="it-IT" dirty="0"/>
                    </a:p>
                  </a:txBody>
                  <a:tcPr/>
                </a:tc>
                <a:tc>
                  <a:txBody>
                    <a:bodyPr/>
                    <a:lstStyle/>
                    <a:p>
                      <a:r>
                        <a:rPr lang="it-IT" dirty="0" smtClean="0"/>
                        <a:t>160.000</a:t>
                      </a:r>
                      <a:endParaRPr lang="it-IT" dirty="0"/>
                    </a:p>
                  </a:txBody>
                  <a:tcPr/>
                </a:tc>
                <a:tc>
                  <a:txBody>
                    <a:bodyPr/>
                    <a:lstStyle/>
                    <a:p>
                      <a:r>
                        <a:rPr lang="it-IT" dirty="0" smtClean="0"/>
                        <a:t>147.781</a:t>
                      </a:r>
                      <a:endParaRPr lang="it-IT" dirty="0"/>
                    </a:p>
                  </a:txBody>
                  <a:tcPr/>
                </a:tc>
                <a:tc>
                  <a:txBody>
                    <a:bodyPr/>
                    <a:lstStyle/>
                    <a:p>
                      <a:r>
                        <a:rPr lang="it-IT" dirty="0" smtClean="0"/>
                        <a:t>1,08268 </a:t>
                      </a:r>
                      <a:r>
                        <a:rPr lang="it-IT" dirty="0" err="1" smtClean="0"/>
                        <a:t>provv</a:t>
                      </a:r>
                      <a:r>
                        <a:rPr lang="it-IT" dirty="0" smtClean="0"/>
                        <a:t>. 15.02.2016</a:t>
                      </a:r>
                      <a:endParaRPr lang="it-IT" dirty="0"/>
                    </a:p>
                  </a:txBody>
                  <a:tcPr/>
                </a:tc>
              </a:tr>
              <a:tr h="370840">
                <a:tc>
                  <a:txBody>
                    <a:bodyPr/>
                    <a:lstStyle/>
                    <a:p>
                      <a:r>
                        <a:rPr lang="it-IT" dirty="0" smtClean="0"/>
                        <a:t>Valore massimo</a:t>
                      </a:r>
                      <a:endParaRPr lang="it-IT" dirty="0"/>
                    </a:p>
                  </a:txBody>
                  <a:tcPr/>
                </a:tc>
                <a:tc>
                  <a:txBody>
                    <a:bodyPr/>
                    <a:lstStyle/>
                    <a:p>
                      <a:r>
                        <a:rPr lang="it-IT" dirty="0" smtClean="0"/>
                        <a:t>165,000</a:t>
                      </a:r>
                      <a:endParaRPr lang="it-IT" dirty="0"/>
                    </a:p>
                  </a:txBody>
                  <a:tcPr/>
                </a:tc>
                <a:tc>
                  <a:txBody>
                    <a:bodyPr/>
                    <a:lstStyle/>
                    <a:p>
                      <a:r>
                        <a:rPr lang="it-IT" dirty="0" smtClean="0"/>
                        <a:t>157.822</a:t>
                      </a:r>
                      <a:endParaRPr lang="it-IT" dirty="0"/>
                    </a:p>
                  </a:txBody>
                  <a:tcPr/>
                </a:tc>
                <a:tc>
                  <a:txBody>
                    <a:bodyPr/>
                    <a:lstStyle/>
                    <a:p>
                      <a:r>
                        <a:rPr lang="it-IT" dirty="0" smtClean="0"/>
                        <a:t>1,04548 </a:t>
                      </a:r>
                      <a:r>
                        <a:rPr lang="it-IT" dirty="0" err="1" smtClean="0"/>
                        <a:t>provv</a:t>
                      </a:r>
                      <a:r>
                        <a:rPr lang="it-IT" dirty="0" smtClean="0"/>
                        <a:t>. 15.07.2015</a:t>
                      </a:r>
                      <a:endParaRPr lang="it-IT" dirty="0"/>
                    </a:p>
                  </a:txBody>
                  <a:tcPr/>
                </a:tc>
              </a:tr>
              <a:tr h="370840">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a:p>
                  </a:txBody>
                  <a:tcPr/>
                </a:tc>
              </a:tr>
            </a:tbl>
          </a:graphicData>
        </a:graphic>
      </p:graphicFrame>
    </p:spTree>
    <p:extLst>
      <p:ext uri="{BB962C8B-B14F-4D97-AF65-F5344CB8AC3E}">
        <p14:creationId xmlns:p14="http://schemas.microsoft.com/office/powerpoint/2010/main" val="404953303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Segue caso 7 </a:t>
            </a:r>
            <a:endParaRPr lang="it-IT" dirty="0"/>
          </a:p>
        </p:txBody>
      </p:sp>
      <p:sp>
        <p:nvSpPr>
          <p:cNvPr id="3" name="Segnaposto contenuto 2"/>
          <p:cNvSpPr>
            <a:spLocks noGrp="1"/>
          </p:cNvSpPr>
          <p:nvPr>
            <p:ph idx="1"/>
          </p:nvPr>
        </p:nvSpPr>
        <p:spPr/>
        <p:txBody>
          <a:bodyPr/>
          <a:lstStyle/>
          <a:p>
            <a:r>
              <a:rPr lang="it-IT" dirty="0"/>
              <a:t>Si pone anche in questo caso la necessità di individuare il valore medio dell'anno. Si supponga che esso si attesti a 130.000,00 euro</a:t>
            </a:r>
            <a:r>
              <a:rPr lang="it-IT" dirty="0" smtClean="0"/>
              <a:t>. Il </a:t>
            </a:r>
            <a:r>
              <a:rPr lang="it-IT" dirty="0"/>
              <a:t>conto corrente risulta fruttifero, pertanto non deve essere barrata la casella nel campo 18 e tali redditi di capitale devono essere dichiarati nel rigo RM12 se non sono stati accreditati su un conto </a:t>
            </a:r>
            <a:r>
              <a:rPr lang="it-IT" dirty="0" err="1"/>
              <a:t>italiano.L'IVAFE</a:t>
            </a:r>
            <a:r>
              <a:rPr lang="it-IT" dirty="0"/>
              <a:t> è dovuta nella misura di 34,20 euro.</a:t>
            </a:r>
          </a:p>
        </p:txBody>
      </p:sp>
    </p:spTree>
    <p:extLst>
      <p:ext uri="{BB962C8B-B14F-4D97-AF65-F5344CB8AC3E}">
        <p14:creationId xmlns:p14="http://schemas.microsoft.com/office/powerpoint/2010/main" val="35938451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Segue caso 7 </a:t>
            </a:r>
            <a:endParaRPr lang="it-IT" dirty="0"/>
          </a:p>
        </p:txBody>
      </p:sp>
      <p:pic>
        <p:nvPicPr>
          <p:cNvPr id="4" name="Segnaposto contenuto 3" descr="Ritaglio schermat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7417" y="2767653"/>
            <a:ext cx="5849166" cy="2191056"/>
          </a:xfrm>
        </p:spPr>
      </p:pic>
    </p:spTree>
    <p:extLst>
      <p:ext uri="{BB962C8B-B14F-4D97-AF65-F5344CB8AC3E}">
        <p14:creationId xmlns:p14="http://schemas.microsoft.com/office/powerpoint/2010/main" val="269308842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Caso n. </a:t>
            </a:r>
            <a:r>
              <a:rPr lang="it-IT" dirty="0"/>
              <a:t>8 CONTO CORRENTE COINTESTATO IN GERMANIA</a:t>
            </a:r>
          </a:p>
        </p:txBody>
      </p:sp>
      <p:sp>
        <p:nvSpPr>
          <p:cNvPr id="3" name="Segnaposto contenuto 2"/>
          <p:cNvSpPr>
            <a:spLocks noGrp="1"/>
          </p:cNvSpPr>
          <p:nvPr>
            <p:ph idx="1"/>
          </p:nvPr>
        </p:nvSpPr>
        <p:spPr/>
        <p:txBody>
          <a:bodyPr>
            <a:normAutofit fontScale="77500" lnSpcReduction="20000"/>
          </a:bodyPr>
          <a:lstStyle/>
          <a:p>
            <a:r>
              <a:rPr lang="it-IT" dirty="0"/>
              <a:t>Caio ha un conto corrente in Germania che risulta cointestato con la </a:t>
            </a:r>
            <a:r>
              <a:rPr lang="it-IT" dirty="0" smtClean="0"/>
              <a:t>moglie. </a:t>
            </a:r>
            <a:r>
              <a:rPr lang="it-IT" dirty="0"/>
              <a:t>L'importo iniziale è 150.000,00 euro e l'importo di giacenza media è di 160.000,00 euro. Non vi sono delegati al prelievo</a:t>
            </a:r>
            <a:r>
              <a:rPr lang="it-IT" dirty="0" smtClean="0"/>
              <a:t>. </a:t>
            </a:r>
          </a:p>
          <a:p>
            <a:r>
              <a:rPr lang="it-IT" dirty="0"/>
              <a:t>Il monitoraggio di un conto corrente estero cointestato comporta l'indicazione della percentuale di possesso e la segnalazione del codice fiscale del coniuge nella casella 22</a:t>
            </a:r>
            <a:r>
              <a:rPr lang="it-IT" dirty="0" smtClean="0"/>
              <a:t>. Deve </a:t>
            </a:r>
            <a:r>
              <a:rPr lang="it-IT" dirty="0"/>
              <a:t>essere segnalato l'intero ammontare del conto per ciascun contribuente e si utilizza il valore nominale come criterio di determinazione del valore, in quanto si ritiene il criterio più idoneo per valorizzare un conto corrente</a:t>
            </a:r>
            <a:r>
              <a:rPr lang="it-IT" dirty="0" smtClean="0"/>
              <a:t>. Si </a:t>
            </a:r>
            <a:r>
              <a:rPr lang="it-IT" dirty="0"/>
              <a:t>osserva, infine, che l'IVAFE da applicare sui conti correnti esteri deve essere ragguagliata alla percentuale di possesso.</a:t>
            </a:r>
          </a:p>
        </p:txBody>
      </p:sp>
    </p:spTree>
    <p:extLst>
      <p:ext uri="{BB962C8B-B14F-4D97-AF65-F5344CB8AC3E}">
        <p14:creationId xmlns:p14="http://schemas.microsoft.com/office/powerpoint/2010/main" val="337498781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Segue caso 8</a:t>
            </a:r>
            <a:endParaRPr lang="it-IT" dirty="0"/>
          </a:p>
        </p:txBody>
      </p:sp>
      <p:pic>
        <p:nvPicPr>
          <p:cNvPr id="4" name="Segnaposto contenuto 3" descr="Ritaglio schermat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3601" y="2843864"/>
            <a:ext cx="5896798" cy="2038635"/>
          </a:xfrm>
        </p:spPr>
      </p:pic>
    </p:spTree>
    <p:extLst>
      <p:ext uri="{BB962C8B-B14F-4D97-AF65-F5344CB8AC3E}">
        <p14:creationId xmlns:p14="http://schemas.microsoft.com/office/powerpoint/2010/main" val="23507391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Caso n. </a:t>
            </a:r>
            <a:r>
              <a:rPr lang="it-IT" dirty="0"/>
              <a:t>9 POSSESSO DI DELEGA AL PRELIEVO SU UN CONTO ESTERO</a:t>
            </a:r>
          </a:p>
        </p:txBody>
      </p:sp>
      <p:sp>
        <p:nvSpPr>
          <p:cNvPr id="3" name="Segnaposto contenuto 2"/>
          <p:cNvSpPr>
            <a:spLocks noGrp="1"/>
          </p:cNvSpPr>
          <p:nvPr>
            <p:ph idx="1"/>
          </p:nvPr>
        </p:nvSpPr>
        <p:spPr/>
        <p:txBody>
          <a:bodyPr>
            <a:normAutofit fontScale="77500" lnSpcReduction="20000"/>
          </a:bodyPr>
          <a:lstStyle/>
          <a:p>
            <a:r>
              <a:rPr lang="it-IT" dirty="0"/>
              <a:t>Sempronio è il figlio di Caio e </a:t>
            </a:r>
            <a:r>
              <a:rPr lang="it-IT" dirty="0" err="1"/>
              <a:t>Mevia</a:t>
            </a:r>
            <a:r>
              <a:rPr lang="it-IT" dirty="0"/>
              <a:t> ed è delegato al prelievo per il conto estero dei genitori. Si considerano i dati del caso n. 13</a:t>
            </a:r>
            <a:r>
              <a:rPr lang="it-IT" dirty="0" smtClean="0"/>
              <a:t>.</a:t>
            </a:r>
          </a:p>
          <a:p>
            <a:r>
              <a:rPr lang="it-IT" dirty="0"/>
              <a:t>Il possesso di una delega al prelievo su un conto corrente estero comporta l'obbligo di monitoraggio dell'investimento nel quadro RW</a:t>
            </a:r>
            <a:r>
              <a:rPr lang="it-IT" dirty="0" smtClean="0"/>
              <a:t>. Nel </a:t>
            </a:r>
            <a:r>
              <a:rPr lang="it-IT" dirty="0"/>
              <a:t>campo 1 è opportuno indicare il codice 4 relativo alle fattispecie residuali. Il codice 1 nel campo 2, poi, serve a rappresentare proprio il caso del delegato al prelievo</a:t>
            </a:r>
            <a:r>
              <a:rPr lang="it-IT" dirty="0" smtClean="0"/>
              <a:t>. Il </a:t>
            </a:r>
            <a:r>
              <a:rPr lang="it-IT" dirty="0"/>
              <a:t>delegato al prelievo non è il titolare del conto e, quindi, non è soggetto passivo dell'IVAFE</a:t>
            </a:r>
            <a:r>
              <a:rPr lang="it-IT" dirty="0" smtClean="0"/>
              <a:t>. Viene </a:t>
            </a:r>
            <a:r>
              <a:rPr lang="it-IT" dirty="0"/>
              <a:t>barrata la casella 20 in quanto si tratta di mero monitoraggio fiscale. Inoltre nelle caselle 22 e 23 devono essere indicati i codici fiscali dei genitori cointestatari.</a:t>
            </a:r>
          </a:p>
        </p:txBody>
      </p:sp>
    </p:spTree>
    <p:extLst>
      <p:ext uri="{BB962C8B-B14F-4D97-AF65-F5344CB8AC3E}">
        <p14:creationId xmlns:p14="http://schemas.microsoft.com/office/powerpoint/2010/main" val="33176007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Segue caso 9</a:t>
            </a:r>
            <a:endParaRPr lang="it-IT" dirty="0"/>
          </a:p>
        </p:txBody>
      </p:sp>
      <p:pic>
        <p:nvPicPr>
          <p:cNvPr id="4" name="Segnaposto contenuto 3" descr="Ritaglio schermat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6943" y="2891496"/>
            <a:ext cx="5830114" cy="1943371"/>
          </a:xfrm>
        </p:spPr>
      </p:pic>
    </p:spTree>
    <p:extLst>
      <p:ext uri="{BB962C8B-B14F-4D97-AF65-F5344CB8AC3E}">
        <p14:creationId xmlns:p14="http://schemas.microsoft.com/office/powerpoint/2010/main" val="102108044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t>Caso </a:t>
            </a:r>
            <a:r>
              <a:rPr lang="it-IT" sz="3600" dirty="0"/>
              <a:t>10  IMMOBILE IN FRANCIA: UTILIZZO DEL REDDITO MEDIO ORDINARIO</a:t>
            </a:r>
          </a:p>
        </p:txBody>
      </p:sp>
      <p:sp>
        <p:nvSpPr>
          <p:cNvPr id="3" name="Segnaposto contenuto 2"/>
          <p:cNvSpPr>
            <a:spLocks noGrp="1"/>
          </p:cNvSpPr>
          <p:nvPr>
            <p:ph idx="1"/>
          </p:nvPr>
        </p:nvSpPr>
        <p:spPr/>
        <p:txBody>
          <a:bodyPr>
            <a:normAutofit fontScale="47500" lnSpcReduction="20000"/>
          </a:bodyPr>
          <a:lstStyle/>
          <a:p>
            <a:r>
              <a:rPr lang="it-IT" dirty="0"/>
              <a:t>Gregorio ha un immobile in Francia non concesso in locazione, il cui costo di acquisto è di 300.000,00 euro</a:t>
            </a:r>
            <a:r>
              <a:rPr lang="it-IT" dirty="0" smtClean="0"/>
              <a:t>. In </a:t>
            </a:r>
            <a:r>
              <a:rPr lang="it-IT" dirty="0"/>
              <a:t>Francia, egli ha pagato le seguenti imposte patrimoniali con riferimento a tale immobile</a:t>
            </a:r>
            <a:r>
              <a:rPr lang="it-IT" dirty="0" smtClean="0"/>
              <a:t>: </a:t>
            </a:r>
            <a:r>
              <a:rPr lang="it-IT" dirty="0" err="1" smtClean="0"/>
              <a:t>Taxe</a:t>
            </a:r>
            <a:r>
              <a:rPr lang="it-IT" dirty="0" smtClean="0"/>
              <a:t> </a:t>
            </a:r>
            <a:r>
              <a:rPr lang="it-IT" dirty="0" err="1"/>
              <a:t>foncière</a:t>
            </a:r>
            <a:r>
              <a:rPr lang="it-IT" dirty="0"/>
              <a:t>: 600,00 </a:t>
            </a:r>
            <a:r>
              <a:rPr lang="it-IT" dirty="0" err="1"/>
              <a:t>euro;Impôt</a:t>
            </a:r>
            <a:r>
              <a:rPr lang="it-IT" dirty="0"/>
              <a:t> de </a:t>
            </a:r>
            <a:r>
              <a:rPr lang="it-IT" dirty="0" err="1"/>
              <a:t>Solidarité</a:t>
            </a:r>
            <a:r>
              <a:rPr lang="it-IT" dirty="0"/>
              <a:t> </a:t>
            </a:r>
            <a:r>
              <a:rPr lang="it-IT" dirty="0" err="1"/>
              <a:t>sur</a:t>
            </a:r>
            <a:r>
              <a:rPr lang="it-IT" dirty="0"/>
              <a:t> la Fortune: 700,00 euro</a:t>
            </a:r>
            <a:r>
              <a:rPr lang="it-IT" dirty="0" smtClean="0"/>
              <a:t>. Si </a:t>
            </a:r>
            <a:r>
              <a:rPr lang="it-IT" dirty="0"/>
              <a:t>è a conoscenza del fatto che il valore locatizio ai fini della </a:t>
            </a:r>
            <a:r>
              <a:rPr lang="it-IT" dirty="0" err="1"/>
              <a:t>Taxe</a:t>
            </a:r>
            <a:r>
              <a:rPr lang="it-IT" dirty="0"/>
              <a:t> </a:t>
            </a:r>
            <a:r>
              <a:rPr lang="it-IT" dirty="0" err="1"/>
              <a:t>foncière</a:t>
            </a:r>
            <a:r>
              <a:rPr lang="it-IT" dirty="0"/>
              <a:t> ammonta a 2.000,00 euro</a:t>
            </a:r>
            <a:r>
              <a:rPr lang="it-IT" dirty="0" smtClean="0"/>
              <a:t>.</a:t>
            </a:r>
          </a:p>
          <a:p>
            <a:r>
              <a:rPr lang="it-IT" dirty="0"/>
              <a:t>A partire da UNICO 2010, gli immobili sono sempre oggetto di monitoraggio fiscale</a:t>
            </a:r>
            <a:r>
              <a:rPr lang="it-IT" dirty="0" smtClean="0"/>
              <a:t>. Dal </a:t>
            </a:r>
            <a:r>
              <a:rPr lang="it-IT" dirty="0"/>
              <a:t>periodo di imposta 2013, il valore da indicare all'interno del quadro RW è quello rilevante ai fini IVIE</a:t>
            </a:r>
            <a:r>
              <a:rPr lang="it-IT" dirty="0" smtClean="0"/>
              <a:t>. Per </a:t>
            </a:r>
            <a:r>
              <a:rPr lang="it-IT" dirty="0"/>
              <a:t>gli immobili situati in Paesi UE e SEE che scambiano informazioni con l'Italia, come nel caso della Francia, il contribuente deve in prima battuta esaminare la tabella n. 1 della circ. Agenzia delle Entrate 2.7.2012 n. 28 e valutare se risulta compilata la colonna 2 relativa all'imposta estera presa a riferimento per individuare il valore catastale. In caso affermativo, si può assumere come base imponibile il valore catastale dell'immobile utilizzato ai fini dell'assolvimento di tale imposta</a:t>
            </a:r>
            <a:r>
              <a:rPr lang="it-IT" dirty="0" smtClean="0"/>
              <a:t>. Per </a:t>
            </a:r>
            <a:r>
              <a:rPr lang="it-IT" dirty="0"/>
              <a:t>la Francia, si può prendere come riferimento il costo di acquisto oppure, a scelta del contribuente, il reddito medio utilizzato ai fini della </a:t>
            </a:r>
            <a:r>
              <a:rPr lang="it-IT" dirty="0" err="1"/>
              <a:t>Taxe</a:t>
            </a:r>
            <a:r>
              <a:rPr lang="it-IT" dirty="0"/>
              <a:t> </a:t>
            </a:r>
            <a:r>
              <a:rPr lang="it-IT" dirty="0" err="1"/>
              <a:t>foncière</a:t>
            </a:r>
            <a:r>
              <a:rPr lang="it-IT" dirty="0"/>
              <a:t> moltiplicato per i coefficienti IMU individuati dalla circolare sopracitata. In mancanza di tali valori, si utilizza il valore di mercato</a:t>
            </a:r>
            <a:r>
              <a:rPr lang="it-IT" dirty="0" smtClean="0"/>
              <a:t>. Nello </a:t>
            </a:r>
            <a:r>
              <a:rPr lang="it-IT" dirty="0"/>
              <a:t>specifico, per l'individuazione del reddito medio ordinario si usa la base imponibile della </a:t>
            </a:r>
            <a:r>
              <a:rPr lang="it-IT" dirty="0" err="1"/>
              <a:t>Taxe</a:t>
            </a:r>
            <a:r>
              <a:rPr lang="it-IT" dirty="0"/>
              <a:t> </a:t>
            </a:r>
            <a:r>
              <a:rPr lang="it-IT" dirty="0" err="1"/>
              <a:t>foncière</a:t>
            </a:r>
            <a:r>
              <a:rPr lang="it-IT" dirty="0"/>
              <a:t> in Francia che è costituita dalla rendita catastale uguale al 50% del valore locatizio catastale fissato dalla Pubblica Amministrazione</a:t>
            </a:r>
            <a:r>
              <a:rPr lang="it-IT" dirty="0" smtClean="0"/>
              <a:t>.  Il </a:t>
            </a:r>
            <a:r>
              <a:rPr lang="it-IT" dirty="0"/>
              <a:t>valore locatizio è pari a 2.000,00 euro. La base imponibile italiana determinata con questi criteri è pari a 2.000 × 50% × 160 (coefficiente per le abitazioni) ossia 160.000,00 euro</a:t>
            </a:r>
            <a:r>
              <a:rPr lang="it-IT" dirty="0" smtClean="0"/>
              <a:t>. Si </a:t>
            </a:r>
            <a:r>
              <a:rPr lang="it-IT" dirty="0"/>
              <a:t>utilizza il valore di 160.000,00 euro, in quanto minore rispetto al costo di acquisto.</a:t>
            </a:r>
          </a:p>
        </p:txBody>
      </p:sp>
    </p:spTree>
    <p:extLst>
      <p:ext uri="{BB962C8B-B14F-4D97-AF65-F5344CB8AC3E}">
        <p14:creationId xmlns:p14="http://schemas.microsoft.com/office/powerpoint/2010/main" val="149143051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Segue caso 10 </a:t>
            </a:r>
            <a:endParaRPr lang="it-IT" dirty="0"/>
          </a:p>
        </p:txBody>
      </p:sp>
      <p:pic>
        <p:nvPicPr>
          <p:cNvPr id="4" name="Segnaposto contenuto 3" descr="Ritaglio schermat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6469" y="2810522"/>
            <a:ext cx="5811061" cy="2105319"/>
          </a:xfrm>
        </p:spPr>
      </p:pic>
    </p:spTree>
    <p:extLst>
      <p:ext uri="{BB962C8B-B14F-4D97-AF65-F5344CB8AC3E}">
        <p14:creationId xmlns:p14="http://schemas.microsoft.com/office/powerpoint/2010/main" val="342833175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Caso 11  IMMOBILE IN FRANCIA: UTILIZZO DEL COSTO STORICO</a:t>
            </a:r>
          </a:p>
        </p:txBody>
      </p:sp>
      <p:sp>
        <p:nvSpPr>
          <p:cNvPr id="3" name="Segnaposto contenuto 2"/>
          <p:cNvSpPr>
            <a:spLocks noGrp="1"/>
          </p:cNvSpPr>
          <p:nvPr>
            <p:ph idx="1"/>
          </p:nvPr>
        </p:nvSpPr>
        <p:spPr/>
        <p:txBody>
          <a:bodyPr>
            <a:normAutofit fontScale="47500" lnSpcReduction="20000"/>
          </a:bodyPr>
          <a:lstStyle/>
          <a:p>
            <a:r>
              <a:rPr lang="it-IT" dirty="0"/>
              <a:t>Mario ha un immobile in Francia non locato il cui costo di acquisto è stato di 300.000,00 euro</a:t>
            </a:r>
            <a:r>
              <a:rPr lang="it-IT" dirty="0" smtClean="0"/>
              <a:t>. In </a:t>
            </a:r>
            <a:r>
              <a:rPr lang="it-IT" dirty="0"/>
              <a:t>Francia, ha pagato solo la </a:t>
            </a:r>
            <a:r>
              <a:rPr lang="it-IT" dirty="0" err="1"/>
              <a:t>Taxe</a:t>
            </a:r>
            <a:r>
              <a:rPr lang="it-IT" dirty="0"/>
              <a:t> </a:t>
            </a:r>
            <a:r>
              <a:rPr lang="it-IT" dirty="0" err="1"/>
              <a:t>foncière</a:t>
            </a:r>
            <a:r>
              <a:rPr lang="it-IT" dirty="0"/>
              <a:t> per 600,00 euro</a:t>
            </a:r>
            <a:r>
              <a:rPr lang="it-IT" dirty="0" smtClean="0"/>
              <a:t>.</a:t>
            </a:r>
          </a:p>
          <a:p>
            <a:r>
              <a:rPr lang="it-IT" dirty="0"/>
              <a:t>A partire da UNICO 2010, gli immobili sono sempre oggetto di monitoraggio fiscale</a:t>
            </a:r>
            <a:r>
              <a:rPr lang="it-IT" dirty="0" smtClean="0"/>
              <a:t>. Dal </a:t>
            </a:r>
            <a:r>
              <a:rPr lang="it-IT" dirty="0"/>
              <a:t>periodo di imposta 2013, il valore da indicare all'interno del quadro RW è quello rilevante ai fini IVIE</a:t>
            </a:r>
            <a:r>
              <a:rPr lang="it-IT" dirty="0" smtClean="0"/>
              <a:t>. Per </a:t>
            </a:r>
            <a:r>
              <a:rPr lang="it-IT" dirty="0"/>
              <a:t>gli immobili situati in Paesi UE e SEE che scambiano informazioni con l'Italia, come nel caso della Francia, il contribuente deve in prima battuta esaminare la tabella n. 1 della circ. Agenzia delle Entrate 2.7.2012 n. 28 e valutare se risulta compilata la colonna 2 relativa all'imposta estera presa a riferimento come valore catastale. In caso affermativo, si può assumere come base imponibile il valore catastale dell'immobile utilizzato ai fini dell'assolvimento di tale imposta</a:t>
            </a:r>
            <a:r>
              <a:rPr lang="it-IT" dirty="0" smtClean="0"/>
              <a:t>. Per </a:t>
            </a:r>
            <a:r>
              <a:rPr lang="it-IT" dirty="0"/>
              <a:t>la Francia, si può prendere come riferimento il costo di acquisto oppure, a scelta del contribuente, il reddito medio utilizzato ai fini della </a:t>
            </a:r>
            <a:r>
              <a:rPr lang="it-IT" dirty="0" err="1"/>
              <a:t>Taxe</a:t>
            </a:r>
            <a:r>
              <a:rPr lang="it-IT" dirty="0"/>
              <a:t> </a:t>
            </a:r>
            <a:r>
              <a:rPr lang="it-IT" dirty="0" err="1"/>
              <a:t>foncière</a:t>
            </a:r>
            <a:r>
              <a:rPr lang="it-IT" dirty="0"/>
              <a:t> moltiplicato per i coefficienti IMU individuati dalla circolare sopracitata. In mancanza di tali valori, si utilizza il valore di mercato</a:t>
            </a:r>
            <a:r>
              <a:rPr lang="it-IT" dirty="0" smtClean="0"/>
              <a:t>. Nel </a:t>
            </a:r>
            <a:r>
              <a:rPr lang="it-IT" dirty="0"/>
              <a:t>precedente esempio abbiamo utilizzato il reddito medio ordinario moltiplicato per i coefficienti dell'IMU</a:t>
            </a:r>
            <a:r>
              <a:rPr lang="it-IT" dirty="0" smtClean="0"/>
              <a:t>. In </a:t>
            </a:r>
            <a:r>
              <a:rPr lang="it-IT" dirty="0"/>
              <a:t>questo caso, invece, si decide di utilizzare il criterio del costo storico</a:t>
            </a:r>
            <a:r>
              <a:rPr lang="it-IT" dirty="0" smtClean="0"/>
              <a:t>. Si </a:t>
            </a:r>
            <a:r>
              <a:rPr lang="it-IT" dirty="0"/>
              <a:t>evidenzia come nel campo 14 si scomputano le imposte patrimoniali assolte all'estero, ma nel limite dell'IVIE dovuta in Italia sul medesimo bene</a:t>
            </a:r>
            <a:r>
              <a:rPr lang="it-IT" dirty="0" smtClean="0"/>
              <a:t>. Come </a:t>
            </a:r>
            <a:r>
              <a:rPr lang="it-IT" dirty="0"/>
              <a:t>si evince dai conteggi di seguito rappresentati nel quadro RW, l'uso del costo storico porta ad una IVIE superiore, non assorbita integralmente con tributi pagati in Francia scomputati nella casella 14.</a:t>
            </a:r>
          </a:p>
        </p:txBody>
      </p:sp>
    </p:spTree>
    <p:extLst>
      <p:ext uri="{BB962C8B-B14F-4D97-AF65-F5344CB8AC3E}">
        <p14:creationId xmlns:p14="http://schemas.microsoft.com/office/powerpoint/2010/main" val="2899751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Segue</a:t>
            </a:r>
            <a:endParaRPr lang="it-IT" dirty="0"/>
          </a:p>
        </p:txBody>
      </p:sp>
      <p:sp>
        <p:nvSpPr>
          <p:cNvPr id="3" name="Segnaposto contenuto 2"/>
          <p:cNvSpPr>
            <a:spLocks noGrp="1"/>
          </p:cNvSpPr>
          <p:nvPr>
            <p:ph idx="1"/>
          </p:nvPr>
        </p:nvSpPr>
        <p:spPr/>
        <p:txBody>
          <a:bodyPr>
            <a:normAutofit fontScale="77500" lnSpcReduction="20000"/>
          </a:bodyPr>
          <a:lstStyle/>
          <a:p>
            <a:pPr algn="just"/>
            <a:r>
              <a:rPr lang="it-IT" dirty="0" smtClean="0"/>
              <a:t>Qualora sul bene sussistano più diritti reali (nuda proprietà ed usufrutto) sono tenuti all’effettuazione di tale adempimento sia il titolare del diritto di usufrutto sia il titolare del diritto di nuda proprietà;</a:t>
            </a:r>
          </a:p>
          <a:p>
            <a:pPr algn="just"/>
            <a:r>
              <a:rPr lang="it-IT" dirty="0" smtClean="0"/>
              <a:t>Se le attività sono in comunione o cointestate l’obbligo di compilazione del quadro RW è a carico di ciascun soggetto intestatario che dovrà indicare l’intero valore e la percentuale di possesso;</a:t>
            </a:r>
          </a:p>
          <a:p>
            <a:pPr algn="just"/>
            <a:r>
              <a:rPr lang="it-IT" dirty="0" smtClean="0"/>
              <a:t>In caso di c/c intestato ad un soggetto sul quale vi è la delega di firma di un altro soggetto, anche quest’ultimo sarà tenuto alla compilazione del quadro RW. Deve trattarsi di delega al prelievo e non di mera delega ad operare per conto dell’intestatario;</a:t>
            </a:r>
            <a:endParaRPr lang="it-IT" dirty="0"/>
          </a:p>
        </p:txBody>
      </p:sp>
    </p:spTree>
    <p:extLst>
      <p:ext uri="{BB962C8B-B14F-4D97-AF65-F5344CB8AC3E}">
        <p14:creationId xmlns:p14="http://schemas.microsoft.com/office/powerpoint/2010/main" val="135825760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Segue caso 11</a:t>
            </a:r>
            <a:endParaRPr lang="it-IT" dirty="0"/>
          </a:p>
        </p:txBody>
      </p:sp>
      <p:pic>
        <p:nvPicPr>
          <p:cNvPr id="4" name="Segnaposto contenuto 3" descr="Ritaglio schermat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0285" y="2829575"/>
            <a:ext cx="5763429" cy="2067213"/>
          </a:xfrm>
        </p:spPr>
      </p:pic>
    </p:spTree>
    <p:extLst>
      <p:ext uri="{BB962C8B-B14F-4D97-AF65-F5344CB8AC3E}">
        <p14:creationId xmlns:p14="http://schemas.microsoft.com/office/powerpoint/2010/main" val="8122399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Caso 12 DETENZIONE DI UN IMMOBILE IN INGHILTERRA</a:t>
            </a:r>
          </a:p>
        </p:txBody>
      </p:sp>
      <p:sp>
        <p:nvSpPr>
          <p:cNvPr id="3" name="Segnaposto contenuto 2"/>
          <p:cNvSpPr>
            <a:spLocks noGrp="1"/>
          </p:cNvSpPr>
          <p:nvPr>
            <p:ph idx="1"/>
          </p:nvPr>
        </p:nvSpPr>
        <p:spPr/>
        <p:txBody>
          <a:bodyPr>
            <a:normAutofit fontScale="47500" lnSpcReduction="20000"/>
          </a:bodyPr>
          <a:lstStyle/>
          <a:p>
            <a:r>
              <a:rPr lang="it-IT" dirty="0"/>
              <a:t>Una persona fisica residente detiene in piena proprietà a disposizione un immobile in Inghilterra dal 2012.L'immobile è stato acquistato per un corrispettivo di 300.000,00 </a:t>
            </a:r>
            <a:r>
              <a:rPr lang="it-IT" dirty="0" smtClean="0"/>
              <a:t>euro. Secondo </a:t>
            </a:r>
            <a:r>
              <a:rPr lang="it-IT" dirty="0"/>
              <a:t>quanto chiarito dalla circ. Agenzia delle Entrate 2.7.2012 n. 28, per i Paesi UE e SEE che scambiano informazioni con l'Italia, il contribuente, per comprendere quale base imponibile deve utilizzare ai fini del calcolo dell'imposta patrimoniale, deve esaminare la colonna 2 della tabella 1 riportata a pagina 10 della circolare stessa</a:t>
            </a:r>
            <a:r>
              <a:rPr lang="it-IT" dirty="0" smtClean="0"/>
              <a:t>.</a:t>
            </a:r>
          </a:p>
          <a:p>
            <a:r>
              <a:rPr lang="it-IT" dirty="0"/>
              <a:t>Nell'ipotesi in cui la colonna 2 sia compilata con il nome dell'imposta estera, il contribuente può</a:t>
            </a:r>
            <a:r>
              <a:rPr lang="it-IT" dirty="0" smtClean="0"/>
              <a:t>: assumere </a:t>
            </a:r>
            <a:r>
              <a:rPr lang="it-IT" dirty="0"/>
              <a:t>quale base imponibile ai fini dell'IVIE lo stesso valore assunto dall'amministrazione finanziaria estera ai fini del calcolo dell'imposta indicata in colonna 2;indicare tale valore in colonna 7 ed 8 del quadro RW e calcolare lo 0,76% dell'imposta</a:t>
            </a:r>
            <a:r>
              <a:rPr lang="it-IT" dirty="0" smtClean="0"/>
              <a:t>. Di </a:t>
            </a:r>
            <a:r>
              <a:rPr lang="it-IT" dirty="0"/>
              <a:t>conseguenza, si indicherà in colonna 7 ed 8 il costo d'acquisto ma il valore utilizzato in Inghilterra ai fini del calcolo della </a:t>
            </a:r>
            <a:r>
              <a:rPr lang="it-IT" dirty="0" err="1"/>
              <a:t>Council</a:t>
            </a:r>
            <a:r>
              <a:rPr lang="it-IT" dirty="0"/>
              <a:t> </a:t>
            </a:r>
            <a:r>
              <a:rPr lang="it-IT" dirty="0" err="1"/>
              <a:t>tax.La</a:t>
            </a:r>
            <a:r>
              <a:rPr lang="it-IT" dirty="0"/>
              <a:t> </a:t>
            </a:r>
            <a:r>
              <a:rPr lang="it-IT" dirty="0" err="1"/>
              <a:t>ris</a:t>
            </a:r>
            <a:r>
              <a:rPr lang="it-IT" dirty="0"/>
              <a:t>. Agenzia delle Entrate 75/2013 ha precisato che in presenza di "</a:t>
            </a:r>
            <a:r>
              <a:rPr lang="it-IT" dirty="0" err="1"/>
              <a:t>Council</a:t>
            </a:r>
            <a:r>
              <a:rPr lang="it-IT" dirty="0"/>
              <a:t> </a:t>
            </a:r>
            <a:r>
              <a:rPr lang="it-IT" dirty="0" err="1"/>
              <a:t>tax</a:t>
            </a:r>
            <a:r>
              <a:rPr lang="it-IT" dirty="0"/>
              <a:t>", la base imponibile da adottare ai fini del calcolo dell'IVIE è il valore medio della fascia di valori </a:t>
            </a:r>
            <a:r>
              <a:rPr lang="it-IT" dirty="0" smtClean="0"/>
              <a:t>citata. Inoltre</a:t>
            </a:r>
            <a:r>
              <a:rPr lang="it-IT" dirty="0"/>
              <a:t>, si precisa che tale imposta non è indicata in colonna 3 della tabella di cui alla circ. 28/2012, perché trattasi di imposta di natura non patrimoniale e quindi non può essere scomputata dall'IVIE calcolata in </a:t>
            </a:r>
            <a:r>
              <a:rPr lang="it-IT" dirty="0" smtClean="0"/>
              <a:t>RW. Nell'esempio in </a:t>
            </a:r>
            <a:r>
              <a:rPr lang="it-IT" dirty="0"/>
              <a:t>esame in colonna 6 si utilizza il codice 5 che indica il valore catastale dell'immobile</a:t>
            </a:r>
            <a:r>
              <a:rPr lang="it-IT" dirty="0" smtClean="0"/>
              <a:t>. Ipotizzando </a:t>
            </a:r>
            <a:r>
              <a:rPr lang="it-IT" dirty="0"/>
              <a:t>che la fascia di valore attribuita all'immobile in Inghilterra sia pari a 100.000-200.000 euro, si calcolerà il valore medio ed indicherà lo stesso in colonna 7 ed 8 nonché verserà l'IVIE così come risultante da colonna 13 senza facoltà di scomputare in colonna 14 la </a:t>
            </a:r>
            <a:r>
              <a:rPr lang="it-IT" dirty="0" err="1"/>
              <a:t>Council</a:t>
            </a:r>
            <a:r>
              <a:rPr lang="it-IT" dirty="0"/>
              <a:t> </a:t>
            </a:r>
            <a:r>
              <a:rPr lang="it-IT" dirty="0" err="1"/>
              <a:t>tax</a:t>
            </a:r>
            <a:r>
              <a:rPr lang="it-IT" dirty="0"/>
              <a:t> versata in Inghilterra.</a:t>
            </a:r>
          </a:p>
        </p:txBody>
      </p:sp>
    </p:spTree>
    <p:extLst>
      <p:ext uri="{BB962C8B-B14F-4D97-AF65-F5344CB8AC3E}">
        <p14:creationId xmlns:p14="http://schemas.microsoft.com/office/powerpoint/2010/main" val="29191826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Ritaglio schermat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0732" y="2839101"/>
            <a:ext cx="5982535" cy="2048161"/>
          </a:xfrm>
        </p:spPr>
      </p:pic>
    </p:spTree>
    <p:extLst>
      <p:ext uri="{BB962C8B-B14F-4D97-AF65-F5344CB8AC3E}">
        <p14:creationId xmlns:p14="http://schemas.microsoft.com/office/powerpoint/2010/main" val="4040754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segue</a:t>
            </a:r>
            <a:endParaRPr lang="it-IT" dirty="0"/>
          </a:p>
        </p:txBody>
      </p:sp>
      <p:sp>
        <p:nvSpPr>
          <p:cNvPr id="3" name="Segnaposto contenuto 2"/>
          <p:cNvSpPr>
            <a:spLocks noGrp="1"/>
          </p:cNvSpPr>
          <p:nvPr>
            <p:ph idx="1"/>
          </p:nvPr>
        </p:nvSpPr>
        <p:spPr/>
        <p:txBody>
          <a:bodyPr>
            <a:normAutofit fontScale="85000" lnSpcReduction="10000"/>
          </a:bodyPr>
          <a:lstStyle/>
          <a:p>
            <a:pPr algn="just"/>
            <a:r>
              <a:rPr lang="it-IT" dirty="0" smtClean="0"/>
              <a:t>L’obbligo di compilazione sussiste non solo nel caso di possesso diretto delle attività ma anche nel caso in cui le predette attività siano possedute dal contribuente per il tramite di interposta persona;</a:t>
            </a:r>
          </a:p>
          <a:p>
            <a:pPr algn="just"/>
            <a:r>
              <a:rPr lang="it-IT" dirty="0" smtClean="0"/>
              <a:t>Sono altresì tenuti agli obblighi di dichiarazione i soggetti che, pur non essendo i possessori diretti degli investimenti esteri e delle attività estere di natura finanziaria, siano titolari effettivi dell’investimento secondo quanto previsto dall’art. 1, comma 2, lettera u) e dall’allegato tecnico del decreto legislativo 21 novembre 2007, n. 231 e quindi in caso di società:</a:t>
            </a:r>
            <a:endParaRPr lang="it-IT" dirty="0"/>
          </a:p>
        </p:txBody>
      </p:sp>
    </p:spTree>
    <p:extLst>
      <p:ext uri="{BB962C8B-B14F-4D97-AF65-F5344CB8AC3E}">
        <p14:creationId xmlns:p14="http://schemas.microsoft.com/office/powerpoint/2010/main" val="642350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1315</TotalTime>
  <Words>6704</Words>
  <Application>Microsoft Office PowerPoint</Application>
  <PresentationFormat>Presentazione su schermo (4:3)</PresentationFormat>
  <Paragraphs>208</Paragraphs>
  <Slides>82</Slides>
  <Notes>2</Notes>
  <HiddenSlides>0</HiddenSlides>
  <MMClips>0</MMClips>
  <ScaleCrop>false</ScaleCrop>
  <HeadingPairs>
    <vt:vector size="4" baseType="variant">
      <vt:variant>
        <vt:lpstr>Tema</vt:lpstr>
      </vt:variant>
      <vt:variant>
        <vt:i4>1</vt:i4>
      </vt:variant>
      <vt:variant>
        <vt:lpstr>Titoli diapositive</vt:lpstr>
      </vt:variant>
      <vt:variant>
        <vt:i4>82</vt:i4>
      </vt:variant>
    </vt:vector>
  </HeadingPairs>
  <TitlesOfParts>
    <vt:vector size="83" baseType="lpstr">
      <vt:lpstr>Tema di Office</vt:lpstr>
      <vt:lpstr>     O.D.C.E.C. PERUGIA SCUOLA DI FORMAZIONE ALLA PROFESSIONE DI DOTTORE COMMERCIALISTA 2016/2017 FISCALITA’ INTERNAZIONALE  DICHIARAZIONE DEI REDDITI  QUADRO RW – IVIE – IVAFE   19.01.2017 Dottor Antonio Maria Checcarelli</vt:lpstr>
      <vt:lpstr>MONITORAGGIO FISCALE</vt:lpstr>
      <vt:lpstr>Finalità della disciplina </vt:lpstr>
      <vt:lpstr>Modifiche apportate dalla legge 06.08.2013 n. 96</vt:lpstr>
      <vt:lpstr>Segue </vt:lpstr>
      <vt:lpstr>Modalità e termini presentazione quadro RW</vt:lpstr>
      <vt:lpstr>Soggetti tenuti alla compilazione del quadro RW</vt:lpstr>
      <vt:lpstr>Segue</vt:lpstr>
      <vt:lpstr>segue</vt:lpstr>
      <vt:lpstr>Segue </vt:lpstr>
      <vt:lpstr>segue</vt:lpstr>
      <vt:lpstr>segue</vt:lpstr>
      <vt:lpstr>Detenzione diretta investimento estero</vt:lpstr>
      <vt:lpstr>Attività estere possedute tramite società estere white list</vt:lpstr>
      <vt:lpstr>Attività estere possedute tramite società italiana</vt:lpstr>
      <vt:lpstr>Partecipazioni in società residenti che integrano la titolarità effettiva</vt:lpstr>
      <vt:lpstr>Partecipazioni rilevanti in soggetti residenti in stati non collaborativi</vt:lpstr>
      <vt:lpstr>segue</vt:lpstr>
      <vt:lpstr>Segue </vt:lpstr>
      <vt:lpstr>segue</vt:lpstr>
      <vt:lpstr>segue</vt:lpstr>
      <vt:lpstr>segue</vt:lpstr>
      <vt:lpstr>segue</vt:lpstr>
      <vt:lpstr>segue</vt:lpstr>
      <vt:lpstr>segue</vt:lpstr>
      <vt:lpstr>segue</vt:lpstr>
      <vt:lpstr>Società estere quotate in mercati regolamentati</vt:lpstr>
      <vt:lpstr>Segue </vt:lpstr>
      <vt:lpstr>Trust e fondazioni</vt:lpstr>
      <vt:lpstr>segue</vt:lpstr>
      <vt:lpstr>segue</vt:lpstr>
      <vt:lpstr>Trust esteri</vt:lpstr>
      <vt:lpstr>OICR</vt:lpstr>
      <vt:lpstr>segue</vt:lpstr>
      <vt:lpstr>segue</vt:lpstr>
      <vt:lpstr>Esoneri soggettivi</vt:lpstr>
      <vt:lpstr>Dipendenti pubblici e lavoratori frontalieri</vt:lpstr>
      <vt:lpstr>Attività estere da indicare nel quadro RW</vt:lpstr>
      <vt:lpstr>Attività estere di natura finanziaria</vt:lpstr>
      <vt:lpstr>Cassette di sicurezza</vt:lpstr>
      <vt:lpstr>Stock option</vt:lpstr>
      <vt:lpstr>Attività estere di natura patrimoniale</vt:lpstr>
      <vt:lpstr>Segue </vt:lpstr>
      <vt:lpstr>Valorizzazione attività finanziarie e patrimoniali</vt:lpstr>
      <vt:lpstr>Segue</vt:lpstr>
      <vt:lpstr>Attività finanziarie</vt:lpstr>
      <vt:lpstr>segue</vt:lpstr>
      <vt:lpstr>Attività patrimoniali - immobili</vt:lpstr>
      <vt:lpstr>segue</vt:lpstr>
      <vt:lpstr>Segue </vt:lpstr>
      <vt:lpstr>Altre attività patrimoniali</vt:lpstr>
      <vt:lpstr>Elenco paesi UE e SEE allegato a circ. ag. Entrate n. 28 del 02.07.2012 </vt:lpstr>
      <vt:lpstr>Segue </vt:lpstr>
      <vt:lpstr>Esoneri oggettivi</vt:lpstr>
      <vt:lpstr>Sanzioni </vt:lpstr>
      <vt:lpstr>Ravvedimento </vt:lpstr>
      <vt:lpstr>CASO N. 1 - PARTECIPAZIONE IN SOCIETÀ ESTERA WHITE LIST</vt:lpstr>
      <vt:lpstr>Segue caso 1</vt:lpstr>
      <vt:lpstr>CASO N. 2 - PARTECIPAZIONE IN SOCIETÀ ESTERA NON WHITE LIST</vt:lpstr>
      <vt:lpstr>Segue caso 2 </vt:lpstr>
      <vt:lpstr>Caso 3 DETENZIONE DI PARTECIPAZIONE IN SOCIETÀ ESTERA PER IL TRAMITE DI SOCIETÀ ITALIANA</vt:lpstr>
      <vt:lpstr>Segue caso 3 </vt:lpstr>
      <vt:lpstr>Caso 4 PARTECIPAZIONE IN SOCIÉTÉ CIVILE IMMOBILIÈRE (C.D. "SCI") MONEGASCA</vt:lpstr>
      <vt:lpstr>Segue caso 4 </vt:lpstr>
      <vt:lpstr>Caso 5 DETENZIONE DI IMMOBILE IN ITALIA PER IL TRAMITE DI SOCIETÀ PANAMENSE</vt:lpstr>
      <vt:lpstr>Segue caso 5 </vt:lpstr>
      <vt:lpstr>Caso 6 TITOLARE DI CONTO CORRENTE IN AUSTRIA</vt:lpstr>
      <vt:lpstr>Segue caso 6 </vt:lpstr>
      <vt:lpstr>Caso 7 CONTO CORRENTE IN SVIZZERA</vt:lpstr>
      <vt:lpstr>Segue caso 7 </vt:lpstr>
      <vt:lpstr>Segue caso 7 </vt:lpstr>
      <vt:lpstr>Segue caso 7 </vt:lpstr>
      <vt:lpstr>Caso n. 8 CONTO CORRENTE COINTESTATO IN GERMANIA</vt:lpstr>
      <vt:lpstr>Segue caso 8</vt:lpstr>
      <vt:lpstr>Caso n. 9 POSSESSO DI DELEGA AL PRELIEVO SU UN CONTO ESTERO</vt:lpstr>
      <vt:lpstr>Segue caso 9</vt:lpstr>
      <vt:lpstr>Caso 10  IMMOBILE IN FRANCIA: UTILIZZO DEL REDDITO MEDIO ORDINARIO</vt:lpstr>
      <vt:lpstr>Segue caso 10 </vt:lpstr>
      <vt:lpstr>Caso 11  IMMOBILE IN FRANCIA: UTILIZZO DEL COSTO STORICO</vt:lpstr>
      <vt:lpstr>Segue caso 11</vt:lpstr>
      <vt:lpstr>Caso 12 DETENZIONE DI UN IMMOBILE IN INGHILTERRA</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O.D.C.E.C. PERUGIA SCUOLA DI FORMAZIONE ALLA PROFESSIONE DI DOTTORE COMMERCIALISTA 2016/2017 FISCALITA’ INTERNAZIONALE  DICHIARAZIONE DEI REDDITI  QUADRO RW – IVIE – IVAFE 19.01.2017</dc:title>
  <dc:creator>Antonio</dc:creator>
  <cp:lastModifiedBy>Antonio</cp:lastModifiedBy>
  <cp:revision>74</cp:revision>
  <dcterms:created xsi:type="dcterms:W3CDTF">2017-01-09T09:46:08Z</dcterms:created>
  <dcterms:modified xsi:type="dcterms:W3CDTF">2017-01-18T17:37:41Z</dcterms:modified>
</cp:coreProperties>
</file>