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1A22D80-2FA0-4E99-8237-AA727FC8AC4F}" type="datetimeFigureOut">
              <a:rPr lang="it-IT" smtClean="0"/>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306593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A22D80-2FA0-4E99-8237-AA727FC8AC4F}" type="datetimeFigureOut">
              <a:rPr lang="it-IT" smtClean="0"/>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242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A22D80-2FA0-4E99-8237-AA727FC8AC4F}" type="datetimeFigureOut">
              <a:rPr lang="it-IT" smtClean="0"/>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66709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A22D80-2FA0-4E99-8237-AA727FC8AC4F}" type="datetimeFigureOut">
              <a:rPr lang="it-IT" smtClean="0"/>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400946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61A22D80-2FA0-4E99-8237-AA727FC8AC4F}" type="datetimeFigureOut">
              <a:rPr lang="it-IT" smtClean="0"/>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306575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1A22D80-2FA0-4E99-8237-AA727FC8AC4F}" type="datetimeFigureOut">
              <a:rPr lang="it-IT" smtClean="0"/>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280390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1A22D80-2FA0-4E99-8237-AA727FC8AC4F}" type="datetimeFigureOut">
              <a:rPr lang="it-IT" smtClean="0"/>
              <a:t>17/10/2016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5787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1A22D80-2FA0-4E99-8237-AA727FC8AC4F}" type="datetimeFigureOut">
              <a:rPr lang="it-IT" smtClean="0"/>
              <a:t>17/10/2016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155281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1A22D80-2FA0-4E99-8237-AA727FC8AC4F}" type="datetimeFigureOut">
              <a:rPr lang="it-IT" smtClean="0"/>
              <a:t>17/10/2016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269953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1A22D80-2FA0-4E99-8237-AA727FC8AC4F}" type="datetimeFigureOut">
              <a:rPr lang="it-IT" smtClean="0"/>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97242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1A22D80-2FA0-4E99-8237-AA727FC8AC4F}" type="datetimeFigureOut">
              <a:rPr lang="it-IT" smtClean="0"/>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22747C-7E43-44D2-8C5C-DB115A1E7249}" type="slidenum">
              <a:rPr lang="it-IT" smtClean="0"/>
              <a:t>‹N›</a:t>
            </a:fld>
            <a:endParaRPr lang="it-IT"/>
          </a:p>
        </p:txBody>
      </p:sp>
    </p:spTree>
    <p:extLst>
      <p:ext uri="{BB962C8B-B14F-4D97-AF65-F5344CB8AC3E}">
        <p14:creationId xmlns:p14="http://schemas.microsoft.com/office/powerpoint/2010/main" val="916841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2D80-2FA0-4E99-8237-AA727FC8AC4F}" type="datetimeFigureOut">
              <a:rPr lang="it-IT" smtClean="0"/>
              <a:t>17/10/2016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2747C-7E43-44D2-8C5C-DB115A1E7249}" type="slidenum">
              <a:rPr lang="it-IT" smtClean="0"/>
              <a:t>‹N›</a:t>
            </a:fld>
            <a:endParaRPr lang="it-IT"/>
          </a:p>
        </p:txBody>
      </p:sp>
    </p:spTree>
    <p:extLst>
      <p:ext uri="{BB962C8B-B14F-4D97-AF65-F5344CB8AC3E}">
        <p14:creationId xmlns:p14="http://schemas.microsoft.com/office/powerpoint/2010/main" val="1420095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656705"/>
            <a:ext cx="9144000" cy="864524"/>
          </a:xfrm>
        </p:spPr>
        <p:txBody>
          <a:bodyPr>
            <a:noAutofit/>
          </a:bodyPr>
          <a:lstStyle/>
          <a:p>
            <a:r>
              <a:rPr lang="it-IT" sz="3200" b="1" u="sng" dirty="0" smtClean="0"/>
              <a:t>Le norme fiscali del TFUE</a:t>
            </a:r>
            <a:br>
              <a:rPr lang="it-IT" sz="3200" b="1" u="sng" dirty="0" smtClean="0"/>
            </a:br>
            <a:r>
              <a:rPr lang="it-IT" sz="3200" b="1" u="sng" dirty="0" smtClean="0"/>
              <a:t>Trattato sul Funzionamento dell’Unione Europea</a:t>
            </a:r>
            <a:endParaRPr lang="it-IT" sz="3200" b="1" u="sng" dirty="0"/>
          </a:p>
        </p:txBody>
      </p:sp>
      <p:sp>
        <p:nvSpPr>
          <p:cNvPr id="3" name="Sottotitolo 2"/>
          <p:cNvSpPr>
            <a:spLocks noGrp="1"/>
          </p:cNvSpPr>
          <p:nvPr>
            <p:ph type="subTitle" idx="1"/>
          </p:nvPr>
        </p:nvSpPr>
        <p:spPr>
          <a:xfrm>
            <a:off x="648393" y="1695796"/>
            <a:ext cx="10997737" cy="4821381"/>
          </a:xfrm>
        </p:spPr>
        <p:txBody>
          <a:bodyPr>
            <a:normAutofit lnSpcReduction="10000"/>
          </a:bodyPr>
          <a:lstStyle/>
          <a:p>
            <a:pPr marL="342900" indent="-342900" algn="just">
              <a:buFont typeface="Wingdings" panose="05000000000000000000" pitchFamily="2" charset="2"/>
              <a:buChar char="Ø"/>
            </a:pPr>
            <a:r>
              <a:rPr lang="it-IT" dirty="0" smtClean="0"/>
              <a:t>FUNZIONE</a:t>
            </a:r>
          </a:p>
          <a:p>
            <a:pPr marL="800100" lvl="1" indent="-342900" algn="just">
              <a:buFont typeface="Wingdings" panose="05000000000000000000" pitchFamily="2" charset="2"/>
              <a:buChar char="Ø"/>
            </a:pPr>
            <a:r>
              <a:rPr lang="it-IT" dirty="0" smtClean="0"/>
              <a:t>Assicurare che le norme tributarie degli stati membri siano compatibili con il diritto dell’UE</a:t>
            </a:r>
          </a:p>
          <a:p>
            <a:pPr marL="1257300" lvl="2" indent="-342900" algn="just">
              <a:buFont typeface="Wingdings" panose="05000000000000000000" pitchFamily="2" charset="2"/>
              <a:buChar char="Ø"/>
            </a:pPr>
            <a:r>
              <a:rPr lang="it-IT" dirty="0" smtClean="0"/>
              <a:t>Quindi funzione diversa rispetto alle norme tributarie nazionali la cui funzione è quella di procurare entrate</a:t>
            </a:r>
          </a:p>
          <a:p>
            <a:pPr marL="342900" indent="-342900" algn="just">
              <a:buFont typeface="Wingdings" panose="05000000000000000000" pitchFamily="2" charset="2"/>
              <a:buChar char="Ø"/>
            </a:pPr>
            <a:r>
              <a:rPr lang="it-IT" dirty="0" smtClean="0"/>
              <a:t>TIPOLOGIA DI NORME</a:t>
            </a:r>
          </a:p>
          <a:p>
            <a:pPr marL="800100" lvl="1" indent="-342900" algn="just">
              <a:buFont typeface="Wingdings" panose="05000000000000000000" pitchFamily="2" charset="2"/>
              <a:buChar char="Ø"/>
            </a:pPr>
            <a:r>
              <a:rPr lang="it-IT" dirty="0" smtClean="0"/>
              <a:t>La classificazione avviene in base allo SCOPO:</a:t>
            </a:r>
          </a:p>
          <a:p>
            <a:pPr marL="1257300" lvl="2" indent="-342900" algn="just">
              <a:buFont typeface="Wingdings" panose="05000000000000000000" pitchFamily="2" charset="2"/>
              <a:buChar char="Ø"/>
            </a:pPr>
            <a:r>
              <a:rPr lang="it-IT" dirty="0" smtClean="0"/>
              <a:t>Norme che mirano a garantire l’INTEGRAZIONE c.d. «POSITIVA», dette anche norme sull’armonizzazione.</a:t>
            </a:r>
          </a:p>
          <a:p>
            <a:pPr marL="1257300" lvl="2" indent="-342900" algn="just">
              <a:buFont typeface="Wingdings" panose="05000000000000000000" pitchFamily="2" charset="2"/>
              <a:buChar char="Ø"/>
            </a:pPr>
            <a:r>
              <a:rPr lang="it-IT" dirty="0" smtClean="0"/>
              <a:t>Norme che mirano a garantire l’INTEGRAZIONE c.d. «NEGATIVA»</a:t>
            </a:r>
          </a:p>
          <a:p>
            <a:pPr marL="1714500" lvl="3" indent="-342900" algn="just">
              <a:buFont typeface="Wingdings" panose="05000000000000000000" pitchFamily="2" charset="2"/>
              <a:buChar char="Ø"/>
            </a:pPr>
            <a:r>
              <a:rPr lang="it-IT" dirty="0" smtClean="0"/>
              <a:t>PRINCIPIO DI NON DISCRIMINAZIONE</a:t>
            </a:r>
          </a:p>
          <a:p>
            <a:pPr marL="1714500" lvl="3" indent="-342900" algn="just">
              <a:buFont typeface="Wingdings" panose="05000000000000000000" pitchFamily="2" charset="2"/>
              <a:buChar char="Ø"/>
            </a:pPr>
            <a:r>
              <a:rPr lang="it-IT" dirty="0" smtClean="0"/>
              <a:t>LE LIBERTA’ FONDAMENTALI</a:t>
            </a:r>
          </a:p>
          <a:p>
            <a:pPr marL="2171700" lvl="4" indent="-342900" algn="just">
              <a:buFont typeface="Wingdings" panose="05000000000000000000" pitchFamily="2" charset="2"/>
              <a:buChar char="Ø"/>
            </a:pPr>
            <a:r>
              <a:rPr lang="it-IT" dirty="0" smtClean="0"/>
              <a:t>LIBERA CIRCOLAZIONE DELLE MERCI</a:t>
            </a:r>
          </a:p>
          <a:p>
            <a:pPr marL="2171700" lvl="4" indent="-342900" algn="just">
              <a:buFont typeface="Wingdings" panose="05000000000000000000" pitchFamily="2" charset="2"/>
              <a:buChar char="Ø"/>
            </a:pPr>
            <a:r>
              <a:rPr lang="it-IT" dirty="0" smtClean="0"/>
              <a:t>LA LIBERA CIRCOLAZIONE DELLE PERSONE</a:t>
            </a:r>
          </a:p>
          <a:p>
            <a:pPr marL="2171700" lvl="4" indent="-342900" algn="just">
              <a:buFont typeface="Wingdings" panose="05000000000000000000" pitchFamily="2" charset="2"/>
              <a:buChar char="Ø"/>
            </a:pPr>
            <a:r>
              <a:rPr lang="it-IT" dirty="0" smtClean="0"/>
              <a:t>LA LIBERTA’ DI STABILIMENTO</a:t>
            </a:r>
          </a:p>
          <a:p>
            <a:pPr marL="2171700" lvl="4" indent="-342900" algn="just">
              <a:buFont typeface="Wingdings" panose="05000000000000000000" pitchFamily="2" charset="2"/>
              <a:buChar char="Ø"/>
            </a:pPr>
            <a:r>
              <a:rPr lang="it-IT" dirty="0" smtClean="0"/>
              <a:t>LA LIBERA CIRCOLAZIONE DEI SERVIZI</a:t>
            </a:r>
          </a:p>
          <a:p>
            <a:pPr marL="2171700" lvl="4" indent="-342900" algn="just">
              <a:buFont typeface="Wingdings" panose="05000000000000000000" pitchFamily="2" charset="2"/>
              <a:buChar char="Ø"/>
            </a:pPr>
            <a:r>
              <a:rPr lang="it-IT" dirty="0" smtClean="0"/>
              <a:t>LA LIBERA CIRCOLAZIONE DEI CAPITALI</a:t>
            </a:r>
          </a:p>
          <a:p>
            <a:pPr marL="1714500" lvl="3" indent="-342900" algn="just">
              <a:buFont typeface="Wingdings" panose="05000000000000000000" pitchFamily="2" charset="2"/>
              <a:buChar char="Ø"/>
            </a:pPr>
            <a:r>
              <a:rPr lang="it-IT" dirty="0" smtClean="0"/>
              <a:t>IL DIVIETO DI AIUTIDI STATO</a:t>
            </a:r>
          </a:p>
          <a:p>
            <a:pPr marL="2171700" lvl="4" indent="-342900" algn="just">
              <a:buFont typeface="Wingdings" panose="05000000000000000000" pitchFamily="2" charset="2"/>
              <a:buChar char="Ø"/>
            </a:pPr>
            <a:endParaRPr lang="it-IT" dirty="0" smtClean="0"/>
          </a:p>
          <a:p>
            <a:pPr marL="800100" lvl="1" indent="-342900" algn="just">
              <a:buFont typeface="Wingdings" panose="05000000000000000000" pitchFamily="2" charset="2"/>
              <a:buChar char="Ø"/>
            </a:pPr>
            <a:endParaRPr lang="it-IT" dirty="0"/>
          </a:p>
        </p:txBody>
      </p:sp>
    </p:spTree>
    <p:extLst>
      <p:ext uri="{BB962C8B-B14F-4D97-AF65-F5344CB8AC3E}">
        <p14:creationId xmlns:p14="http://schemas.microsoft.com/office/powerpoint/2010/main" val="2758755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LA CARTA DI NIZZA</a:t>
            </a:r>
            <a:br>
              <a:rPr lang="it-IT" b="1" dirty="0" smtClean="0"/>
            </a:br>
            <a:r>
              <a:rPr lang="it-IT" b="1" dirty="0" smtClean="0"/>
              <a:t>E LA CONVENZIONE EUROPEA DEI DIRITTI DELL’UOMO (CEDU</a:t>
            </a:r>
            <a:r>
              <a:rPr lang="it-IT" dirty="0" smtClean="0"/>
              <a:t>)</a:t>
            </a:r>
            <a:endParaRPr lang="it-IT" dirty="0"/>
          </a:p>
        </p:txBody>
      </p:sp>
      <p:sp>
        <p:nvSpPr>
          <p:cNvPr id="3" name="Segnaposto contenuto 2"/>
          <p:cNvSpPr>
            <a:spLocks noGrp="1"/>
          </p:cNvSpPr>
          <p:nvPr>
            <p:ph idx="1"/>
          </p:nvPr>
        </p:nvSpPr>
        <p:spPr>
          <a:xfrm>
            <a:off x="440575" y="1825624"/>
            <a:ext cx="11438311" cy="4716491"/>
          </a:xfrm>
        </p:spPr>
        <p:txBody>
          <a:bodyPr>
            <a:normAutofit fontScale="85000" lnSpcReduction="20000"/>
          </a:bodyPr>
          <a:lstStyle/>
          <a:p>
            <a:pPr>
              <a:buFont typeface="Wingdings" panose="05000000000000000000" pitchFamily="2" charset="2"/>
              <a:buChar char="Ø"/>
            </a:pPr>
            <a:r>
              <a:rPr lang="it-IT" dirty="0" smtClean="0"/>
              <a:t>CARTA DI NIZZA</a:t>
            </a:r>
          </a:p>
          <a:p>
            <a:pPr lvl="1">
              <a:buFont typeface="Wingdings" panose="05000000000000000000" pitchFamily="2" charset="2"/>
              <a:buChar char="Ø"/>
            </a:pPr>
            <a:r>
              <a:rPr lang="it-IT" dirty="0" smtClean="0"/>
              <a:t>Assicura ad ogni cittadino il «</a:t>
            </a:r>
            <a:r>
              <a:rPr lang="it-IT" i="1" dirty="0" smtClean="0"/>
              <a:t>diritto ad una buona amministrazione</a:t>
            </a:r>
            <a:r>
              <a:rPr lang="it-IT" dirty="0" smtClean="0"/>
              <a:t>» che si </a:t>
            </a:r>
            <a:r>
              <a:rPr lang="it-IT" smtClean="0"/>
              <a:t>traduce nell’esigere</a:t>
            </a:r>
            <a:r>
              <a:rPr lang="it-IT" dirty="0" smtClean="0"/>
              <a:t>:</a:t>
            </a:r>
          </a:p>
          <a:p>
            <a:pPr lvl="2">
              <a:buFont typeface="Wingdings" panose="05000000000000000000" pitchFamily="2" charset="2"/>
              <a:buChar char="Ø"/>
            </a:pPr>
            <a:r>
              <a:rPr lang="it-IT" dirty="0" smtClean="0"/>
              <a:t>Imparzialità, Giustizia, Tempo ragionevole delle decisioni, Diritto di essere ascoltati, Diritto di accesso ai documenti amministrativi, Diritto di ottenere decisioni motivate.</a:t>
            </a:r>
          </a:p>
          <a:p>
            <a:pPr>
              <a:buFont typeface="Wingdings" panose="05000000000000000000" pitchFamily="2" charset="2"/>
              <a:buChar char="Ø"/>
            </a:pPr>
            <a:r>
              <a:rPr lang="it-IT" dirty="0" smtClean="0"/>
              <a:t>CEDU</a:t>
            </a:r>
          </a:p>
          <a:p>
            <a:pPr lvl="1">
              <a:buFont typeface="Wingdings" panose="05000000000000000000" pitchFamily="2" charset="2"/>
              <a:buChar char="Ø"/>
            </a:pPr>
            <a:r>
              <a:rPr lang="it-IT" dirty="0" smtClean="0"/>
              <a:t>La Corte Europea dei Diritti Dell’uomo (con sede in Strasburgo) deputata all’attuazione della Convenzione ha statuito in materia tributaria:</a:t>
            </a:r>
          </a:p>
          <a:p>
            <a:pPr lvl="2">
              <a:buFont typeface="Wingdings" panose="05000000000000000000" pitchFamily="2" charset="2"/>
              <a:buChar char="Ø"/>
            </a:pPr>
            <a:r>
              <a:rPr lang="it-IT" dirty="0" smtClean="0"/>
              <a:t>Che l’IMPOSTA non deve essere un onere eccessivo e non deve recare un sostanziale danno alla situazione finanziaria dell’individuo</a:t>
            </a:r>
          </a:p>
          <a:p>
            <a:pPr lvl="2">
              <a:buFont typeface="Wingdings" panose="05000000000000000000" pitchFamily="2" charset="2"/>
              <a:buChar char="Ø"/>
            </a:pPr>
            <a:r>
              <a:rPr lang="it-IT" dirty="0" smtClean="0"/>
              <a:t>Che non è consentita una applicazione sproporzionata di provvedimenti cautelari </a:t>
            </a:r>
            <a:r>
              <a:rPr lang="it-IT" i="1" dirty="0" smtClean="0"/>
              <a:t>pro fisco</a:t>
            </a:r>
          </a:p>
          <a:p>
            <a:pPr lvl="1">
              <a:buFont typeface="Wingdings" panose="05000000000000000000" pitchFamily="2" charset="2"/>
              <a:buChar char="Ø"/>
            </a:pPr>
            <a:r>
              <a:rPr lang="it-IT" dirty="0" smtClean="0"/>
              <a:t>La Corte Europea ha elaborato il principio di PROPORZIONALITA’ in virtù del quale</a:t>
            </a:r>
          </a:p>
          <a:p>
            <a:pPr lvl="2">
              <a:buFont typeface="Wingdings" panose="05000000000000000000" pitchFamily="2" charset="2"/>
              <a:buChar char="Ø"/>
            </a:pPr>
            <a:r>
              <a:rPr lang="it-IT" dirty="0" smtClean="0"/>
              <a:t>È stato ritenuto ingiustificato il differimento per un tempo irragionevole del rimborso di un tributo</a:t>
            </a:r>
          </a:p>
          <a:p>
            <a:pPr lvl="1">
              <a:buFont typeface="Wingdings" panose="05000000000000000000" pitchFamily="2" charset="2"/>
              <a:buChar char="Ø"/>
            </a:pPr>
            <a:r>
              <a:rPr lang="it-IT" dirty="0" smtClean="0"/>
              <a:t>In tema di detrazione di IVA ha più volte ribadito il principio di prevalenza della SOSTANZA sulla FORMA</a:t>
            </a:r>
          </a:p>
          <a:p>
            <a:pPr lvl="2">
              <a:buFont typeface="Wingdings" panose="05000000000000000000" pitchFamily="2" charset="2"/>
              <a:buChar char="Ø"/>
            </a:pPr>
            <a:r>
              <a:rPr lang="it-IT" dirty="0" smtClean="0"/>
              <a:t>Acquirente che dimentica di fornire </a:t>
            </a:r>
            <a:r>
              <a:rPr lang="it-IT" dirty="0" err="1" smtClean="0"/>
              <a:t>p.iva</a:t>
            </a:r>
            <a:endParaRPr lang="it-IT" dirty="0" smtClean="0"/>
          </a:p>
          <a:p>
            <a:pPr lvl="2">
              <a:buFont typeface="Wingdings" panose="05000000000000000000" pitchFamily="2" charset="2"/>
              <a:buChar char="Ø"/>
            </a:pPr>
            <a:r>
              <a:rPr lang="it-IT" dirty="0" smtClean="0"/>
              <a:t>Deduzioni forfettarie</a:t>
            </a:r>
          </a:p>
          <a:p>
            <a:pPr lvl="1">
              <a:buFont typeface="Wingdings" panose="05000000000000000000" pitchFamily="2" charset="2"/>
              <a:buChar char="Ø"/>
            </a:pPr>
            <a:r>
              <a:rPr lang="it-IT" dirty="0" smtClean="0"/>
              <a:t>Secondo la CEDU una legge tributaria non chiara lede i diritti del contribuente che si espone all’arbitrio dell’amministrazione   </a:t>
            </a:r>
          </a:p>
          <a:p>
            <a:pPr lvl="2">
              <a:buFont typeface="Wingdings" panose="05000000000000000000" pitchFamily="2" charset="2"/>
              <a:buChar char="Ø"/>
            </a:pPr>
            <a:endParaRPr lang="it-IT" dirty="0"/>
          </a:p>
        </p:txBody>
      </p:sp>
    </p:spTree>
    <p:extLst>
      <p:ext uri="{BB962C8B-B14F-4D97-AF65-F5344CB8AC3E}">
        <p14:creationId xmlns:p14="http://schemas.microsoft.com/office/powerpoint/2010/main" val="1414057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it-IT" b="1" dirty="0" smtClean="0"/>
              <a:t>Le norme sull’integrazione positiva (l’armonizzazione)</a:t>
            </a:r>
            <a:br>
              <a:rPr lang="it-IT" b="1" dirty="0" smtClean="0"/>
            </a:br>
            <a:endParaRPr lang="it-IT" b="1" dirty="0"/>
          </a:p>
        </p:txBody>
      </p:sp>
      <p:sp>
        <p:nvSpPr>
          <p:cNvPr id="3" name="Segnaposto contenuto 2"/>
          <p:cNvSpPr>
            <a:spLocks noGrp="1"/>
          </p:cNvSpPr>
          <p:nvPr>
            <p:ph idx="1"/>
          </p:nvPr>
        </p:nvSpPr>
        <p:spPr/>
        <p:txBody>
          <a:bodyPr>
            <a:normAutofit fontScale="85000" lnSpcReduction="20000"/>
          </a:bodyPr>
          <a:lstStyle/>
          <a:p>
            <a:pPr algn="just">
              <a:buFont typeface="Wingdings" panose="05000000000000000000" pitchFamily="2" charset="2"/>
              <a:buChar char="Ø"/>
            </a:pPr>
            <a:r>
              <a:rPr lang="it-IT" dirty="0" smtClean="0"/>
              <a:t>FONTI</a:t>
            </a:r>
          </a:p>
          <a:p>
            <a:pPr lvl="1" algn="just">
              <a:buFont typeface="Wingdings" panose="05000000000000000000" pitchFamily="2" charset="2"/>
              <a:buChar char="Ø"/>
            </a:pPr>
            <a:r>
              <a:rPr lang="it-IT" dirty="0" smtClean="0"/>
              <a:t>art. 113 del TFUE</a:t>
            </a:r>
          </a:p>
          <a:p>
            <a:pPr lvl="2" algn="just">
              <a:buFont typeface="Wingdings" panose="05000000000000000000" pitchFamily="2" charset="2"/>
              <a:buChar char="Ø"/>
            </a:pPr>
            <a:r>
              <a:rPr lang="it-IT" dirty="0" smtClean="0"/>
              <a:t>Il CONSIGLIO EUROPEO, previa consultazione del PARLAMENTO EUROPEO, adotta le disposizioni (principalmente DIRETTIVE) che riguardano l’armonizzazione delle legislazioni relative alle IMPOSTE INDIRETTE (principalmente IVA) nella misura in cui ciò è necessario per assicurare:</a:t>
            </a:r>
          </a:p>
          <a:p>
            <a:pPr lvl="3" algn="just">
              <a:buFont typeface="Wingdings" panose="05000000000000000000" pitchFamily="2" charset="2"/>
              <a:buChar char="Ø"/>
            </a:pPr>
            <a:r>
              <a:rPr lang="it-IT" dirty="0" smtClean="0"/>
              <a:t>Il funzionamento del mercato interno</a:t>
            </a:r>
          </a:p>
          <a:p>
            <a:pPr lvl="3" algn="just">
              <a:buFont typeface="Wingdings" panose="05000000000000000000" pitchFamily="2" charset="2"/>
              <a:buChar char="Ø"/>
            </a:pPr>
            <a:r>
              <a:rPr lang="it-IT" dirty="0" smtClean="0"/>
              <a:t>Un regime di libera concorrenza, non alterato da distorsioni fiscali</a:t>
            </a:r>
          </a:p>
          <a:p>
            <a:pPr lvl="1" algn="just">
              <a:buFont typeface="Wingdings" panose="05000000000000000000" pitchFamily="2" charset="2"/>
              <a:buChar char="Ø"/>
            </a:pPr>
            <a:r>
              <a:rPr lang="it-IT" dirty="0" smtClean="0"/>
              <a:t>Art. 115 TFUE</a:t>
            </a:r>
          </a:p>
          <a:p>
            <a:pPr lvl="2" algn="just">
              <a:buFont typeface="Wingdings" panose="05000000000000000000" pitchFamily="2" charset="2"/>
              <a:buChar char="Ø"/>
            </a:pPr>
            <a:r>
              <a:rPr lang="it-IT" dirty="0" smtClean="0"/>
              <a:t>Non è ancora espressamente prevista l’armonizzazione in tema di IMPOSTE DIRETTE ma si ritiene che il CONSIGLIO possa agire in tal senso alla luce del principio generale in tema di armonizzazione previsto nell’art. 115 TFUE</a:t>
            </a:r>
          </a:p>
          <a:p>
            <a:pPr algn="just">
              <a:buFont typeface="Wingdings" panose="05000000000000000000" pitchFamily="2" charset="2"/>
              <a:buChar char="Ø"/>
            </a:pPr>
            <a:r>
              <a:rPr lang="it-IT" dirty="0" smtClean="0"/>
              <a:t>CRITICITA’ DELL’ARMONIZZAZIONE POSITIVA</a:t>
            </a:r>
          </a:p>
          <a:p>
            <a:pPr lvl="1" algn="just">
              <a:buFont typeface="Wingdings" panose="05000000000000000000" pitchFamily="2" charset="2"/>
              <a:buChar char="Ø"/>
            </a:pPr>
            <a:r>
              <a:rPr lang="it-IT" dirty="0" smtClean="0"/>
              <a:t>Le DIRETTIVE del Consiglio devono essere assunte all’UNANIMITA’</a:t>
            </a:r>
          </a:p>
          <a:p>
            <a:pPr lvl="1" algn="just">
              <a:buFont typeface="Wingdings" panose="05000000000000000000" pitchFamily="2" charset="2"/>
              <a:buChar char="Ø"/>
            </a:pPr>
            <a:r>
              <a:rPr lang="it-IT" dirty="0" smtClean="0"/>
              <a:t>E per questo che:</a:t>
            </a:r>
          </a:p>
          <a:p>
            <a:pPr lvl="2" algn="just">
              <a:buFont typeface="Wingdings" panose="05000000000000000000" pitchFamily="2" charset="2"/>
              <a:buChar char="Ø"/>
            </a:pPr>
            <a:r>
              <a:rPr lang="it-IT" dirty="0" smtClean="0"/>
              <a:t>Maggiore importanza riveste l’INTEGRZIONE NEGATIVA</a:t>
            </a:r>
          </a:p>
          <a:p>
            <a:pPr lvl="2" algn="just">
              <a:buFont typeface="Wingdings" panose="05000000000000000000" pitchFamily="2" charset="2"/>
              <a:buChar char="Ø"/>
            </a:pPr>
            <a:r>
              <a:rPr lang="it-IT" dirty="0" smtClean="0"/>
              <a:t>Nel caso di INTEGRAZIONE POSITIVA si preferisce il procedimento, meno gravoso (c.d. «</a:t>
            </a:r>
            <a:r>
              <a:rPr lang="it-IT" i="1" dirty="0" smtClean="0"/>
              <a:t>soft </a:t>
            </a:r>
            <a:r>
              <a:rPr lang="it-IT" i="1" dirty="0" err="1" smtClean="0"/>
              <a:t>low</a:t>
            </a:r>
            <a:r>
              <a:rPr lang="it-IT" dirty="0" smtClean="0"/>
              <a:t>») di:</a:t>
            </a:r>
          </a:p>
          <a:p>
            <a:pPr lvl="3" algn="just">
              <a:buFont typeface="Wingdings" panose="05000000000000000000" pitchFamily="2" charset="2"/>
              <a:buChar char="Ø"/>
            </a:pPr>
            <a:r>
              <a:rPr lang="it-IT" dirty="0" smtClean="0"/>
              <a:t>Raccomandazioni, pareri, comunicazioni, note interpretative, accordi  </a:t>
            </a:r>
            <a:endParaRPr lang="it-IT" dirty="0"/>
          </a:p>
        </p:txBody>
      </p:sp>
    </p:spTree>
    <p:extLst>
      <p:ext uri="{BB962C8B-B14F-4D97-AF65-F5344CB8AC3E}">
        <p14:creationId xmlns:p14="http://schemas.microsoft.com/office/powerpoint/2010/main" val="3635293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it-IT" b="1" dirty="0" smtClean="0"/>
              <a:t>Le norme sull’integrazione negativa</a:t>
            </a:r>
            <a:br>
              <a:rPr lang="it-IT" b="1" dirty="0" smtClean="0"/>
            </a:br>
            <a:endParaRPr lang="it-IT" b="1" dirty="0"/>
          </a:p>
        </p:txBody>
      </p:sp>
      <p:sp>
        <p:nvSpPr>
          <p:cNvPr id="3" name="Segnaposto contenuto 2"/>
          <p:cNvSpPr>
            <a:spLocks noGrp="1"/>
          </p:cNvSpPr>
          <p:nvPr>
            <p:ph idx="1"/>
          </p:nvPr>
        </p:nvSpPr>
        <p:spPr>
          <a:xfrm>
            <a:off x="838200" y="1438102"/>
            <a:ext cx="10515600" cy="5029200"/>
          </a:xfrm>
        </p:spPr>
        <p:txBody>
          <a:bodyPr>
            <a:normAutofit lnSpcReduction="10000"/>
          </a:bodyPr>
          <a:lstStyle/>
          <a:p>
            <a:pPr>
              <a:buFont typeface="Wingdings" panose="05000000000000000000" pitchFamily="2" charset="2"/>
              <a:buChar char="Ø"/>
            </a:pPr>
            <a:r>
              <a:rPr lang="it-IT" dirty="0" smtClean="0"/>
              <a:t>IL PRINCIPIO DI NON DISCRIMINAZIONE</a:t>
            </a:r>
          </a:p>
          <a:p>
            <a:pPr lvl="1">
              <a:buFont typeface="Wingdings" panose="05000000000000000000" pitchFamily="2" charset="2"/>
              <a:buChar char="Ø"/>
            </a:pPr>
            <a:r>
              <a:rPr lang="it-IT" dirty="0" smtClean="0"/>
              <a:t>FONTE: articolo 12 del TFUE</a:t>
            </a:r>
          </a:p>
          <a:p>
            <a:pPr lvl="2">
              <a:buFont typeface="Wingdings" panose="05000000000000000000" pitchFamily="2" charset="2"/>
              <a:buChar char="Ø"/>
            </a:pPr>
            <a:r>
              <a:rPr lang="it-IT" dirty="0" smtClean="0"/>
              <a:t>Si tratta di una norma di carattere generale che viene applicate in assenza di norme specifiche</a:t>
            </a:r>
          </a:p>
          <a:p>
            <a:pPr lvl="2">
              <a:buFont typeface="Wingdings" panose="05000000000000000000" pitchFamily="2" charset="2"/>
              <a:buChar char="Ø"/>
            </a:pPr>
            <a:r>
              <a:rPr lang="it-IT" dirty="0" smtClean="0"/>
              <a:t>La CORTE DI GIUSTIZIA ha, ad esempio, applicato tale articolo per vietare discriminazioni basate su:</a:t>
            </a:r>
          </a:p>
          <a:p>
            <a:pPr lvl="3">
              <a:buFont typeface="Wingdings" panose="05000000000000000000" pitchFamily="2" charset="2"/>
              <a:buChar char="Ø"/>
            </a:pPr>
            <a:r>
              <a:rPr lang="it-IT" dirty="0" smtClean="0"/>
              <a:t>Nazionalità;</a:t>
            </a:r>
          </a:p>
          <a:p>
            <a:pPr lvl="3">
              <a:buFont typeface="Wingdings" panose="05000000000000000000" pitchFamily="2" charset="2"/>
              <a:buChar char="Ø"/>
            </a:pPr>
            <a:r>
              <a:rPr lang="it-IT" dirty="0" smtClean="0"/>
              <a:t>Residenza</a:t>
            </a:r>
          </a:p>
          <a:p>
            <a:pPr>
              <a:buFont typeface="Wingdings" panose="05000000000000000000" pitchFamily="2" charset="2"/>
              <a:buChar char="Ø"/>
            </a:pPr>
            <a:r>
              <a:rPr lang="it-IT" dirty="0" smtClean="0"/>
              <a:t>LA LIBERA CIRCOLAZIONE DELLE MERCI</a:t>
            </a:r>
          </a:p>
          <a:p>
            <a:pPr lvl="1">
              <a:buFont typeface="Wingdings" panose="05000000000000000000" pitchFamily="2" charset="2"/>
              <a:buChar char="Ø"/>
            </a:pPr>
            <a:r>
              <a:rPr lang="it-IT" dirty="0" smtClean="0"/>
              <a:t>FONTE: articolo 28 del TFUE</a:t>
            </a:r>
          </a:p>
          <a:p>
            <a:pPr lvl="1">
              <a:buFont typeface="Wingdings" panose="05000000000000000000" pitchFamily="2" charset="2"/>
              <a:buChar char="Ø"/>
            </a:pPr>
            <a:r>
              <a:rPr lang="it-IT" dirty="0" smtClean="0"/>
              <a:t>ESTRINSECAZIONI:</a:t>
            </a:r>
          </a:p>
          <a:p>
            <a:pPr lvl="2">
              <a:buFont typeface="Wingdings" panose="05000000000000000000" pitchFamily="2" charset="2"/>
              <a:buChar char="Ø"/>
            </a:pPr>
            <a:r>
              <a:rPr lang="it-IT" dirty="0" smtClean="0"/>
              <a:t>Divieto di istituire DOGANE e DAZI DOGANALI</a:t>
            </a:r>
          </a:p>
          <a:p>
            <a:pPr lvl="2">
              <a:buFont typeface="Wingdings" panose="05000000000000000000" pitchFamily="2" charset="2"/>
              <a:buChar char="Ø"/>
            </a:pPr>
            <a:r>
              <a:rPr lang="it-IT" dirty="0" smtClean="0"/>
              <a:t>Divieto di restrizioni quantitative all’importazione</a:t>
            </a:r>
          </a:p>
          <a:p>
            <a:pPr lvl="2">
              <a:buFont typeface="Wingdings" panose="05000000000000000000" pitchFamily="2" charset="2"/>
              <a:buChar char="Ø"/>
            </a:pPr>
            <a:r>
              <a:rPr lang="it-IT" dirty="0" smtClean="0"/>
              <a:t>Divieto di imposizioni si merci provenienti da paesi UE superiori a quelle previste per le merci nazionali.</a:t>
            </a:r>
          </a:p>
          <a:p>
            <a:pPr marL="914400" lvl="2" indent="0">
              <a:buNone/>
            </a:pPr>
            <a:endParaRPr lang="it-IT" dirty="0"/>
          </a:p>
        </p:txBody>
      </p:sp>
    </p:spTree>
    <p:extLst>
      <p:ext uri="{BB962C8B-B14F-4D97-AF65-F5344CB8AC3E}">
        <p14:creationId xmlns:p14="http://schemas.microsoft.com/office/powerpoint/2010/main" val="3470081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t>
            </a:r>
            <a:r>
              <a:rPr lang="it-IT" i="1" dirty="0" smtClean="0"/>
              <a:t>continua</a:t>
            </a:r>
            <a:br>
              <a:rPr lang="it-IT" i="1" dirty="0" smtClean="0"/>
            </a:br>
            <a:r>
              <a:rPr lang="it-IT" b="1" dirty="0" smtClean="0"/>
              <a:t>Le norme sull’integrazione negativa</a:t>
            </a:r>
            <a:r>
              <a:rPr lang="it-IT" i="1" dirty="0" smtClean="0"/>
              <a:t> </a:t>
            </a:r>
            <a:endParaRPr lang="it-IT" dirty="0"/>
          </a:p>
        </p:txBody>
      </p:sp>
      <p:sp>
        <p:nvSpPr>
          <p:cNvPr id="3" name="Segnaposto contenuto 2"/>
          <p:cNvSpPr>
            <a:spLocks noGrp="1"/>
          </p:cNvSpPr>
          <p:nvPr>
            <p:ph idx="1"/>
          </p:nvPr>
        </p:nvSpPr>
        <p:spPr/>
        <p:txBody>
          <a:bodyPr>
            <a:normAutofit fontScale="85000" lnSpcReduction="20000"/>
          </a:bodyPr>
          <a:lstStyle/>
          <a:p>
            <a:pPr>
              <a:buFont typeface="Wingdings" panose="05000000000000000000" pitchFamily="2" charset="2"/>
              <a:buChar char="Ø"/>
            </a:pPr>
            <a:r>
              <a:rPr lang="it-IT" dirty="0" smtClean="0"/>
              <a:t>LA LIBERA CIRCOLAZIONE DELLE PERSONE</a:t>
            </a:r>
            <a:endParaRPr lang="it-IT" dirty="0"/>
          </a:p>
          <a:p>
            <a:pPr lvl="1">
              <a:buFont typeface="Wingdings" panose="05000000000000000000" pitchFamily="2" charset="2"/>
              <a:buChar char="Ø"/>
            </a:pPr>
            <a:r>
              <a:rPr lang="it-IT" dirty="0" smtClean="0"/>
              <a:t>FONTI</a:t>
            </a:r>
          </a:p>
          <a:p>
            <a:pPr lvl="2">
              <a:buFont typeface="Wingdings" panose="05000000000000000000" pitchFamily="2" charset="2"/>
              <a:buChar char="Ø"/>
            </a:pPr>
            <a:r>
              <a:rPr lang="it-IT" dirty="0" smtClean="0"/>
              <a:t>Articolo 20 TFUE: disposizione di carattere generale</a:t>
            </a:r>
          </a:p>
          <a:p>
            <a:pPr lvl="2">
              <a:buFont typeface="Wingdings" panose="05000000000000000000" pitchFamily="2" charset="2"/>
              <a:buChar char="Ø"/>
            </a:pPr>
            <a:r>
              <a:rPr lang="it-IT" dirty="0" smtClean="0"/>
              <a:t>Articolo 45 TFUE: diritto di libera circolazione dei LAVORATORI</a:t>
            </a:r>
          </a:p>
          <a:p>
            <a:pPr lvl="3">
              <a:buFont typeface="Wingdings" panose="05000000000000000000" pitchFamily="2" charset="2"/>
              <a:buChar char="Ø"/>
            </a:pPr>
            <a:r>
              <a:rPr lang="it-IT" dirty="0" smtClean="0"/>
              <a:t>CASI GIURISPRUDENZIALI in materia tributaria</a:t>
            </a:r>
          </a:p>
          <a:p>
            <a:pPr lvl="4">
              <a:buFont typeface="Wingdings" panose="05000000000000000000" pitchFamily="2" charset="2"/>
              <a:buChar char="Ø"/>
            </a:pPr>
            <a:r>
              <a:rPr lang="it-IT" dirty="0" smtClean="0"/>
              <a:t>Legislazioni che prevedono regimi fiscali diversi tra RESDIENTI e NON RESIDENTI</a:t>
            </a:r>
          </a:p>
          <a:p>
            <a:pPr lvl="4">
              <a:buFont typeface="Wingdings" panose="05000000000000000000" pitchFamily="2" charset="2"/>
              <a:buChar char="Ø"/>
            </a:pPr>
            <a:r>
              <a:rPr lang="it-IT" dirty="0" smtClean="0"/>
              <a:t>Se il soggetto produce, però, la quasi totalità del suo reddito in un paese dell’unione ove non risiede si verifica l’inverso (</a:t>
            </a:r>
            <a:r>
              <a:rPr lang="it-IT" b="1" dirty="0" smtClean="0"/>
              <a:t>nozione sostanziale di residenza</a:t>
            </a:r>
            <a:r>
              <a:rPr lang="it-IT" dirty="0" smtClean="0"/>
              <a:t>: prevalenza della sostanza sulla forma). </a:t>
            </a:r>
          </a:p>
          <a:p>
            <a:pPr>
              <a:buFont typeface="Wingdings" panose="05000000000000000000" pitchFamily="2" charset="2"/>
              <a:buChar char="Ø"/>
            </a:pPr>
            <a:r>
              <a:rPr lang="it-IT" dirty="0" smtClean="0"/>
              <a:t>LA LIBERTA’ DI STABILIMENTO</a:t>
            </a:r>
          </a:p>
          <a:p>
            <a:pPr lvl="1">
              <a:buFont typeface="Wingdings" panose="05000000000000000000" pitchFamily="2" charset="2"/>
              <a:buChar char="Ø"/>
            </a:pPr>
            <a:r>
              <a:rPr lang="it-IT" dirty="0" smtClean="0"/>
              <a:t>FONTE: articolo 49 TFUE</a:t>
            </a:r>
          </a:p>
          <a:p>
            <a:pPr lvl="1">
              <a:buFont typeface="Wingdings" panose="05000000000000000000" pitchFamily="2" charset="2"/>
              <a:buChar char="Ø"/>
            </a:pPr>
            <a:r>
              <a:rPr lang="it-IT" dirty="0" smtClean="0"/>
              <a:t>SOGGETTI INTERESSATI</a:t>
            </a:r>
          </a:p>
          <a:p>
            <a:pPr lvl="2">
              <a:buFont typeface="Wingdings" panose="05000000000000000000" pitchFamily="2" charset="2"/>
              <a:buChar char="Ø"/>
            </a:pPr>
            <a:r>
              <a:rPr lang="it-IT" dirty="0" smtClean="0"/>
              <a:t>Lavoratori autonomi</a:t>
            </a:r>
          </a:p>
          <a:p>
            <a:pPr lvl="2">
              <a:buFont typeface="Wingdings" panose="05000000000000000000" pitchFamily="2" charset="2"/>
              <a:buChar char="Ø"/>
            </a:pPr>
            <a:r>
              <a:rPr lang="it-IT" dirty="0" smtClean="0"/>
              <a:t>Imprese</a:t>
            </a:r>
          </a:p>
          <a:p>
            <a:pPr lvl="1">
              <a:buFont typeface="Wingdings" panose="05000000000000000000" pitchFamily="2" charset="2"/>
              <a:buChar char="Ø"/>
            </a:pPr>
            <a:r>
              <a:rPr lang="it-IT" dirty="0" smtClean="0"/>
              <a:t>OGGETTO</a:t>
            </a:r>
          </a:p>
          <a:p>
            <a:pPr lvl="2">
              <a:buFont typeface="Wingdings" panose="05000000000000000000" pitchFamily="2" charset="2"/>
              <a:buChar char="Ø"/>
            </a:pPr>
            <a:r>
              <a:rPr lang="it-IT" u="sng" dirty="0" smtClean="0"/>
              <a:t>Libertà primaria</a:t>
            </a:r>
            <a:r>
              <a:rPr lang="it-IT" dirty="0" smtClean="0"/>
              <a:t>: iniziare l’attività o trasferirla in un qualsiasi stato membro</a:t>
            </a:r>
          </a:p>
          <a:p>
            <a:pPr lvl="2">
              <a:buFont typeface="Wingdings" panose="05000000000000000000" pitchFamily="2" charset="2"/>
              <a:buChar char="Ø"/>
            </a:pPr>
            <a:r>
              <a:rPr lang="it-IT" u="sng" dirty="0" smtClean="0"/>
              <a:t>Libertà secondaria</a:t>
            </a:r>
            <a:r>
              <a:rPr lang="it-IT" dirty="0" smtClean="0"/>
              <a:t>: aprire agenzie, succursali, filiali in un qualsiasi stato membro</a:t>
            </a:r>
            <a:r>
              <a:rPr lang="it-IT" u="sng" dirty="0" smtClean="0"/>
              <a:t> </a:t>
            </a:r>
            <a:r>
              <a:rPr lang="it-IT" dirty="0" smtClean="0"/>
              <a:t/>
            </a:r>
            <a:br>
              <a:rPr lang="it-IT" dirty="0" smtClean="0"/>
            </a:br>
            <a:endParaRPr lang="it-IT" dirty="0"/>
          </a:p>
        </p:txBody>
      </p:sp>
    </p:spTree>
    <p:extLst>
      <p:ext uri="{BB962C8B-B14F-4D97-AF65-F5344CB8AC3E}">
        <p14:creationId xmlns:p14="http://schemas.microsoft.com/office/powerpoint/2010/main" val="2083930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t>
            </a:r>
            <a:r>
              <a:rPr lang="it-IT" i="1" dirty="0" smtClean="0"/>
              <a:t>continua</a:t>
            </a:r>
            <a:br>
              <a:rPr lang="it-IT" i="1" dirty="0" smtClean="0"/>
            </a:br>
            <a:r>
              <a:rPr lang="it-IT" b="1" dirty="0" smtClean="0"/>
              <a:t>Le norme sull’integrazione negativa</a:t>
            </a:r>
            <a:r>
              <a:rPr lang="it-IT" i="1" dirty="0" smtClean="0"/>
              <a:t> </a:t>
            </a:r>
            <a:endParaRPr lang="it-IT" dirty="0"/>
          </a:p>
        </p:txBody>
      </p:sp>
      <p:sp>
        <p:nvSpPr>
          <p:cNvPr id="3" name="Segnaposto contenuto 2"/>
          <p:cNvSpPr>
            <a:spLocks noGrp="1"/>
          </p:cNvSpPr>
          <p:nvPr>
            <p:ph idx="1"/>
          </p:nvPr>
        </p:nvSpPr>
        <p:spPr/>
        <p:txBody>
          <a:bodyPr/>
          <a:lstStyle/>
          <a:p>
            <a:pPr algn="just">
              <a:buFont typeface="Wingdings" panose="05000000000000000000" pitchFamily="2" charset="2"/>
              <a:buChar char="Ø"/>
            </a:pPr>
            <a:r>
              <a:rPr lang="it-IT" dirty="0" smtClean="0"/>
              <a:t>CASI GIURISPRUDENZIALI SULLA «LIBERTA’ DI STABILIMENTO»</a:t>
            </a:r>
          </a:p>
          <a:p>
            <a:pPr lvl="1" algn="just">
              <a:buFont typeface="Wingdings" panose="05000000000000000000" pitchFamily="2" charset="2"/>
              <a:buChar char="Ø"/>
            </a:pPr>
            <a:r>
              <a:rPr lang="it-IT" dirty="0" smtClean="0"/>
              <a:t>La CORTE DI GIUSTIZIA ha ritenuto incompatibili con la libertà di stabilimento le norme nazionali che:</a:t>
            </a:r>
          </a:p>
          <a:p>
            <a:pPr lvl="2" algn="just">
              <a:buFont typeface="Wingdings" panose="05000000000000000000" pitchFamily="2" charset="2"/>
              <a:buChar char="Ø"/>
            </a:pPr>
            <a:r>
              <a:rPr lang="it-IT" dirty="0" smtClean="0"/>
              <a:t>Hanno previsto la tassazione della plusvalenza all’atto del trasferimento dell’attività all’estro e non al momento del realizzo</a:t>
            </a:r>
          </a:p>
          <a:p>
            <a:pPr lvl="2" algn="just">
              <a:buFont typeface="Wingdings" panose="05000000000000000000" pitchFamily="2" charset="2"/>
              <a:buChar char="Ø"/>
            </a:pPr>
            <a:r>
              <a:rPr lang="it-IT" dirty="0" smtClean="0"/>
              <a:t>Hanno previsto l’indeducibilità degli interessi passivi in capo alla società madre per prestiti contratti per la partecipata estera;</a:t>
            </a:r>
          </a:p>
          <a:p>
            <a:pPr lvl="2" algn="just">
              <a:buFont typeface="Wingdings" panose="05000000000000000000" pitchFamily="2" charset="2"/>
              <a:buChar char="Ø"/>
            </a:pPr>
            <a:r>
              <a:rPr lang="it-IT" dirty="0" smtClean="0"/>
              <a:t>Hanno previsto nelle operazioni infragruppo l’indeducibilità della perdita sofferta dalla partecipata estera</a:t>
            </a:r>
          </a:p>
          <a:p>
            <a:pPr lvl="1" algn="just">
              <a:buFont typeface="Wingdings" panose="05000000000000000000" pitchFamily="2" charset="2"/>
              <a:buChar char="Ø"/>
            </a:pPr>
            <a:r>
              <a:rPr lang="it-IT" dirty="0" smtClean="0"/>
              <a:t>Derivazione del principio di libertà di stabilimento è l’altro di PARITA’ DI TRATTAMENTO (NON DISCRIMINAZIONE) tra società residente e stabili organizzazioni.</a:t>
            </a:r>
            <a:endParaRPr lang="it-IT" dirty="0"/>
          </a:p>
        </p:txBody>
      </p:sp>
    </p:spTree>
    <p:extLst>
      <p:ext uri="{BB962C8B-B14F-4D97-AF65-F5344CB8AC3E}">
        <p14:creationId xmlns:p14="http://schemas.microsoft.com/office/powerpoint/2010/main" val="2020676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t>
            </a:r>
            <a:r>
              <a:rPr lang="it-IT" i="1" dirty="0" smtClean="0"/>
              <a:t>continua</a:t>
            </a:r>
            <a:br>
              <a:rPr lang="it-IT" i="1" dirty="0" smtClean="0"/>
            </a:br>
            <a:r>
              <a:rPr lang="it-IT" b="1" dirty="0" smtClean="0"/>
              <a:t>Le norme sull’integrazione negativa</a:t>
            </a:r>
            <a:r>
              <a:rPr lang="it-IT" i="1" dirty="0" smtClean="0"/>
              <a:t> </a:t>
            </a:r>
            <a:endParaRPr lang="it-IT" dirty="0"/>
          </a:p>
        </p:txBody>
      </p:sp>
      <p:sp>
        <p:nvSpPr>
          <p:cNvPr id="3" name="Segnaposto contenuto 2"/>
          <p:cNvSpPr>
            <a:spLocks noGrp="1"/>
          </p:cNvSpPr>
          <p:nvPr>
            <p:ph idx="1"/>
          </p:nvPr>
        </p:nvSpPr>
        <p:spPr/>
        <p:txBody>
          <a:bodyPr>
            <a:normAutofit fontScale="85000" lnSpcReduction="20000"/>
          </a:bodyPr>
          <a:lstStyle/>
          <a:p>
            <a:pPr algn="just">
              <a:buFont typeface="Wingdings" panose="05000000000000000000" pitchFamily="2" charset="2"/>
              <a:buChar char="Ø"/>
            </a:pPr>
            <a:r>
              <a:rPr lang="it-IT" dirty="0" smtClean="0"/>
              <a:t>LA LIBERA CIRCOLAZIONE DEI SERVIZI</a:t>
            </a:r>
          </a:p>
          <a:p>
            <a:pPr lvl="1" algn="just">
              <a:buFont typeface="Wingdings" panose="05000000000000000000" pitchFamily="2" charset="2"/>
              <a:buChar char="Ø"/>
            </a:pPr>
            <a:r>
              <a:rPr lang="it-IT" dirty="0" smtClean="0"/>
              <a:t>FONTE: articolo 56 TFUE</a:t>
            </a:r>
          </a:p>
          <a:p>
            <a:pPr lvl="1" algn="just">
              <a:buFont typeface="Wingdings" panose="05000000000000000000" pitchFamily="2" charset="2"/>
              <a:buChar char="Ø"/>
            </a:pPr>
            <a:r>
              <a:rPr lang="it-IT" dirty="0" smtClean="0"/>
              <a:t>SOGGETTI: tutti gli operatori economici siano o meno titolari di </a:t>
            </a:r>
            <a:r>
              <a:rPr lang="it-IT" dirty="0" err="1" smtClean="0"/>
              <a:t>p.iva</a:t>
            </a:r>
            <a:endParaRPr lang="it-IT" dirty="0" smtClean="0"/>
          </a:p>
          <a:p>
            <a:pPr algn="just">
              <a:buFont typeface="Wingdings" panose="05000000000000000000" pitchFamily="2" charset="2"/>
              <a:buChar char="Ø"/>
            </a:pPr>
            <a:r>
              <a:rPr lang="it-IT" dirty="0" smtClean="0"/>
              <a:t>CASI GIURISPRUDENZIALI</a:t>
            </a:r>
          </a:p>
          <a:p>
            <a:pPr lvl="1" algn="just">
              <a:buFont typeface="Wingdings" panose="05000000000000000000" pitchFamily="2" charset="2"/>
              <a:buChar char="Ø"/>
            </a:pPr>
            <a:r>
              <a:rPr lang="it-IT" dirty="0" smtClean="0"/>
              <a:t>Sono state dichiarate incompatibili con tale principio le norme fisali che negano o limitano la deducibilità dei costi sostenuti per prestazioni rese da soggetti non residenti.</a:t>
            </a:r>
          </a:p>
          <a:p>
            <a:pPr algn="just">
              <a:buFont typeface="Wingdings" panose="05000000000000000000" pitchFamily="2" charset="2"/>
              <a:buChar char="Ø"/>
            </a:pPr>
            <a:r>
              <a:rPr lang="it-IT" dirty="0" smtClean="0"/>
              <a:t>LA LIBERA CIRCOLAZIONE DEI CAPITALI</a:t>
            </a:r>
          </a:p>
          <a:p>
            <a:pPr lvl="1" algn="just">
              <a:buFont typeface="Wingdings" panose="05000000000000000000" pitchFamily="2" charset="2"/>
              <a:buChar char="Ø"/>
            </a:pPr>
            <a:r>
              <a:rPr lang="it-IT" dirty="0" smtClean="0"/>
              <a:t>FONTE: articolo 63 TFUE</a:t>
            </a:r>
          </a:p>
          <a:p>
            <a:pPr lvl="2" algn="just">
              <a:buFont typeface="Wingdings" panose="05000000000000000000" pitchFamily="2" charset="2"/>
              <a:buChar char="Ø"/>
            </a:pPr>
            <a:r>
              <a:rPr lang="it-IT" dirty="0" smtClean="0"/>
              <a:t>Vieta ogni restrizione ai movimenti di capitali e ai pagamenti tra gli Stati membri</a:t>
            </a:r>
          </a:p>
          <a:p>
            <a:pPr lvl="1" algn="just">
              <a:buFont typeface="Wingdings" panose="05000000000000000000" pitchFamily="2" charset="2"/>
              <a:buChar char="Ø"/>
            </a:pPr>
            <a:r>
              <a:rPr lang="it-IT" dirty="0" smtClean="0"/>
              <a:t>CASI GIURISPRUDENZIALI</a:t>
            </a:r>
          </a:p>
          <a:p>
            <a:pPr lvl="2" algn="just">
              <a:buFont typeface="Wingdings" panose="05000000000000000000" pitchFamily="2" charset="2"/>
              <a:buChar char="Ø"/>
            </a:pPr>
            <a:r>
              <a:rPr lang="it-IT" dirty="0" smtClean="0"/>
              <a:t>I Paesi membri non debbono ostacolare gli investimenti con norme fiscali che possono avere:</a:t>
            </a:r>
          </a:p>
          <a:p>
            <a:pPr lvl="3" algn="just">
              <a:buFont typeface="Wingdings" panose="05000000000000000000" pitchFamily="2" charset="2"/>
              <a:buChar char="Ø"/>
            </a:pPr>
            <a:r>
              <a:rPr lang="it-IT" dirty="0" smtClean="0"/>
              <a:t>effetti restrittivi della circolazione dei capitali;</a:t>
            </a:r>
          </a:p>
          <a:p>
            <a:pPr lvl="3" algn="just">
              <a:buFont typeface="Wingdings" panose="05000000000000000000" pitchFamily="2" charset="2"/>
              <a:buChar char="Ø"/>
            </a:pPr>
            <a:r>
              <a:rPr lang="it-IT" dirty="0" smtClean="0"/>
              <a:t>Effetti discriminatori tra investitori residenti e non residenti</a:t>
            </a:r>
          </a:p>
          <a:p>
            <a:pPr lvl="2" algn="just">
              <a:buFont typeface="Wingdings" panose="05000000000000000000" pitchFamily="2" charset="2"/>
              <a:buChar char="Ø"/>
            </a:pPr>
            <a:r>
              <a:rPr lang="it-IT" dirty="0" smtClean="0"/>
              <a:t>LA CORTE ha censurato il sistema fiscale italiano che assoggettava a ritenuta la 27 % i dividendi in uscita (distribuiti da società residenti a soci non residenti)e quelli in entrata rispetto a quelli domestici per i quali, in alcuni casi, è prevista un sistema di esenzione al 95%. </a:t>
            </a:r>
          </a:p>
          <a:p>
            <a:pPr lvl="3" algn="just">
              <a:buFont typeface="Wingdings" panose="05000000000000000000" pitchFamily="2" charset="2"/>
              <a:buChar char="Ø"/>
            </a:pPr>
            <a:endParaRPr lang="it-IT" dirty="0"/>
          </a:p>
        </p:txBody>
      </p:sp>
    </p:spTree>
    <p:extLst>
      <p:ext uri="{BB962C8B-B14F-4D97-AF65-F5344CB8AC3E}">
        <p14:creationId xmlns:p14="http://schemas.microsoft.com/office/powerpoint/2010/main" val="1646740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Deroghe e cause di giustificazione</a:t>
            </a:r>
            <a:endParaRPr lang="it-IT" b="1" dirty="0"/>
          </a:p>
        </p:txBody>
      </p:sp>
      <p:sp>
        <p:nvSpPr>
          <p:cNvPr id="3" name="Segnaposto contenuto 2"/>
          <p:cNvSpPr>
            <a:spLocks noGrp="1"/>
          </p:cNvSpPr>
          <p:nvPr>
            <p:ph idx="1"/>
          </p:nvPr>
        </p:nvSpPr>
        <p:spPr/>
        <p:txBody>
          <a:bodyPr/>
          <a:lstStyle/>
          <a:p>
            <a:pPr algn="just">
              <a:buFont typeface="Wingdings" panose="05000000000000000000" pitchFamily="2" charset="2"/>
              <a:buChar char="Ø"/>
            </a:pPr>
            <a:r>
              <a:rPr lang="it-IT" dirty="0" smtClean="0"/>
              <a:t>La CORTE DI GIUSTIZIA ha elaborato cause che giustificano la compressione delle libertà fondamentali (tali cause sono state denominate «</a:t>
            </a:r>
            <a:r>
              <a:rPr lang="it-IT" i="1" dirty="0" err="1" smtClean="0"/>
              <a:t>rule</a:t>
            </a:r>
            <a:r>
              <a:rPr lang="it-IT" i="1" dirty="0" smtClean="0"/>
              <a:t> of </a:t>
            </a:r>
            <a:r>
              <a:rPr lang="it-IT" i="1" dirty="0" err="1" smtClean="0"/>
              <a:t>reason</a:t>
            </a:r>
            <a:r>
              <a:rPr lang="it-IT" i="1" dirty="0" smtClean="0"/>
              <a:t>»:</a:t>
            </a:r>
          </a:p>
          <a:p>
            <a:pPr lvl="1" algn="just">
              <a:buFont typeface="Wingdings" panose="05000000000000000000" pitchFamily="2" charset="2"/>
              <a:buChar char="Ø"/>
            </a:pPr>
            <a:r>
              <a:rPr lang="it-IT" dirty="0" smtClean="0"/>
              <a:t>Esigenza di preservare i </a:t>
            </a:r>
            <a:r>
              <a:rPr lang="it-IT" i="1" dirty="0" smtClean="0"/>
              <a:t>Controlli fiscali;</a:t>
            </a:r>
          </a:p>
          <a:p>
            <a:pPr lvl="1" algn="just">
              <a:buFont typeface="Wingdings" panose="05000000000000000000" pitchFamily="2" charset="2"/>
              <a:buChar char="Ø"/>
            </a:pPr>
            <a:r>
              <a:rPr lang="it-IT" i="1" dirty="0" smtClean="0"/>
              <a:t>Protezione salute pubblica;</a:t>
            </a:r>
          </a:p>
          <a:p>
            <a:pPr lvl="1" algn="just">
              <a:buFont typeface="Wingdings" panose="05000000000000000000" pitchFamily="2" charset="2"/>
              <a:buChar char="Ø"/>
            </a:pPr>
            <a:r>
              <a:rPr lang="it-IT" i="1" dirty="0" smtClean="0"/>
              <a:t>Difesa dei consumatori</a:t>
            </a:r>
          </a:p>
          <a:p>
            <a:pPr lvl="1" algn="just">
              <a:buFont typeface="Wingdings" panose="05000000000000000000" pitchFamily="2" charset="2"/>
              <a:buChar char="Ø"/>
            </a:pPr>
            <a:r>
              <a:rPr lang="it-IT" dirty="0" smtClean="0"/>
              <a:t>Esigenza di contrastare l’</a:t>
            </a:r>
            <a:r>
              <a:rPr lang="it-IT" i="1" dirty="0" smtClean="0"/>
              <a:t>elusione fiscale</a:t>
            </a:r>
            <a:endParaRPr lang="it-IT" dirty="0"/>
          </a:p>
        </p:txBody>
      </p:sp>
    </p:spTree>
    <p:extLst>
      <p:ext uri="{BB962C8B-B14F-4D97-AF65-F5344CB8AC3E}">
        <p14:creationId xmlns:p14="http://schemas.microsoft.com/office/powerpoint/2010/main" val="3728415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Il divieto di AIUTI DI STATO</a:t>
            </a:r>
            <a:endParaRPr lang="it-IT" b="1" dirty="0"/>
          </a:p>
        </p:txBody>
      </p:sp>
      <p:sp>
        <p:nvSpPr>
          <p:cNvPr id="3" name="Segnaposto contenuto 2"/>
          <p:cNvSpPr>
            <a:spLocks noGrp="1"/>
          </p:cNvSpPr>
          <p:nvPr>
            <p:ph idx="1"/>
          </p:nvPr>
        </p:nvSpPr>
        <p:spPr>
          <a:xfrm>
            <a:off x="838200" y="1504604"/>
            <a:ext cx="10515600" cy="5037512"/>
          </a:xfrm>
        </p:spPr>
        <p:txBody>
          <a:bodyPr>
            <a:normAutofit lnSpcReduction="10000"/>
          </a:bodyPr>
          <a:lstStyle/>
          <a:p>
            <a:pPr algn="just">
              <a:buFont typeface="Wingdings" panose="05000000000000000000" pitchFamily="2" charset="2"/>
              <a:buChar char="Ø"/>
            </a:pPr>
            <a:r>
              <a:rPr lang="it-IT" dirty="0" smtClean="0"/>
              <a:t>FINALITA’ DEL TRATTATO</a:t>
            </a:r>
          </a:p>
          <a:p>
            <a:pPr lvl="1" algn="just">
              <a:buFont typeface="Wingdings" panose="05000000000000000000" pitchFamily="2" charset="2"/>
              <a:buChar char="Ø"/>
            </a:pPr>
            <a:r>
              <a:rPr lang="it-IT" dirty="0" smtClean="0"/>
              <a:t>Non solo che il mercato unico europea sia uno spazio senza frontiere</a:t>
            </a:r>
          </a:p>
          <a:p>
            <a:pPr lvl="1" algn="just">
              <a:buFont typeface="Wingdings" panose="05000000000000000000" pitchFamily="2" charset="2"/>
              <a:buChar char="Ø"/>
            </a:pPr>
            <a:r>
              <a:rPr lang="it-IT" dirty="0" smtClean="0"/>
              <a:t>Ma anche che al suo interno le </a:t>
            </a:r>
            <a:r>
              <a:rPr lang="it-IT" b="1" u="sng" dirty="0" smtClean="0"/>
              <a:t>imprese possano operare ad armi pari, in condizioni di concorrenza non falsata</a:t>
            </a:r>
          </a:p>
          <a:p>
            <a:pPr algn="just">
              <a:buFont typeface="Wingdings" panose="05000000000000000000" pitchFamily="2" charset="2"/>
              <a:buChar char="Ø"/>
            </a:pPr>
            <a:r>
              <a:rPr lang="it-IT" dirty="0" smtClean="0"/>
              <a:t>FONTE: ART. 107 TFUE</a:t>
            </a:r>
          </a:p>
          <a:p>
            <a:pPr algn="just">
              <a:buFont typeface="Wingdings" panose="05000000000000000000" pitchFamily="2" charset="2"/>
              <a:buChar char="Ø"/>
            </a:pPr>
            <a:r>
              <a:rPr lang="it-IT" dirty="0" smtClean="0"/>
              <a:t>Una misura si configura «</a:t>
            </a:r>
            <a:r>
              <a:rPr lang="it-IT" b="1" dirty="0" smtClean="0"/>
              <a:t>aiuto di stato</a:t>
            </a:r>
            <a:r>
              <a:rPr lang="it-IT" dirty="0" smtClean="0"/>
              <a:t>» quando:</a:t>
            </a:r>
          </a:p>
          <a:p>
            <a:pPr lvl="1" algn="just">
              <a:buFont typeface="Wingdings" panose="05000000000000000000" pitchFamily="2" charset="2"/>
              <a:buChar char="Ø"/>
            </a:pPr>
            <a:r>
              <a:rPr lang="it-IT" dirty="0" smtClean="0"/>
              <a:t>Vi è un VANTAGGIO sotto forma di </a:t>
            </a:r>
          </a:p>
          <a:p>
            <a:pPr lvl="2" algn="just">
              <a:buFont typeface="Wingdings" panose="05000000000000000000" pitchFamily="2" charset="2"/>
              <a:buChar char="Ø"/>
            </a:pPr>
            <a:r>
              <a:rPr lang="it-IT" dirty="0" smtClean="0"/>
              <a:t>SOVVENZIONI (aiuto positivo o diretto) </a:t>
            </a:r>
          </a:p>
          <a:p>
            <a:pPr lvl="2" algn="just">
              <a:buFont typeface="Wingdings" panose="05000000000000000000" pitchFamily="2" charset="2"/>
              <a:buChar char="Ø"/>
            </a:pPr>
            <a:r>
              <a:rPr lang="it-IT" dirty="0" smtClean="0"/>
              <a:t>ALLEGGERIMENTO DI COSTI o oneri (anche fiscali)</a:t>
            </a:r>
          </a:p>
          <a:p>
            <a:pPr lvl="3" algn="just">
              <a:buFont typeface="Wingdings" panose="05000000000000000000" pitchFamily="2" charset="2"/>
              <a:buChar char="Ø"/>
            </a:pPr>
            <a:r>
              <a:rPr lang="it-IT" dirty="0" smtClean="0"/>
              <a:t>Contributi, crediti d’imposta, norme di favore </a:t>
            </a:r>
          </a:p>
          <a:p>
            <a:pPr lvl="1" algn="just">
              <a:buFont typeface="Wingdings" panose="05000000000000000000" pitchFamily="2" charset="2"/>
              <a:buChar char="Ø"/>
            </a:pPr>
            <a:r>
              <a:rPr lang="it-IT" dirty="0" smtClean="0"/>
              <a:t>Il vantaggio è concesso dallo STATO o mediante RISORSE STATALI;</a:t>
            </a:r>
          </a:p>
          <a:p>
            <a:pPr lvl="1" algn="just">
              <a:buFont typeface="Wingdings" panose="05000000000000000000" pitchFamily="2" charset="2"/>
              <a:buChar char="Ø"/>
            </a:pPr>
            <a:r>
              <a:rPr lang="it-IT" dirty="0" smtClean="0"/>
              <a:t>Il vantaggio incide sulla CONCORRENZA e sugli scambi tra Stati membri;</a:t>
            </a:r>
          </a:p>
          <a:p>
            <a:pPr lvl="1" algn="just">
              <a:buFont typeface="Wingdings" panose="05000000000000000000" pitchFamily="2" charset="2"/>
              <a:buChar char="Ø"/>
            </a:pPr>
            <a:r>
              <a:rPr lang="it-IT" dirty="0" smtClean="0"/>
              <a:t> il vantaggio è concesso in maniera SPECIFICA e SELETTIVA (e non generalizzata)</a:t>
            </a:r>
          </a:p>
        </p:txBody>
      </p:sp>
    </p:spTree>
    <p:extLst>
      <p:ext uri="{BB962C8B-B14F-4D97-AF65-F5344CB8AC3E}">
        <p14:creationId xmlns:p14="http://schemas.microsoft.com/office/powerpoint/2010/main" val="3168924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i="1" dirty="0" smtClean="0"/>
              <a:t>continua: </a:t>
            </a:r>
            <a:r>
              <a:rPr lang="it-IT" b="1" i="1" dirty="0" smtClean="0"/>
              <a:t>Il Divieto di Aiuti di Stato</a:t>
            </a:r>
            <a:endParaRPr lang="it-IT" b="1" i="1" dirty="0"/>
          </a:p>
        </p:txBody>
      </p:sp>
      <p:sp>
        <p:nvSpPr>
          <p:cNvPr id="3" name="Segnaposto contenuto 2"/>
          <p:cNvSpPr>
            <a:spLocks noGrp="1"/>
          </p:cNvSpPr>
          <p:nvPr>
            <p:ph idx="1"/>
          </p:nvPr>
        </p:nvSpPr>
        <p:spPr/>
        <p:txBody>
          <a:bodyPr>
            <a:normAutofit fontScale="77500" lnSpcReduction="20000"/>
          </a:bodyPr>
          <a:lstStyle/>
          <a:p>
            <a:pPr algn="just">
              <a:buFont typeface="Wingdings" panose="05000000000000000000" pitchFamily="2" charset="2"/>
              <a:buChar char="Ø"/>
            </a:pPr>
            <a:r>
              <a:rPr lang="it-IT" dirty="0" smtClean="0"/>
              <a:t>CASI GIURISPRUDENZIALI</a:t>
            </a:r>
          </a:p>
          <a:p>
            <a:pPr lvl="1" algn="just">
              <a:buFont typeface="Wingdings" panose="05000000000000000000" pitchFamily="2" charset="2"/>
              <a:buChar char="Ø"/>
            </a:pPr>
            <a:r>
              <a:rPr lang="it-IT" dirty="0" smtClean="0"/>
              <a:t>La Commissione Europea ha iniziato nel 2014 un’indagine nei del Lussemburgo per aiuti in favore di AMAZON</a:t>
            </a:r>
          </a:p>
          <a:p>
            <a:pPr lvl="1" algn="just">
              <a:buFont typeface="Wingdings" panose="05000000000000000000" pitchFamily="2" charset="2"/>
              <a:buChar char="Ø"/>
            </a:pPr>
            <a:r>
              <a:rPr lang="it-IT" dirty="0" smtClean="0"/>
              <a:t>La Commissione aveva iniziato una procedura di infrazione anche nei confronti dell’ITALIA per:</a:t>
            </a:r>
          </a:p>
          <a:p>
            <a:pPr lvl="2" algn="just">
              <a:buFont typeface="Wingdings" panose="05000000000000000000" pitchFamily="2" charset="2"/>
              <a:buChar char="Ø"/>
            </a:pPr>
            <a:r>
              <a:rPr lang="it-IT" dirty="0" smtClean="0"/>
              <a:t>il regime dei minimi (ora forfettari)</a:t>
            </a:r>
          </a:p>
          <a:p>
            <a:pPr lvl="3" algn="just">
              <a:buFont typeface="Wingdings" panose="05000000000000000000" pitchFamily="2" charset="2"/>
              <a:buChar char="Ø"/>
            </a:pPr>
            <a:r>
              <a:rPr lang="it-IT" dirty="0" smtClean="0"/>
              <a:t>Il Consiglio ha concesso una proroga fino al 31-12-2016; non sappiamo cosa succederà dopo</a:t>
            </a:r>
          </a:p>
          <a:p>
            <a:pPr lvl="2" algn="just">
              <a:buFont typeface="Wingdings" panose="05000000000000000000" pitchFamily="2" charset="2"/>
              <a:buChar char="Ø"/>
            </a:pPr>
            <a:r>
              <a:rPr lang="it-IT" dirty="0" err="1" smtClean="0"/>
              <a:t>Onlus</a:t>
            </a:r>
            <a:r>
              <a:rPr lang="it-IT" dirty="0" smtClean="0"/>
              <a:t> ed enti non commerciali</a:t>
            </a:r>
          </a:p>
          <a:p>
            <a:pPr lvl="3" algn="just">
              <a:buFont typeface="Wingdings" panose="05000000000000000000" pitchFamily="2" charset="2"/>
              <a:buChar char="Ø"/>
            </a:pPr>
            <a:r>
              <a:rPr lang="it-IT" dirty="0" smtClean="0"/>
              <a:t>Per il momento si è tradotto in un semplice ammonimento (un monito al legislatore); non è detto che si apra una procedura di infrazione</a:t>
            </a:r>
          </a:p>
          <a:p>
            <a:pPr algn="just">
              <a:buFont typeface="Wingdings" panose="05000000000000000000" pitchFamily="2" charset="2"/>
              <a:buChar char="Ø"/>
            </a:pPr>
            <a:r>
              <a:rPr lang="it-IT" dirty="0" smtClean="0"/>
              <a:t>DEROGHE previste dal Trattato</a:t>
            </a:r>
          </a:p>
          <a:p>
            <a:pPr lvl="1" algn="just">
              <a:buFont typeface="Wingdings" panose="05000000000000000000" pitchFamily="2" charset="2"/>
              <a:buChar char="Ø"/>
            </a:pPr>
            <a:r>
              <a:rPr lang="it-IT" dirty="0" smtClean="0"/>
              <a:t>Agricoltura, pesca, cultura, aiuti concessi in occasione di calamità naturali</a:t>
            </a:r>
          </a:p>
          <a:p>
            <a:pPr algn="just">
              <a:buFont typeface="Wingdings" panose="05000000000000000000" pitchFamily="2" charset="2"/>
              <a:buChar char="Ø"/>
            </a:pPr>
            <a:r>
              <a:rPr lang="it-IT" dirty="0" smtClean="0"/>
              <a:t>PROCEDURA</a:t>
            </a:r>
          </a:p>
          <a:p>
            <a:pPr lvl="1" algn="just">
              <a:buFont typeface="Wingdings" panose="05000000000000000000" pitchFamily="2" charset="2"/>
              <a:buChar char="Ø"/>
            </a:pPr>
            <a:r>
              <a:rPr lang="it-IT" dirty="0" smtClean="0"/>
              <a:t>Ogni Stato prima di adottare un provvedimento a favore delle imprese, devono comunicare il progetto alla COMMISSIONE EUROPEA</a:t>
            </a:r>
          </a:p>
          <a:p>
            <a:pPr lvl="1" algn="just">
              <a:buFont typeface="Wingdings" panose="05000000000000000000" pitchFamily="2" charset="2"/>
              <a:buChar char="Ø"/>
            </a:pPr>
            <a:r>
              <a:rPr lang="it-IT" dirty="0" smtClean="0"/>
              <a:t>Non possono eseguirlo prima che si sia pronunciata</a:t>
            </a:r>
          </a:p>
          <a:p>
            <a:pPr lvl="1" algn="just">
              <a:buFont typeface="Wingdings" panose="05000000000000000000" pitchFamily="2" charset="2"/>
              <a:buChar char="Ø"/>
            </a:pPr>
            <a:r>
              <a:rPr lang="it-IT" dirty="0" smtClean="0"/>
              <a:t>Se v’è inosservanza l’aiuto va restituito  </a:t>
            </a:r>
            <a:endParaRPr lang="it-IT" dirty="0" smtClean="0"/>
          </a:p>
          <a:p>
            <a:pPr lvl="1">
              <a:buFont typeface="Wingdings" panose="05000000000000000000" pitchFamily="2" charset="2"/>
              <a:buChar char="Ø"/>
            </a:pPr>
            <a:endParaRPr lang="it-IT" dirty="0" smtClean="0"/>
          </a:p>
          <a:p>
            <a:endParaRPr lang="it-IT" dirty="0"/>
          </a:p>
        </p:txBody>
      </p:sp>
    </p:spTree>
    <p:extLst>
      <p:ext uri="{BB962C8B-B14F-4D97-AF65-F5344CB8AC3E}">
        <p14:creationId xmlns:p14="http://schemas.microsoft.com/office/powerpoint/2010/main" val="909179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TotalTime>
  <Words>1241</Words>
  <Application>Microsoft Office PowerPoint</Application>
  <PresentationFormat>Widescreen</PresentationFormat>
  <Paragraphs>127</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Wingdings</vt:lpstr>
      <vt:lpstr>Tema di Office</vt:lpstr>
      <vt:lpstr>Le norme fiscali del TFUE Trattato sul Funzionamento dell’Unione Europea</vt:lpstr>
      <vt:lpstr> Le norme sull’integrazione positiva (l’armonizzazione) </vt:lpstr>
      <vt:lpstr> Le norme sull’integrazione negativa </vt:lpstr>
      <vt:lpstr>…continua Le norme sull’integrazione negativa </vt:lpstr>
      <vt:lpstr>…continua Le norme sull’integrazione negativa </vt:lpstr>
      <vt:lpstr>…continua Le norme sull’integrazione negativa </vt:lpstr>
      <vt:lpstr>Deroghe e cause di giustificazione</vt:lpstr>
      <vt:lpstr>Il divieto di AIUTI DI STATO</vt:lpstr>
      <vt:lpstr>… continua: Il Divieto di Aiuti di Stato</vt:lpstr>
      <vt:lpstr>LA CARTA DI NIZZA E LA CONVENZIONE EUROPEA DEI DIRITTI DELL’UOMO (CEDU)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norme fiscali del TFUE</dc:title>
  <dc:creator>STUDIORICCI</dc:creator>
  <cp:lastModifiedBy>STUDIORICCI</cp:lastModifiedBy>
  <cp:revision>23</cp:revision>
  <dcterms:created xsi:type="dcterms:W3CDTF">2016-10-17T07:54:45Z</dcterms:created>
  <dcterms:modified xsi:type="dcterms:W3CDTF">2016-10-17T16:25:59Z</dcterms:modified>
</cp:coreProperties>
</file>