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7AB8E-A008-4B83-B74B-FC4C3959D4A8}" type="datetimeFigureOut">
              <a:rPr lang="it-IT" smtClean="0"/>
              <a:t>10/10/2016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673CC-3B0A-4C3B-8448-222FBF7563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58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673CC-3B0A-4C3B-8448-222FBF75631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16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10BE-9542-49B2-BA03-A612D4A9EC84}" type="datetime1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036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8FF7-B19D-45AD-A910-4A0A887FCAE6}" type="datetime1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0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5DA3-88F8-421B-8B6B-96F4541B55FA}" type="datetime1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79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9398F-E845-44C6-8363-E341A1C0FCA7}" type="datetime1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39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FCDE-2A78-48EF-B7F0-08214230E032}" type="datetime1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0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5DD5-34F9-412C-B84E-6A35E7F68A99}" type="datetime1">
              <a:rPr lang="it-IT" smtClean="0"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75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9CE5-054D-43BF-9FFA-E49FC3666283}" type="datetime1">
              <a:rPr lang="it-IT" smtClean="0"/>
              <a:t>10/10/2016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28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30663-103E-4FAC-A378-15E6C3C2A746}" type="datetime1">
              <a:rPr lang="it-IT" smtClean="0"/>
              <a:t>10/10/2016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83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D41A-44A1-4769-AC2D-2A251C664764}" type="datetime1">
              <a:rPr lang="it-IT" smtClean="0"/>
              <a:t>10/10/2016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64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908E-B325-464C-89D6-794E84454776}" type="datetime1">
              <a:rPr lang="it-IT" smtClean="0"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0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7AD2-EE85-44A6-9C3A-743F98029BF6}" type="datetime1">
              <a:rPr lang="it-IT" smtClean="0"/>
              <a:t>10/10/2016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69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F44A1-DA90-4F08-AF9D-DFA1F391070B}" type="datetime1">
              <a:rPr lang="it-IT" smtClean="0"/>
              <a:t>10/10/2016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0A4DF-9239-46E1-9643-95F1AB8F5A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0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7276" y="114301"/>
            <a:ext cx="10001250" cy="1085849"/>
          </a:xfrm>
        </p:spPr>
        <p:txBody>
          <a:bodyPr>
            <a:normAutofit fontScale="90000"/>
          </a:bodyPr>
          <a:lstStyle/>
          <a:p>
            <a:r>
              <a:rPr lang="it-IT" sz="4000" b="1" i="1" dirty="0" smtClean="0"/>
              <a:t>Il recepimento della direttiva 34</a:t>
            </a:r>
            <a:br>
              <a:rPr lang="it-IT" sz="4000" b="1" i="1" dirty="0" smtClean="0"/>
            </a:br>
            <a:r>
              <a:rPr lang="it-IT" sz="4000" b="1" i="1" dirty="0" smtClean="0"/>
              <a:t>nei bilanci 2016 con brevi richiami alla fiscalità</a:t>
            </a:r>
            <a:endParaRPr lang="it-IT" sz="40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28688" y="1200150"/>
            <a:ext cx="10425112" cy="50434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 smtClean="0"/>
              <a:t>Il </a:t>
            </a:r>
            <a:r>
              <a:rPr lang="it-IT" sz="2000" b="1" dirty="0" err="1" smtClean="0"/>
              <a:t>DLgs</a:t>
            </a:r>
            <a:r>
              <a:rPr lang="it-IT" sz="2000" b="1" dirty="0" smtClean="0"/>
              <a:t> 139/15 (GU 4 Settembre 2015) </a:t>
            </a:r>
            <a:r>
              <a:rPr lang="it-IT" sz="2000" dirty="0" smtClean="0"/>
              <a:t> ha recepito nell’ordinamento italiano la Direttiva europea 2013/34 comportando le seguenti modifiche 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 al codice civile:  art  dal 2423 al 2428, art 2435-bis e art 2435-ter, art 2478-bis e art 2357-ter relativi alla redazione del bilancio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agli schemi di bilancio 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alla relazione del revisore;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introduce il Rendiconto Finanziario –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b="1" i="1" dirty="0" smtClean="0">
                <a:solidFill>
                  <a:srgbClr val="0070C0"/>
                </a:solidFill>
              </a:rPr>
              <a:t>escluse :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dirty="0" smtClean="0"/>
              <a:t>Micro –Imprese e società con bilanci abbreviato 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Si rivolge a </a:t>
            </a:r>
            <a:r>
              <a:rPr lang="it-IT" sz="2000" dirty="0" err="1" smtClean="0"/>
              <a:t>SpA</a:t>
            </a:r>
            <a:r>
              <a:rPr lang="it-IT" sz="2000" dirty="0" smtClean="0"/>
              <a:t>, a </a:t>
            </a:r>
            <a:r>
              <a:rPr lang="it-IT" sz="2000" dirty="0" err="1" smtClean="0"/>
              <a:t>SApA</a:t>
            </a:r>
            <a:r>
              <a:rPr lang="it-IT" sz="2000" dirty="0" smtClean="0"/>
              <a:t>, a </a:t>
            </a:r>
            <a:r>
              <a:rPr lang="it-IT" sz="2000" dirty="0" err="1" smtClean="0"/>
              <a:t>Srl</a:t>
            </a:r>
            <a:r>
              <a:rPr lang="it-IT" sz="2000" dirty="0" smtClean="0"/>
              <a:t> e a società di persone (</a:t>
            </a:r>
            <a:r>
              <a:rPr lang="it-IT" sz="2000" dirty="0" err="1" smtClean="0"/>
              <a:t>snc</a:t>
            </a:r>
            <a:r>
              <a:rPr lang="it-IT" sz="2000" dirty="0" smtClean="0"/>
              <a:t> o sas) qualora i soci siano società di capitali, sono escluse le società senza fini di lucro. </a:t>
            </a:r>
          </a:p>
          <a:p>
            <a:pPr>
              <a:lnSpc>
                <a:spcPct val="100000"/>
              </a:lnSpc>
            </a:pPr>
            <a:r>
              <a:rPr lang="it-IT" sz="2000" b="1" dirty="0" smtClean="0"/>
              <a:t> Entra in vigore a partire dagli esercizi iniziati dal 1° gennaio 2016.</a:t>
            </a:r>
            <a:endParaRPr lang="it-IT" sz="2000" b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ottobre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94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2950"/>
          </a:xfrm>
        </p:spPr>
        <p:txBody>
          <a:bodyPr>
            <a:normAutofit/>
          </a:bodyPr>
          <a:lstStyle/>
          <a:p>
            <a:pPr algn="ctr"/>
            <a:r>
              <a:rPr lang="it-IT" sz="4000" b="1" i="1" dirty="0" smtClean="0"/>
              <a:t>Modifiche alla nota integrativa</a:t>
            </a:r>
            <a:endParaRPr lang="it-IT" sz="4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0051" y="742950"/>
            <a:ext cx="11301412" cy="5613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b="1" dirty="0" smtClean="0">
                <a:solidFill>
                  <a:srgbClr val="0070C0"/>
                </a:solidFill>
              </a:rPr>
              <a:t>Il nuovo </a:t>
            </a:r>
            <a:r>
              <a:rPr lang="it-IT" sz="1600" dirty="0"/>
              <a:t>n. 6 dell’art., 2426 c.c., dedicato ai criteri di valutazione, nella Nota integrativa deve essere fornita una </a:t>
            </a:r>
            <a:r>
              <a:rPr lang="it-IT" sz="1600" b="1" dirty="0"/>
              <a:t>spiegazione del periodo di ammortamento dell’avviamento</a:t>
            </a:r>
            <a:endParaRPr lang="it-IT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b="1" dirty="0" smtClean="0">
                <a:solidFill>
                  <a:srgbClr val="0070C0"/>
                </a:solidFill>
              </a:rPr>
              <a:t> Il nuovo </a:t>
            </a:r>
            <a:r>
              <a:rPr lang="it-IT" sz="1600" dirty="0" smtClean="0"/>
              <a:t>art 2427 bis del Codice civile ai commi b-bis) b-ter) b-quater) ; richiede specifiche informazioni per il fair </a:t>
            </a:r>
            <a:r>
              <a:rPr lang="it-IT" sz="1600" dirty="0" err="1" smtClean="0"/>
              <a:t>value</a:t>
            </a:r>
            <a:r>
              <a:rPr lang="it-IT" sz="1600" dirty="0" smtClean="0"/>
              <a:t> dei derivati,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b="1" dirty="0" smtClean="0"/>
              <a:t>All’art. 2427 c.c. vengono fatte le seguenti modifiche: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dirty="0" smtClean="0"/>
              <a:t> n. 3) eliminati i </a:t>
            </a:r>
            <a:r>
              <a:rPr lang="it-IT" sz="1600" b="1" dirty="0" smtClean="0"/>
              <a:t>costi di ricerca e di pubblicità </a:t>
            </a:r>
            <a:r>
              <a:rPr lang="it-IT" sz="1600" dirty="0" smtClean="0"/>
              <a:t>che non sono più capitalizzabili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dirty="0"/>
              <a:t>n. 7</a:t>
            </a:r>
            <a:r>
              <a:rPr lang="it-IT" sz="1600" dirty="0" smtClean="0"/>
              <a:t>) </a:t>
            </a:r>
            <a:r>
              <a:rPr lang="it-IT" sz="1600" dirty="0"/>
              <a:t>la </a:t>
            </a:r>
            <a:r>
              <a:rPr lang="it-IT" sz="1600" b="1" dirty="0"/>
              <a:t>composizione </a:t>
            </a:r>
            <a:r>
              <a:rPr lang="it-IT" sz="1600" dirty="0"/>
              <a:t>delle voci “</a:t>
            </a:r>
            <a:r>
              <a:rPr lang="it-IT" sz="1600" b="1" dirty="0"/>
              <a:t>ratei e risconti attivi</a:t>
            </a:r>
            <a:r>
              <a:rPr lang="it-IT" sz="1600" dirty="0"/>
              <a:t>”, “</a:t>
            </a:r>
            <a:r>
              <a:rPr lang="it-IT" sz="1600" b="1" dirty="0"/>
              <a:t>ratei e risconti passivi</a:t>
            </a:r>
            <a:r>
              <a:rPr lang="it-IT" sz="1600" dirty="0"/>
              <a:t>” e “</a:t>
            </a:r>
            <a:r>
              <a:rPr lang="it-IT" sz="1600" b="1" dirty="0"/>
              <a:t>altri fondi</a:t>
            </a:r>
            <a:r>
              <a:rPr lang="it-IT" sz="1600" dirty="0"/>
              <a:t>” va indicata indipendentemente dal loro </a:t>
            </a:r>
            <a:r>
              <a:rPr lang="it-IT" sz="1600" dirty="0" smtClean="0"/>
              <a:t>ammontare, nella </a:t>
            </a:r>
            <a:r>
              <a:rPr lang="it-IT" sz="1600" dirty="0"/>
              <a:t>precedente versione era richiesta solo se di ammontare </a:t>
            </a:r>
            <a:r>
              <a:rPr lang="it-IT" sz="1600" dirty="0" smtClean="0"/>
              <a:t>apprezzabile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dirty="0"/>
              <a:t>n. 10</a:t>
            </a:r>
            <a:r>
              <a:rPr lang="it-IT" sz="1600" dirty="0" smtClean="0"/>
              <a:t>) </a:t>
            </a:r>
            <a:r>
              <a:rPr lang="it-IT" sz="1600" dirty="0"/>
              <a:t>la </a:t>
            </a:r>
            <a:r>
              <a:rPr lang="it-IT" sz="1600" b="1" dirty="0"/>
              <a:t>ripartizione dei ricavi delle vendite e delle prestazioni</a:t>
            </a:r>
            <a:r>
              <a:rPr lang="it-IT" sz="1600" dirty="0"/>
              <a:t> secondo categorie di attività e secondo aree geografiche va sempre indicata. Nella precedente versione era richiesta solo se </a:t>
            </a:r>
            <a:r>
              <a:rPr lang="it-IT" sz="1600" dirty="0" smtClean="0"/>
              <a:t>significativa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dirty="0"/>
              <a:t>n. </a:t>
            </a:r>
            <a:r>
              <a:rPr lang="it-IT" sz="1600" dirty="0" smtClean="0"/>
              <a:t>13) eliminata </a:t>
            </a:r>
            <a:r>
              <a:rPr lang="it-IT" sz="1600" dirty="0"/>
              <a:t>la richiesta della composizione delle voci “proventi straordinari e: “oneri straordinari” di ammontare apprezzabile, essendo venuta meno l’area straordinaria in bilancio, e sostituita dall’indicazione dell’”</a:t>
            </a:r>
            <a:r>
              <a:rPr lang="it-IT" sz="1600" b="1" dirty="0"/>
              <a:t>importo e natura dei singoli elementi di ricavo o di costo di entità o incidenza eccezionali</a:t>
            </a:r>
            <a:endParaRPr lang="it-IT" sz="16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it-IT" sz="1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0075" y="-4857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i="1" dirty="0" smtClean="0"/>
              <a:t>Modifiche alla nota integrativa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3875" y="528636"/>
            <a:ext cx="11029949" cy="582771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900" b="1" dirty="0" smtClean="0"/>
              <a:t>All’art. 2427 c.c. vengono fatte le seguenti modifiche: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900" dirty="0" smtClean="0"/>
              <a:t>n. 16)  </a:t>
            </a:r>
            <a:r>
              <a:rPr lang="it-IT" sz="2900" dirty="0"/>
              <a:t>vanno ora indicate </a:t>
            </a:r>
            <a:r>
              <a:rPr lang="it-IT" sz="2900" dirty="0" smtClean="0"/>
              <a:t>le eventuali </a:t>
            </a:r>
            <a:r>
              <a:rPr lang="it-IT" sz="2900" b="1" dirty="0"/>
              <a:t>anticipazioni e crediti</a:t>
            </a:r>
            <a:r>
              <a:rPr lang="it-IT" sz="2900" dirty="0"/>
              <a:t> concessi </a:t>
            </a:r>
            <a:r>
              <a:rPr lang="it-IT" sz="2900" b="1" dirty="0" smtClean="0"/>
              <a:t>amministratori </a:t>
            </a:r>
            <a:r>
              <a:rPr lang="it-IT" sz="2900" dirty="0" smtClean="0"/>
              <a:t>ed ai </a:t>
            </a:r>
            <a:r>
              <a:rPr lang="it-IT" sz="2900" b="1" dirty="0" smtClean="0"/>
              <a:t>sindaci </a:t>
            </a:r>
            <a:r>
              <a:rPr lang="it-IT" sz="2900" dirty="0" smtClean="0"/>
              <a:t>, </a:t>
            </a:r>
            <a:r>
              <a:rPr lang="it-IT" sz="2900" dirty="0"/>
              <a:t>precisando il tasso di interesse, le </a:t>
            </a:r>
            <a:r>
              <a:rPr lang="it-IT" sz="2900" dirty="0" smtClean="0"/>
              <a:t>condizioni </a:t>
            </a:r>
            <a:r>
              <a:rPr lang="it-IT" sz="2900" dirty="0"/>
              <a:t>e gli importi </a:t>
            </a:r>
            <a:r>
              <a:rPr lang="it-IT" sz="2900" dirty="0" smtClean="0"/>
              <a:t>rimborsati</a:t>
            </a:r>
            <a:r>
              <a:rPr lang="it-IT" sz="2900" dirty="0"/>
              <a:t>, cancellati o oggetto di rinuncia, nonché gli impegni assunti per loro conto per effetto di garanzie di qualsiasi tipo prestate, precisando il totale per ciascuna categoria;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900" dirty="0"/>
              <a:t>n. 18</a:t>
            </a:r>
            <a:r>
              <a:rPr lang="it-IT" sz="2900" dirty="0" smtClean="0"/>
              <a:t>) </a:t>
            </a:r>
            <a:r>
              <a:rPr lang="it-IT" sz="2900" dirty="0"/>
              <a:t>oltre all’indicazione delle azioni di godimento e obbligazioni convertibili in azioni emessi dalla società, vanno indicati gli eventuali </a:t>
            </a:r>
            <a:r>
              <a:rPr lang="it-IT" sz="2900" b="1" dirty="0"/>
              <a:t>warrants</a:t>
            </a:r>
            <a:r>
              <a:rPr lang="it-IT" sz="2900" dirty="0"/>
              <a:t> e </a:t>
            </a:r>
            <a:r>
              <a:rPr lang="it-IT" sz="2900" b="1" dirty="0"/>
              <a:t>opzioni</a:t>
            </a:r>
            <a:r>
              <a:rPr lang="it-IT" sz="2900" dirty="0" smtClean="0"/>
              <a:t>;</a:t>
            </a:r>
            <a:endParaRPr lang="it-IT" sz="29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900" dirty="0"/>
              <a:t>n. 22-bis</a:t>
            </a:r>
            <a:r>
              <a:rPr lang="it-IT" sz="2900" dirty="0" smtClean="0"/>
              <a:t>) </a:t>
            </a:r>
            <a:r>
              <a:rPr lang="it-IT" sz="2900" dirty="0" smtClean="0">
                <a:solidFill>
                  <a:srgbClr val="0070C0"/>
                </a:solidFill>
              </a:rPr>
              <a:t>nuovo</a:t>
            </a:r>
            <a:r>
              <a:rPr lang="it-IT" sz="2900" dirty="0" smtClean="0"/>
              <a:t> </a:t>
            </a:r>
            <a:r>
              <a:rPr lang="it-IT" sz="2900" dirty="0"/>
              <a:t>le </a:t>
            </a:r>
            <a:r>
              <a:rPr lang="it-IT" sz="2900" b="1" dirty="0"/>
              <a:t>operazioni realizzate con parti correlate</a:t>
            </a:r>
            <a:r>
              <a:rPr lang="it-IT" sz="2900" dirty="0"/>
              <a:t> </a:t>
            </a:r>
            <a:r>
              <a:rPr lang="it-IT" sz="2900" b="1" dirty="0"/>
              <a:t>non concluse a normali condizioni di mercato</a:t>
            </a:r>
            <a:r>
              <a:rPr lang="it-IT" sz="2900" dirty="0"/>
              <a:t>, (con importo, natura del rapporto e ogni altra informazione necessaria per la comprensione del bilancio) </a:t>
            </a:r>
            <a:r>
              <a:rPr lang="it-IT" sz="2900" b="1" dirty="0"/>
              <a:t>vanno indicate sempre</a:t>
            </a:r>
            <a:r>
              <a:rPr lang="it-IT" sz="2900" dirty="0"/>
              <a:t>. Nella precedente versione l’indicazione era richiesta solo se le operazione erano </a:t>
            </a:r>
            <a:r>
              <a:rPr lang="it-IT" sz="2900" dirty="0" smtClean="0"/>
              <a:t>rilevanti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2900" dirty="0"/>
              <a:t>n. 22-quater</a:t>
            </a:r>
            <a:r>
              <a:rPr lang="it-IT" sz="2900" dirty="0" smtClean="0"/>
              <a:t>) </a:t>
            </a:r>
            <a:r>
              <a:rPr lang="it-IT" sz="2900" dirty="0" smtClean="0">
                <a:solidFill>
                  <a:srgbClr val="0070C0"/>
                </a:solidFill>
              </a:rPr>
              <a:t>nuovo </a:t>
            </a:r>
            <a:r>
              <a:rPr lang="it-IT" sz="2900" dirty="0" smtClean="0"/>
              <a:t>natura </a:t>
            </a:r>
            <a:r>
              <a:rPr lang="it-IT" sz="2900" dirty="0"/>
              <a:t>ed effetto patrimoniale, finanziario ed economico dei </a:t>
            </a:r>
            <a:r>
              <a:rPr lang="it-IT" sz="2900" b="1" dirty="0"/>
              <a:t>fatti di rilievo avvenuti dopo la chiusura dell’esercizio</a:t>
            </a:r>
            <a:r>
              <a:rPr lang="it-IT" sz="2900" dirty="0"/>
              <a:t>, che in precedenza erano contenuti nell’ambito della Relazione sulla gestione;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2900" dirty="0"/>
              <a:t>n. 22- </a:t>
            </a:r>
            <a:r>
              <a:rPr lang="it-IT" sz="2900" dirty="0" err="1"/>
              <a:t>quinquies</a:t>
            </a:r>
            <a:r>
              <a:rPr lang="it-IT" sz="2900" dirty="0" smtClean="0"/>
              <a:t>) </a:t>
            </a:r>
            <a:r>
              <a:rPr lang="it-IT" sz="2900" dirty="0" smtClean="0">
                <a:solidFill>
                  <a:srgbClr val="0070C0"/>
                </a:solidFill>
              </a:rPr>
              <a:t>nuovo </a:t>
            </a:r>
            <a:r>
              <a:rPr lang="it-IT" sz="2900" dirty="0" smtClean="0"/>
              <a:t>nome </a:t>
            </a:r>
            <a:r>
              <a:rPr lang="it-IT" sz="2900" dirty="0"/>
              <a:t>e sede legale dell’impresa che redige il </a:t>
            </a:r>
            <a:r>
              <a:rPr lang="it-IT" sz="2900" b="1" dirty="0"/>
              <a:t>bilancio consolidato</a:t>
            </a:r>
            <a:r>
              <a:rPr lang="it-IT" sz="2900" dirty="0"/>
              <a:t> dell’insieme più piccolo di imprese di cui l’impresa fa parte in quanto impresa controllata, e il luogo in cui è disponibile la copia del bilancio consolidato;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2900" dirty="0"/>
              <a:t>n. 22- </a:t>
            </a:r>
            <a:r>
              <a:rPr lang="it-IT" sz="2900" dirty="0" err="1"/>
              <a:t>septies</a:t>
            </a:r>
            <a:r>
              <a:rPr lang="it-IT" sz="2900" dirty="0" smtClean="0"/>
              <a:t>) </a:t>
            </a:r>
            <a:r>
              <a:rPr lang="it-IT" sz="2900" dirty="0" smtClean="0">
                <a:solidFill>
                  <a:srgbClr val="0070C0"/>
                </a:solidFill>
              </a:rPr>
              <a:t>nuovo </a:t>
            </a:r>
            <a:r>
              <a:rPr lang="it-IT" sz="2900" dirty="0" smtClean="0"/>
              <a:t> </a:t>
            </a:r>
            <a:r>
              <a:rPr lang="it-IT" sz="2900" dirty="0"/>
              <a:t>la proposta di destinazione degli utili o copertura perdite.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800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441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353"/>
            <a:ext cx="10515600" cy="735013"/>
          </a:xfrm>
        </p:spPr>
        <p:txBody>
          <a:bodyPr>
            <a:normAutofit/>
          </a:bodyPr>
          <a:lstStyle/>
          <a:p>
            <a:pPr algn="ctr"/>
            <a:r>
              <a:rPr lang="it-IT" sz="4000" b="1" i="1" dirty="0" smtClean="0"/>
              <a:t>Modifiche alla nota integrativa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741366"/>
            <a:ext cx="10953750" cy="561498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700" b="1" dirty="0" smtClean="0"/>
              <a:t>gli eventi successivi alla chiusura del bilancio </a:t>
            </a:r>
            <a:r>
              <a:rPr lang="it-IT" sz="1700" dirty="0" smtClean="0"/>
              <a:t>vanno segnalati in Nota integrativa e non più nella relazione sulla gestione;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700" b="1" dirty="0" smtClean="0"/>
              <a:t>maggiori informazioni </a:t>
            </a:r>
            <a:r>
              <a:rPr lang="it-IT" sz="1700" dirty="0" smtClean="0"/>
              <a:t>circa il nome e la sede legale dell’impresa che redige il bilancio consolidato;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700" dirty="0" smtClean="0"/>
              <a:t>dovrà </a:t>
            </a:r>
            <a:r>
              <a:rPr lang="it-IT" sz="1700" b="1" dirty="0" smtClean="0"/>
              <a:t>essere indicata la proposta di destinazione dell’utile;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700" dirty="0" smtClean="0"/>
              <a:t>dovranno essere fornite informazioni che possono influenzare l’importo, le scadenze e la certezza dei flussi finanziari futuri;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700" dirty="0" smtClean="0"/>
              <a:t>nella Nota integrativa andrà inserita </a:t>
            </a:r>
            <a:r>
              <a:rPr lang="it-IT" sz="1700" b="1" dirty="0" smtClean="0"/>
              <a:t>una tabella che indichi i movimenti della riserva di fair </a:t>
            </a:r>
            <a:r>
              <a:rPr lang="it-IT" sz="1700" b="1" dirty="0" err="1" smtClean="0"/>
              <a:t>value</a:t>
            </a:r>
            <a:r>
              <a:rPr lang="it-IT" sz="1700" b="1" dirty="0" smtClean="0"/>
              <a:t> avvenuti nell’esercizio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700" b="1" dirty="0" smtClean="0"/>
              <a:t>le informazioni della Nota integrativa </a:t>
            </a:r>
            <a:r>
              <a:rPr lang="it-IT" sz="1700" dirty="0" smtClean="0"/>
              <a:t>devono essere presentate secondo l’ordine delle voci indicate nello Stato patrimoniale e nel Conto economico.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700" b="1" dirty="0" smtClean="0">
                <a:solidFill>
                  <a:srgbClr val="FF0000"/>
                </a:solidFill>
              </a:rPr>
              <a:t>NB : </a:t>
            </a:r>
            <a:r>
              <a:rPr lang="it-IT" sz="1700" b="1" dirty="0" smtClean="0"/>
              <a:t>Per le  </a:t>
            </a:r>
            <a:r>
              <a:rPr lang="it-IT" sz="1700" b="1" dirty="0"/>
              <a:t>micro-imprese</a:t>
            </a:r>
            <a:r>
              <a:rPr lang="it-IT" sz="1700" dirty="0"/>
              <a:t> è previsto </a:t>
            </a:r>
            <a:r>
              <a:rPr lang="it-IT" sz="1700" b="1" dirty="0"/>
              <a:t>l’esonero dalla redazione della Nota integrativa</a:t>
            </a:r>
            <a:r>
              <a:rPr lang="it-IT" sz="1700" dirty="0"/>
              <a:t>, a patto che in calce allo stato patrimoniale siano riportate le informazioni previste dai n. 9) e 16) dell’art. 2427 c.c.</a:t>
            </a:r>
            <a:endParaRPr lang="it-IT" sz="1700" dirty="0" smtClean="0"/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it-IT" sz="1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Lezione del 13 </a:t>
            </a:r>
            <a:r>
              <a:rPr lang="it-IT" dirty="0" err="1" smtClean="0"/>
              <a:t>ottibre</a:t>
            </a:r>
            <a:r>
              <a:rPr lang="it-IT" dirty="0" smtClean="0"/>
              <a:t> 2016                                                                    " La Rilevazione delle Immobilizzazioni "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72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42876"/>
            <a:ext cx="10515600" cy="777876"/>
          </a:xfrm>
        </p:spPr>
        <p:txBody>
          <a:bodyPr>
            <a:normAutofit/>
          </a:bodyPr>
          <a:lstStyle/>
          <a:p>
            <a:pPr algn="ctr"/>
            <a:r>
              <a:rPr lang="it-IT" sz="4000" b="1" i="1" dirty="0"/>
              <a:t>L’apertura dei conti del bilancio 2016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4350" y="814388"/>
            <a:ext cx="10839450" cy="536257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400" dirty="0" err="1" smtClean="0"/>
              <a:t>D.Lgs.</a:t>
            </a:r>
            <a:r>
              <a:rPr lang="it-IT" sz="2400" dirty="0" smtClean="0"/>
              <a:t> 139/2015 </a:t>
            </a:r>
            <a:r>
              <a:rPr lang="it-IT" sz="2400" dirty="0"/>
              <a:t>è entrata in vigore dal 1 gennaio 2016 e non ha effetto retroattivo, pur tuttavia ha effetti sui bilanci in chiusura 2015. </a:t>
            </a:r>
            <a:endParaRPr lang="it-IT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400" dirty="0" smtClean="0"/>
              <a:t>Alcune </a:t>
            </a:r>
            <a:r>
              <a:rPr lang="it-IT" sz="2400" dirty="0"/>
              <a:t>facilitazioni per la </a:t>
            </a:r>
            <a:r>
              <a:rPr lang="it-IT" sz="2400" dirty="0" smtClean="0"/>
              <a:t>transizione senza modificare i dati di apertura  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400" dirty="0" smtClean="0"/>
              <a:t>deroga al </a:t>
            </a:r>
            <a:r>
              <a:rPr lang="it-IT" sz="2400" dirty="0"/>
              <a:t>criterio del costo </a:t>
            </a:r>
            <a:r>
              <a:rPr lang="it-IT" sz="2400" dirty="0" smtClean="0"/>
              <a:t>ammortizzato per i  </a:t>
            </a:r>
            <a:r>
              <a:rPr lang="it-IT" sz="2400" dirty="0"/>
              <a:t>Debiti, </a:t>
            </a:r>
            <a:r>
              <a:rPr lang="it-IT" sz="2400" dirty="0" smtClean="0"/>
              <a:t>Crediti </a:t>
            </a:r>
            <a:r>
              <a:rPr lang="it-IT" sz="2400" dirty="0"/>
              <a:t>e titoli iscritti nel bilancio nel 2015 </a:t>
            </a:r>
            <a:r>
              <a:rPr lang="it-IT" sz="2400" dirty="0" smtClean="0"/>
              <a:t> i quali possono </a:t>
            </a:r>
            <a:r>
              <a:rPr lang="it-IT" sz="2400" dirty="0"/>
              <a:t>continuare ad essere misurati con gli stessi criteri</a:t>
            </a:r>
            <a:endParaRPr lang="it-IT" sz="24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400" dirty="0"/>
              <a:t>L’avviamento nel bilancio 2015 continua il piano di ammortamento originario, senza necessità che sia allineato alla nuova </a:t>
            </a:r>
            <a:r>
              <a:rPr lang="it-IT" sz="2400" dirty="0" smtClean="0"/>
              <a:t>normativa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 smtClean="0"/>
              <a:t>In </a:t>
            </a:r>
            <a:r>
              <a:rPr lang="it-IT" sz="2400" dirty="0"/>
              <a:t>sede di apertura dei conti nell’esercizio 2016 si dovrà provvedere a: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400" dirty="0"/>
              <a:t> far confluire le plusvalenze e le minusvalenze di apertura dei conti tra i componenti ordinari dell’esercizio, avendo il legislatore abolito i componenti straordinari del Conto economico (gruppo E);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400" dirty="0"/>
              <a:t> Inventariare tutti i derivati, in quanto a partire dal 1° gennaio essi dovranno essere valutati al “</a:t>
            </a:r>
            <a:r>
              <a:rPr lang="it-IT" sz="2400" b="1" i="1" dirty="0"/>
              <a:t>fair-</a:t>
            </a:r>
            <a:r>
              <a:rPr lang="it-IT" sz="2400" b="1" i="1" dirty="0" err="1"/>
              <a:t>value</a:t>
            </a:r>
            <a:r>
              <a:rPr lang="it-IT" sz="2400" b="1" i="1" dirty="0"/>
              <a:t>”</a:t>
            </a:r>
            <a:r>
              <a:rPr lang="it-IT" sz="2400" dirty="0"/>
              <a:t> e iscritti in contabilità come un credito o fondo rischi a seconda se positivo o negativo e come contropartita il relativo componente di reddito “</a:t>
            </a:r>
            <a:r>
              <a:rPr lang="it-IT" sz="2400" b="1" i="1" dirty="0"/>
              <a:t>rettifiche di valore”, </a:t>
            </a:r>
            <a:r>
              <a:rPr lang="it-IT" sz="2400" dirty="0"/>
              <a:t>a meno che si tratti di operazioni di copertura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it-IT" sz="20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84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>
            <a:normAutofit/>
          </a:bodyPr>
          <a:lstStyle/>
          <a:p>
            <a:pPr algn="ctr"/>
            <a:r>
              <a:rPr lang="it-IT" sz="4000" b="1" i="1" dirty="0" smtClean="0"/>
              <a:t>Finalità della Direttiva n.34</a:t>
            </a:r>
            <a:endParaRPr lang="it-IT" sz="4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39824"/>
            <a:ext cx="10515600" cy="52165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it-IT" sz="2000" dirty="0" smtClean="0"/>
              <a:t>Le novità introdotte dalla Dir. 2013/34 rispondono ai seguenti obiettivi: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 ridurre gli oneri amministrativi a carico soprattutto delle PMI;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sz="2000" dirty="0"/>
              <a:t> </a:t>
            </a:r>
            <a:r>
              <a:rPr lang="it-IT" sz="2000" dirty="0" smtClean="0"/>
              <a:t>migliorare la comparabilità dell’informativa resa con i bilanci;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sz="2000" dirty="0"/>
              <a:t> </a:t>
            </a:r>
            <a:r>
              <a:rPr lang="it-IT" sz="2000" dirty="0" smtClean="0"/>
              <a:t> tutelare l’interesse degli utilizzatori dei bilanci attraverso una corretta rappresentazione delle informazioni contabili più rilevanti </a:t>
            </a:r>
            <a:r>
              <a:rPr lang="it-IT" sz="1700" b="1" dirty="0" smtClean="0"/>
              <a:t>(</a:t>
            </a:r>
            <a:r>
              <a:rPr lang="it-IT" sz="1700" b="1" dirty="0"/>
              <a:t>derivati al fair </a:t>
            </a:r>
            <a:r>
              <a:rPr lang="it-IT" sz="1700" b="1" dirty="0" err="1" smtClean="0"/>
              <a:t>value</a:t>
            </a:r>
            <a:r>
              <a:rPr lang="it-IT" sz="1700" b="1" dirty="0" smtClean="0"/>
              <a:t> </a:t>
            </a:r>
            <a:r>
              <a:rPr lang="it-IT" sz="1700" b="1" dirty="0" smtClean="0">
                <a:solidFill>
                  <a:srgbClr val="0070C0"/>
                </a:solidFill>
              </a:rPr>
              <a:t>escluse : </a:t>
            </a:r>
            <a:r>
              <a:rPr lang="it-IT" sz="1700" dirty="0" err="1" smtClean="0"/>
              <a:t>Micro.Imprese</a:t>
            </a:r>
            <a:r>
              <a:rPr lang="it-IT" sz="1700" dirty="0" smtClean="0"/>
              <a:t>/ società bilancio abbreviato</a:t>
            </a:r>
            <a:r>
              <a:rPr lang="it-IT" sz="1700" b="1" dirty="0" smtClean="0"/>
              <a:t>, </a:t>
            </a:r>
            <a:r>
              <a:rPr lang="it-IT" sz="1700" b="1" dirty="0"/>
              <a:t>titoli </a:t>
            </a:r>
            <a:r>
              <a:rPr lang="it-IT" sz="1700" b="1" dirty="0" smtClean="0"/>
              <a:t>immobilizzati, crediti </a:t>
            </a:r>
            <a:r>
              <a:rPr lang="it-IT" sz="1700" b="1" dirty="0"/>
              <a:t>e debiti </a:t>
            </a:r>
            <a:r>
              <a:rPr lang="it-IT" sz="1700" b="1" dirty="0" smtClean="0"/>
              <a:t> al </a:t>
            </a:r>
            <a:r>
              <a:rPr lang="it-IT" sz="1700" b="1" dirty="0"/>
              <a:t>costo </a:t>
            </a:r>
            <a:r>
              <a:rPr lang="it-IT" sz="1700" b="1" dirty="0" smtClean="0"/>
              <a:t>ammortizzato </a:t>
            </a:r>
            <a:r>
              <a:rPr lang="it-IT" sz="1700" b="1" dirty="0" smtClean="0">
                <a:solidFill>
                  <a:srgbClr val="0070C0"/>
                </a:solidFill>
              </a:rPr>
              <a:t>facoltà</a:t>
            </a:r>
            <a:r>
              <a:rPr lang="it-IT" sz="1700" b="1" dirty="0" smtClean="0">
                <a:solidFill>
                  <a:srgbClr val="0070C0"/>
                </a:solidFill>
              </a:rPr>
              <a:t> </a:t>
            </a:r>
            <a:r>
              <a:rPr lang="it-IT" sz="1700" b="1" dirty="0">
                <a:solidFill>
                  <a:srgbClr val="0070C0"/>
                </a:solidFill>
              </a:rPr>
              <a:t>: </a:t>
            </a:r>
            <a:r>
              <a:rPr lang="it-IT" sz="1700" dirty="0" err="1"/>
              <a:t>Micro.Imprese</a:t>
            </a:r>
            <a:r>
              <a:rPr lang="it-IT" sz="1700" dirty="0"/>
              <a:t>/ società bilancio abbreviato</a:t>
            </a:r>
            <a:r>
              <a:rPr lang="it-IT" sz="1700" b="1" dirty="0" smtClean="0"/>
              <a:t>,  </a:t>
            </a:r>
            <a:r>
              <a:rPr lang="it-IT" sz="1700" b="1" dirty="0"/>
              <a:t>coperture dei rischi finanziari contabilizzati in bilancio, ammortamenti degli avviamenti),</a:t>
            </a:r>
            <a:r>
              <a:rPr lang="it-IT" sz="1700" b="1" dirty="0" smtClean="0"/>
              <a:t>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sz="2100" dirty="0"/>
              <a:t>un diverso modo di classificare alcune voci di bilancio </a:t>
            </a:r>
            <a:r>
              <a:rPr lang="it-IT" sz="1700" b="1" dirty="0" smtClean="0"/>
              <a:t>(</a:t>
            </a:r>
            <a:r>
              <a:rPr lang="it-IT" sz="1700" b="1" dirty="0"/>
              <a:t>azioni proprie, costi di ricerca e di pubblicità, operazioni intrattenute con società appartenenti allo stesso Gruppo </a:t>
            </a:r>
            <a:r>
              <a:rPr lang="it-IT" sz="1700" b="1" dirty="0" smtClean="0"/>
              <a:t>)</a:t>
            </a:r>
            <a:endParaRPr lang="it-IT" sz="17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27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42888"/>
            <a:ext cx="10515600" cy="828675"/>
          </a:xfrm>
        </p:spPr>
        <p:txBody>
          <a:bodyPr>
            <a:normAutofit/>
          </a:bodyPr>
          <a:lstStyle/>
          <a:p>
            <a:pPr algn="ctr"/>
            <a:r>
              <a:rPr lang="it-IT" b="1" i="1" dirty="0" smtClean="0"/>
              <a:t>Impatti contabili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9588" y="935038"/>
            <a:ext cx="10515600" cy="57864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/>
              <a:t> Differenze tra i valori determinati secondo il nuovo principio contabile e quelli determinati secondo quello precedente: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b="1" dirty="0" smtClean="0"/>
              <a:t>«di apertura» </a:t>
            </a:r>
            <a:r>
              <a:rPr lang="it-IT" sz="2000" dirty="0" smtClean="0"/>
              <a:t>aggiustamenti da apportare agli elementi del patrimonio esistenti al 1/1/2016, determinati in accordo alle precedenti disposizioni legislative, affinché lo stesso sia espresso secondo le nuove norme;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/>
              <a:t> </a:t>
            </a:r>
            <a:r>
              <a:rPr lang="it-IT" sz="2000" b="1" dirty="0" smtClean="0"/>
              <a:t>«prospettici» </a:t>
            </a:r>
            <a:r>
              <a:rPr lang="it-IT" sz="2000" dirty="0" smtClean="0"/>
              <a:t>che si produrranno a partire dal 2016 sui conti economici, sugli aggregati economico/finanziari e sugli indicatori di performance conseguenti ai nuovi modelli valutativi e criteri di misurazione delle poste di bilancio.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dirty="0" smtClean="0"/>
              <a:t>In attesa dei chiarimenti da parte dell’OIC le differenze di apertura: - secondo l’attuale OIC 29 si imputano al conto economico del 2016, - secondo i principi contabili internazionali si imputerebbero ad una riserva di Patrimonio netto. </a:t>
            </a: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Lezione del 13 </a:t>
            </a:r>
            <a:r>
              <a:rPr lang="it-IT" dirty="0" err="1" smtClean="0"/>
              <a:t>ottibre</a:t>
            </a:r>
            <a:r>
              <a:rPr lang="it-IT" dirty="0" smtClean="0"/>
              <a:t> 2016                                                                    " La Rilevazione delle Immobilizzazioni "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90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42888"/>
            <a:ext cx="10515600" cy="371475"/>
          </a:xfrm>
        </p:spPr>
        <p:txBody>
          <a:bodyPr>
            <a:noAutofit/>
          </a:bodyPr>
          <a:lstStyle/>
          <a:p>
            <a:pPr algn="ctr"/>
            <a:r>
              <a:rPr lang="it-IT" b="1" i="1" dirty="0" smtClean="0"/>
              <a:t>Modifiche agli schemi 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9587" y="842962"/>
            <a:ext cx="11063287" cy="55133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800" b="1" dirty="0" smtClean="0"/>
              <a:t>Modifiche allo schema di Stato patrimoniale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b="1" i="1" dirty="0" smtClean="0"/>
              <a:t>Azioni proprie</a:t>
            </a:r>
            <a:r>
              <a:rPr lang="it-IT" sz="1800" dirty="0" smtClean="0"/>
              <a:t>:  art 2357-ter </a:t>
            </a:r>
            <a:r>
              <a:rPr lang="it-IT" sz="1800" dirty="0" err="1" smtClean="0"/>
              <a:t>c.c</a:t>
            </a:r>
            <a:r>
              <a:rPr lang="it-IT" sz="1800" dirty="0" smtClean="0"/>
              <a:t> sono portate a diminuzione del patrimonio netto e non più iscritte nell’attivo patrimoniale ( riserva </a:t>
            </a:r>
            <a:r>
              <a:rPr lang="it-IT" sz="1800" dirty="0" err="1" smtClean="0"/>
              <a:t>neg</a:t>
            </a:r>
            <a:r>
              <a:rPr lang="it-IT" sz="1800" dirty="0" smtClean="0"/>
              <a:t> per azioni proprie in portafoglio) </a:t>
            </a:r>
            <a:r>
              <a:rPr lang="it-IT" sz="1800" b="1" dirty="0" smtClean="0"/>
              <a:t>NB</a:t>
            </a:r>
            <a:r>
              <a:rPr lang="it-IT" sz="1800" dirty="0" smtClean="0"/>
              <a:t> : utile/perdita per compravendita azioni proprie, negli IFRS direttamente nel PN per gli OIC ???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b="1" i="1" dirty="0" smtClean="0"/>
              <a:t>Costi di ricerca, sviluppo, pubblicità</a:t>
            </a:r>
            <a:r>
              <a:rPr lang="it-IT" sz="1800" dirty="0" smtClean="0"/>
              <a:t>: le parole “pubblicità e ricerca” sono eliminate dalla voce B.I.3</a:t>
            </a:r>
            <a:r>
              <a:rPr lang="it-IT" sz="1800" dirty="0"/>
              <a:t>. </a:t>
            </a:r>
            <a:endParaRPr lang="it-IT" sz="18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u="sng" dirty="0" smtClean="0"/>
              <a:t>I </a:t>
            </a:r>
            <a:r>
              <a:rPr lang="it-IT" sz="1800" u="sng" dirty="0"/>
              <a:t>costi di ricerca accumulati nel bilancio 2015 </a:t>
            </a:r>
            <a:r>
              <a:rPr lang="it-IT" sz="1800" dirty="0"/>
              <a:t>devono essere </a:t>
            </a:r>
            <a:r>
              <a:rPr lang="it-IT" sz="1800" dirty="0" smtClean="0"/>
              <a:t>eliminati. </a:t>
            </a:r>
            <a:r>
              <a:rPr lang="it-IT" sz="1800" dirty="0"/>
              <a:t>L’OIC </a:t>
            </a:r>
            <a:r>
              <a:rPr lang="it-IT" sz="1800" dirty="0" smtClean="0"/>
              <a:t> 24 ha </a:t>
            </a:r>
            <a:r>
              <a:rPr lang="it-IT" sz="1800" dirty="0"/>
              <a:t>stabilito che il saldo residuo 2015 può essere riclassificato nella voce “Costi di sviluppo” se soddisfa i requisiti per la capitalizzazione in tale categoria; al contrario se non li soddisfa andrà a riduzione del patrimonio netto iniziale</a:t>
            </a:r>
            <a:endParaRPr lang="it-IT" sz="18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u="sng" dirty="0" smtClean="0"/>
              <a:t> I costi di pubblicità </a:t>
            </a:r>
            <a:r>
              <a:rPr lang="it-IT" sz="1800" u="sng" dirty="0"/>
              <a:t>accumulati nel bilancio </a:t>
            </a:r>
            <a:r>
              <a:rPr lang="it-IT" sz="1800" u="sng" dirty="0" smtClean="0"/>
              <a:t>2015 </a:t>
            </a:r>
            <a:r>
              <a:rPr lang="it-IT" sz="1800" dirty="0"/>
              <a:t>devono essere </a:t>
            </a:r>
            <a:r>
              <a:rPr lang="it-IT" sz="1800" dirty="0" smtClean="0"/>
              <a:t>eliminati. L’OIC 24 </a:t>
            </a:r>
            <a:r>
              <a:rPr lang="it-IT" sz="1800" dirty="0"/>
              <a:t>ha stabilito che il saldo residuo 2015 può essere riclassificato nella voce “Costi di impianto e ampliamento” se soddisfa i requisiti per la capitalizzazione in tale categoria; al contrario se non li soddisfa andrà a riduzione del patrimonio netto iniziale</a:t>
            </a:r>
            <a:r>
              <a:rPr lang="it-IT" sz="18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u="sng" dirty="0" smtClean="0"/>
              <a:t>i </a:t>
            </a:r>
            <a:r>
              <a:rPr lang="it-IT" sz="1800" u="sng" dirty="0"/>
              <a:t>costi di </a:t>
            </a:r>
            <a:r>
              <a:rPr lang="it-IT" sz="1800" u="sng" dirty="0" smtClean="0"/>
              <a:t>sviluppo restano capitalizzabili </a:t>
            </a:r>
            <a:r>
              <a:rPr lang="it-IT" sz="1800" dirty="0" smtClean="0"/>
              <a:t>, </a:t>
            </a:r>
            <a:r>
              <a:rPr lang="it-IT" sz="1800" dirty="0"/>
              <a:t>da ammortizzare secondo la vita utile o se non è possibile stabilirla, in massimo 5 anni</a:t>
            </a:r>
            <a:r>
              <a:rPr lang="it-IT" sz="18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Lezione del 13 </a:t>
            </a:r>
            <a:r>
              <a:rPr lang="it-IT" dirty="0" err="1" smtClean="0"/>
              <a:t>ottibre</a:t>
            </a:r>
            <a:r>
              <a:rPr lang="it-IT" dirty="0" smtClean="0"/>
              <a:t> 2016                                                                    " La Rilevazione delle Immobilizzazioni "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10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85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/>
              <a:t>Modifiche agli schemi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6841" y="1347175"/>
            <a:ext cx="10515600" cy="50091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700" b="1" i="1" dirty="0" smtClean="0"/>
              <a:t>Società </a:t>
            </a:r>
            <a:r>
              <a:rPr lang="it-IT" sz="1700" b="1" i="1" dirty="0"/>
              <a:t>sotto comune controllo</a:t>
            </a:r>
            <a:r>
              <a:rPr lang="it-IT" sz="1700" dirty="0"/>
              <a:t>: vengono introdotte specifiche voci per i crediti e i </a:t>
            </a:r>
            <a:r>
              <a:rPr lang="it-IT" sz="1700" dirty="0" smtClean="0"/>
              <a:t>debiti ( es </a:t>
            </a:r>
            <a:r>
              <a:rPr lang="it-IT" sz="1700" dirty="0" err="1" smtClean="0"/>
              <a:t>soc</a:t>
            </a:r>
            <a:r>
              <a:rPr lang="it-IT" sz="1700" dirty="0" smtClean="0"/>
              <a:t> Holding spa ha 100% di A </a:t>
            </a:r>
            <a:r>
              <a:rPr lang="it-IT" sz="1700" dirty="0" err="1" smtClean="0"/>
              <a:t>srl</a:t>
            </a:r>
            <a:r>
              <a:rPr lang="it-IT" sz="1700" dirty="0" smtClean="0"/>
              <a:t> ed il 90% di B </a:t>
            </a:r>
            <a:r>
              <a:rPr lang="it-IT" sz="1700" dirty="0" err="1" smtClean="0"/>
              <a:t>srl</a:t>
            </a:r>
            <a:r>
              <a:rPr lang="it-IT" sz="1700" dirty="0" smtClean="0"/>
              <a:t> - il bilancio di A </a:t>
            </a:r>
            <a:r>
              <a:rPr lang="it-IT" sz="1700" dirty="0" err="1" smtClean="0"/>
              <a:t>srl</a:t>
            </a:r>
            <a:r>
              <a:rPr lang="it-IT" sz="1700" dirty="0" smtClean="0"/>
              <a:t> deve indicare </a:t>
            </a:r>
            <a:r>
              <a:rPr lang="it-IT" sz="1700" dirty="0" err="1" smtClean="0"/>
              <a:t>deb</a:t>
            </a:r>
            <a:r>
              <a:rPr lang="it-IT" sz="1700" dirty="0" smtClean="0"/>
              <a:t>/</a:t>
            </a:r>
            <a:r>
              <a:rPr lang="it-IT" sz="1700" dirty="0" err="1" smtClean="0"/>
              <a:t>cred</a:t>
            </a:r>
            <a:r>
              <a:rPr lang="it-IT" sz="1700" dirty="0" smtClean="0"/>
              <a:t> con B </a:t>
            </a:r>
            <a:r>
              <a:rPr lang="it-IT" sz="1700" dirty="0" err="1" smtClean="0"/>
              <a:t>srl</a:t>
            </a:r>
            <a:r>
              <a:rPr lang="it-IT" sz="1700" dirty="0" smtClean="0"/>
              <a:t> </a:t>
            </a:r>
            <a:r>
              <a:rPr lang="it-IT" sz="1700" dirty="0" smtClean="0"/>
              <a:t>« </a:t>
            </a:r>
            <a:r>
              <a:rPr lang="it-IT" sz="1700" dirty="0" smtClean="0"/>
              <a:t>controllate delle controllanti </a:t>
            </a:r>
            <a:r>
              <a:rPr lang="it-IT" sz="1700" dirty="0" smtClean="0"/>
              <a:t>«)</a:t>
            </a:r>
            <a:endParaRPr lang="it-IT" sz="17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700" b="1" i="1" dirty="0" smtClean="0"/>
              <a:t>Derivat</a:t>
            </a:r>
            <a:r>
              <a:rPr lang="it-IT" sz="1700" dirty="0" smtClean="0"/>
              <a:t>i: sono aggiunte le voci BIII.4 e CIII.5 Strumenti Finanziari Derivati Attivi, per i Derivati Passivi compresi tra i fondi per rischi ed oneri. L’iscrizione attiva /passiva è in </a:t>
            </a:r>
            <a:r>
              <a:rPr lang="it-IT" sz="1700" dirty="0" smtClean="0"/>
              <a:t>funzione </a:t>
            </a:r>
            <a:r>
              <a:rPr lang="it-IT" sz="1700" dirty="0" smtClean="0"/>
              <a:t>del suo 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700" dirty="0" smtClean="0"/>
              <a:t>positivo o </a:t>
            </a:r>
            <a:r>
              <a:rPr lang="it-IT" sz="1700" dirty="0" err="1" smtClean="0"/>
              <a:t>neg</a:t>
            </a:r>
            <a:endParaRPr lang="it-IT" sz="17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700" b="1" i="1" dirty="0" smtClean="0"/>
              <a:t>Riserva </a:t>
            </a:r>
            <a:r>
              <a:rPr lang="it-IT" sz="1700" b="1" i="1" dirty="0"/>
              <a:t>di copertura</a:t>
            </a:r>
            <a:r>
              <a:rPr lang="it-IT" sz="1700" dirty="0"/>
              <a:t>: una voce specifica nelle poste del patrimonio netto per </a:t>
            </a:r>
            <a:r>
              <a:rPr lang="it-IT" sz="1700" dirty="0" smtClean="0"/>
              <a:t> i derivati . La </a:t>
            </a:r>
            <a:r>
              <a:rPr lang="it-IT" sz="1700" dirty="0" smtClean="0"/>
              <a:t>rilevazione </a:t>
            </a:r>
            <a:r>
              <a:rPr lang="it-IT" sz="1700" dirty="0"/>
              <a:t>contabile </a:t>
            </a:r>
            <a:r>
              <a:rPr lang="it-IT" sz="1700" dirty="0" smtClean="0"/>
              <a:t>al </a:t>
            </a:r>
            <a:r>
              <a:rPr lang="it-IT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 </a:t>
            </a:r>
            <a:r>
              <a:rPr lang="it-IT" sz="1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</a:t>
            </a: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it-IT" sz="1700" dirty="0" smtClean="0"/>
              <a:t> </a:t>
            </a:r>
            <a:r>
              <a:rPr lang="it-IT" sz="1700" dirty="0"/>
              <a:t>derivato di </a:t>
            </a:r>
            <a:r>
              <a:rPr lang="it-IT" sz="1700" dirty="0" smtClean="0"/>
              <a:t>copertura,  dei soli flussi finanziari,  comporta </a:t>
            </a:r>
            <a:r>
              <a:rPr lang="it-IT" sz="1700" dirty="0"/>
              <a:t>l’iscrizione di una riserva non disponibile e non utilizzabile per coprire le perdite.</a:t>
            </a:r>
            <a:endParaRPr lang="it-IT" sz="17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700" b="1" i="1" dirty="0"/>
              <a:t>Conti d’ordine</a:t>
            </a:r>
            <a:r>
              <a:rPr lang="it-IT" sz="1700" dirty="0"/>
              <a:t>: la voce viene eliminata e le informazioni sugli impegni e i rischi dovranno essere commentati analiticamente nelle note al bilancio.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700" b="1" i="1" dirty="0"/>
              <a:t>Aggi e disaggi di emissione</a:t>
            </a:r>
            <a:r>
              <a:rPr lang="it-IT" sz="1700" dirty="0"/>
              <a:t>: </a:t>
            </a:r>
            <a:r>
              <a:rPr lang="it-IT" sz="1700" dirty="0" smtClean="0"/>
              <a:t>eliminata </a:t>
            </a:r>
            <a:r>
              <a:rPr lang="it-IT" sz="1700" dirty="0"/>
              <a:t>dalle voci ratei/risconti la richiesta di separata indicazione degli aggi e disaggi di emissione. Introdotto il criterio del costo ammortizzato per titoli e </a:t>
            </a:r>
            <a:r>
              <a:rPr lang="it-IT" sz="1700" dirty="0" smtClean="0"/>
              <a:t>debiti </a:t>
            </a:r>
            <a:r>
              <a:rPr lang="it-IT" sz="1700" dirty="0"/>
              <a:t>conseguentemente gli aggi e i disaggi sono portati a rettifica del valore di iscrizione del titolo o del prestito.</a:t>
            </a:r>
          </a:p>
          <a:p>
            <a:endParaRPr lang="it-IT" sz="1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23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7164"/>
            <a:ext cx="10515600" cy="62865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 smtClean="0"/>
              <a:t>Modifiche agli schemi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68636"/>
            <a:ext cx="11329987" cy="528771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1600" b="1" dirty="0" smtClean="0"/>
              <a:t>Modifiche allo schema di Conto Economico :</a:t>
            </a:r>
            <a:endParaRPr lang="it-IT" sz="1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b="1" i="1" dirty="0" smtClean="0"/>
              <a:t>Oneri e proventi finanziari</a:t>
            </a:r>
            <a:r>
              <a:rPr lang="it-IT" sz="1600" dirty="0" smtClean="0"/>
              <a:t>:  introdotte nuove voci nella classe C per i proventi che derivano dai rapporti con imprese sottoposte al controllo delle controllanti.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b="1" i="1" dirty="0" smtClean="0"/>
              <a:t>Oneri/proventi da derivati</a:t>
            </a:r>
            <a:r>
              <a:rPr lang="it-IT" sz="1600" dirty="0" smtClean="0"/>
              <a:t>: introdotte nella classe D delle specifiche voci per gli oneri/proventi derivanti </a:t>
            </a:r>
            <a:r>
              <a:rPr lang="it-IT" sz="1600" dirty="0" smtClean="0"/>
              <a:t>dalle variazioni </a:t>
            </a:r>
            <a:r>
              <a:rPr lang="it-IT" sz="1600" dirty="0" err="1" smtClean="0"/>
              <a:t>aL</a:t>
            </a:r>
            <a:r>
              <a:rPr lang="it-IT" sz="1600" dirty="0" smtClean="0"/>
              <a:t> </a:t>
            </a:r>
            <a:r>
              <a:rPr lang="it-IT" sz="1600" dirty="0" smtClean="0"/>
              <a:t>fair </a:t>
            </a:r>
            <a:r>
              <a:rPr lang="it-IT" sz="1600" dirty="0" err="1" smtClean="0"/>
              <a:t>value</a:t>
            </a:r>
            <a:r>
              <a:rPr lang="it-IT" sz="1600" dirty="0" smtClean="0"/>
              <a:t> </a:t>
            </a:r>
            <a:r>
              <a:rPr lang="it-IT" sz="1600" dirty="0" smtClean="0"/>
              <a:t>degli strumenti  </a:t>
            </a:r>
            <a:r>
              <a:rPr lang="it-IT" sz="1600" dirty="0" smtClean="0"/>
              <a:t>derivati (che non sono trattati come operazioni di copertura).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b="1" i="1" dirty="0" smtClean="0"/>
              <a:t>Classe D, Rettifiche di valore di attività finanziarie</a:t>
            </a:r>
            <a:r>
              <a:rPr lang="it-IT" sz="1600" dirty="0" smtClean="0"/>
              <a:t>: viene </a:t>
            </a:r>
            <a:r>
              <a:rPr lang="it-IT" sz="1600" dirty="0" smtClean="0"/>
              <a:t>rinominata in : « </a:t>
            </a:r>
            <a:r>
              <a:rPr lang="it-IT" sz="1600" dirty="0" smtClean="0"/>
              <a:t>Rettifiche di valore di attività </a:t>
            </a:r>
            <a:r>
              <a:rPr lang="it-IT" sz="1600" dirty="0" smtClean="0"/>
              <a:t>e passività finanziarie».</a:t>
            </a:r>
            <a:endParaRPr lang="it-IT" sz="1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b="1" i="1" dirty="0" smtClean="0"/>
              <a:t>Oneri/proventi straordinari</a:t>
            </a:r>
            <a:r>
              <a:rPr lang="it-IT" sz="1600" dirty="0" smtClean="0"/>
              <a:t>: la Classe E, Partite straordinarie è eliminata dallo schema e dunque non sono </a:t>
            </a:r>
            <a:r>
              <a:rPr lang="it-IT" sz="1600" dirty="0" smtClean="0"/>
              <a:t>ammesse nel </a:t>
            </a:r>
            <a:r>
              <a:rPr lang="it-IT" sz="1600" dirty="0" smtClean="0"/>
              <a:t>conto economico le voci straordinarie, che devono essere solo illustrate nella nota integrativa quando si tratta di</a:t>
            </a:r>
          </a:p>
          <a:p>
            <a:pPr algn="just">
              <a:lnSpc>
                <a:spcPct val="150000"/>
              </a:lnSpc>
            </a:pPr>
            <a:r>
              <a:rPr lang="it-IT" sz="1600" dirty="0" smtClean="0"/>
              <a:t>voci eccezionali</a:t>
            </a:r>
            <a:r>
              <a:rPr lang="it-IT" sz="1600" dirty="0"/>
              <a:t>. </a:t>
            </a:r>
            <a:r>
              <a:rPr lang="it-IT" sz="1600" b="1" dirty="0" smtClean="0">
                <a:solidFill>
                  <a:srgbClr val="0070C0"/>
                </a:solidFill>
              </a:rPr>
              <a:t>(</a:t>
            </a:r>
            <a:r>
              <a:rPr lang="it-IT" sz="1600" b="1" dirty="0" smtClean="0">
                <a:solidFill>
                  <a:srgbClr val="0070C0"/>
                </a:solidFill>
              </a:rPr>
              <a:t>IRES con l’ inclusione dei </a:t>
            </a:r>
            <a:r>
              <a:rPr lang="it-IT" sz="1600" b="1" dirty="0">
                <a:solidFill>
                  <a:srgbClr val="0070C0"/>
                </a:solidFill>
              </a:rPr>
              <a:t>proventi/oneri straordinari nella sezione </a:t>
            </a:r>
            <a:r>
              <a:rPr lang="it-IT" sz="1600" b="1" dirty="0" smtClean="0">
                <a:solidFill>
                  <a:srgbClr val="0070C0"/>
                </a:solidFill>
              </a:rPr>
              <a:t>ordinaria si </a:t>
            </a:r>
            <a:r>
              <a:rPr lang="it-IT" sz="1600" b="1" dirty="0">
                <a:solidFill>
                  <a:srgbClr val="0070C0"/>
                </a:solidFill>
              </a:rPr>
              <a:t>ha effetto sui limiti di deducibilità di: </a:t>
            </a:r>
            <a:r>
              <a:rPr lang="it-IT" sz="1600" b="1" dirty="0" smtClean="0">
                <a:solidFill>
                  <a:srgbClr val="0070C0"/>
                </a:solidFill>
              </a:rPr>
              <a:t>spese di </a:t>
            </a:r>
            <a:r>
              <a:rPr lang="it-IT" sz="1600" b="1" dirty="0" smtClean="0">
                <a:solidFill>
                  <a:srgbClr val="0070C0"/>
                </a:solidFill>
              </a:rPr>
              <a:t>rappresentanza (</a:t>
            </a:r>
            <a:r>
              <a:rPr lang="it-IT" sz="1600" b="1" dirty="0">
                <a:solidFill>
                  <a:srgbClr val="0070C0"/>
                </a:solidFill>
              </a:rPr>
              <a:t>Art.108TUIR</a:t>
            </a:r>
            <a:r>
              <a:rPr lang="it-IT" sz="1600" b="1" dirty="0" smtClean="0">
                <a:solidFill>
                  <a:srgbClr val="0070C0"/>
                </a:solidFill>
              </a:rPr>
              <a:t>), </a:t>
            </a:r>
            <a:r>
              <a:rPr lang="it-IT" sz="1600" b="1" dirty="0" err="1" smtClean="0">
                <a:solidFill>
                  <a:srgbClr val="0070C0"/>
                </a:solidFill>
              </a:rPr>
              <a:t>int</a:t>
            </a:r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dirty="0" smtClean="0">
                <a:solidFill>
                  <a:srgbClr val="0070C0"/>
                </a:solidFill>
              </a:rPr>
              <a:t>passivi (</a:t>
            </a:r>
            <a:r>
              <a:rPr lang="it-IT" sz="1600" b="1" dirty="0" smtClean="0">
                <a:solidFill>
                  <a:srgbClr val="0070C0"/>
                </a:solidFill>
              </a:rPr>
              <a:t>Art.96TUIR), </a:t>
            </a:r>
            <a:r>
              <a:rPr lang="it-IT" sz="1600" b="1" dirty="0">
                <a:solidFill>
                  <a:srgbClr val="0070C0"/>
                </a:solidFill>
              </a:rPr>
              <a:t>spese per opere e servizi utilizzabili dalla generalità dei dipendenti (Art. 100 co. 1 </a:t>
            </a:r>
            <a:r>
              <a:rPr lang="it-IT" sz="1600" b="1" dirty="0" smtClean="0">
                <a:solidFill>
                  <a:srgbClr val="0070C0"/>
                </a:solidFill>
              </a:rPr>
              <a:t>TUIR), MOL società di comodo) –  I</a:t>
            </a:r>
            <a:r>
              <a:rPr lang="it-IT" sz="1600" b="1" dirty="0" smtClean="0">
                <a:solidFill>
                  <a:srgbClr val="0070C0"/>
                </a:solidFill>
              </a:rPr>
              <a:t>RAP possibile rilevanza dei componenti di reddito relativi ad operazioni straordinarie oggi esclusi dalla base imponibile </a:t>
            </a:r>
            <a:endParaRPr lang="it-IT" sz="1600" b="1" dirty="0">
              <a:solidFill>
                <a:srgbClr val="0070C0"/>
              </a:solidFill>
            </a:endParaRPr>
          </a:p>
          <a:p>
            <a:endParaRPr lang="it-IT" sz="1600" dirty="0"/>
          </a:p>
          <a:p>
            <a:endParaRPr lang="it-IT" sz="1600" dirty="0"/>
          </a:p>
          <a:p>
            <a:pPr marL="0" indent="0" algn="just">
              <a:lnSpc>
                <a:spcPct val="150000"/>
              </a:lnSpc>
              <a:buNone/>
            </a:pPr>
            <a:endParaRPr lang="it-IT" sz="1600" b="1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Lezione del 13 </a:t>
            </a:r>
            <a:r>
              <a:rPr lang="it-IT" dirty="0" err="1" smtClean="0"/>
              <a:t>ottibre</a:t>
            </a:r>
            <a:r>
              <a:rPr lang="it-IT" dirty="0" smtClean="0"/>
              <a:t> 2016                                                                    " La Rilevazione delle Immobilizzazioni "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164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505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 smtClean="0"/>
              <a:t>Modifiche ai criteri di valutazione e misurazione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35050"/>
            <a:ext cx="10663238" cy="53212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800" b="1" i="1" dirty="0" smtClean="0"/>
              <a:t>Fair </a:t>
            </a:r>
            <a:r>
              <a:rPr lang="it-IT" sz="1800" b="1" i="1" dirty="0" err="1" smtClean="0"/>
              <a:t>value</a:t>
            </a:r>
            <a:r>
              <a:rPr lang="it-IT" sz="1800" dirty="0" smtClean="0"/>
              <a:t>: è introdotto uno specifico comma all’art. 2426 c.c. (n. 4) per i criteri di determinazione.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 smtClean="0"/>
              <a:t>Il fair </a:t>
            </a:r>
            <a:r>
              <a:rPr lang="it-IT" sz="1800" dirty="0" err="1" smtClean="0"/>
              <a:t>value</a:t>
            </a:r>
            <a:r>
              <a:rPr lang="it-IT" sz="1800" dirty="0" smtClean="0"/>
              <a:t> è il criterio di base per la misurazione degli strumenti finanziari derivati.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 smtClean="0"/>
              <a:t>Continua ad essere vietato per la misurazione delle altre attività e passività, a meno che sia consentito da una specifica legge di rivalutazione.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b="1" i="1" dirty="0" smtClean="0"/>
              <a:t>Derivati</a:t>
            </a:r>
            <a:r>
              <a:rPr lang="it-IT" sz="1800" dirty="0" smtClean="0"/>
              <a:t>: sono iscritti in bilancio in base al loro fair </a:t>
            </a:r>
            <a:r>
              <a:rPr lang="it-IT" sz="1800" dirty="0" err="1" smtClean="0"/>
              <a:t>value</a:t>
            </a:r>
            <a:r>
              <a:rPr lang="it-IT" sz="1800" dirty="0" smtClean="0"/>
              <a:t>, con variazione di fair </a:t>
            </a:r>
            <a:r>
              <a:rPr lang="it-IT" sz="1800" dirty="0" err="1" smtClean="0"/>
              <a:t>value</a:t>
            </a:r>
            <a:r>
              <a:rPr lang="it-IT" sz="1800" dirty="0" smtClean="0"/>
              <a:t> imputato al conto economico </a:t>
            </a:r>
            <a:r>
              <a:rPr lang="it-IT" sz="1800" b="1" dirty="0" smtClean="0">
                <a:solidFill>
                  <a:srgbClr val="0070C0"/>
                </a:solidFill>
              </a:rPr>
              <a:t>( </a:t>
            </a:r>
            <a:r>
              <a:rPr lang="it-IT" sz="1800" b="1" dirty="0">
                <a:solidFill>
                  <a:srgbClr val="0070C0"/>
                </a:solidFill>
              </a:rPr>
              <a:t>IRES art 112 </a:t>
            </a:r>
            <a:r>
              <a:rPr lang="it-IT" sz="1800" b="1" dirty="0" smtClean="0">
                <a:solidFill>
                  <a:srgbClr val="0070C0"/>
                </a:solidFill>
              </a:rPr>
              <a:t>non </a:t>
            </a:r>
            <a:r>
              <a:rPr lang="it-IT" sz="1800" b="1" dirty="0">
                <a:solidFill>
                  <a:srgbClr val="0070C0"/>
                </a:solidFill>
              </a:rPr>
              <a:t>coordinato con la definizione di operazione «fuori bilancio», limite di deducibilità dei </a:t>
            </a:r>
            <a:r>
              <a:rPr lang="it-IT" sz="1800" b="1" dirty="0" smtClean="0">
                <a:solidFill>
                  <a:srgbClr val="0070C0"/>
                </a:solidFill>
              </a:rPr>
              <a:t>componenti negativi 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b="1" i="1" dirty="0" smtClean="0"/>
              <a:t>Copertura del rischio dei flussi di cassa</a:t>
            </a:r>
            <a:r>
              <a:rPr lang="it-IT" sz="1800" dirty="0" smtClean="0"/>
              <a:t>: se lo strumento derivato copre il rischio di variazione dei flussi finanziari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 smtClean="0"/>
              <a:t>attesi o di un’operazione programmata, la variazione di fair </a:t>
            </a:r>
            <a:r>
              <a:rPr lang="it-IT" sz="1800" dirty="0" err="1" smtClean="0"/>
              <a:t>value</a:t>
            </a:r>
            <a:r>
              <a:rPr lang="it-IT" sz="1800" dirty="0" smtClean="0"/>
              <a:t> è imputata a una riserva di patrimonio netto. Questa riserva è “rigirata” a conto economico nella misura e nei tempi corrispondenti al verificarsi dei flussi di cassa dello strumento coperto.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17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98425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 smtClean="0"/>
              <a:t>Modifiche ai criteri di valutazione e misurazione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81" y="887411"/>
            <a:ext cx="10968038" cy="53276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it-IT" sz="1700" b="1" i="1" dirty="0" err="1" smtClean="0"/>
              <a:t>Amortized</a:t>
            </a:r>
            <a:r>
              <a:rPr lang="it-IT" sz="1700" b="1" i="1" dirty="0" smtClean="0"/>
              <a:t> </a:t>
            </a:r>
            <a:r>
              <a:rPr lang="it-IT" sz="1700" b="1" i="1" dirty="0" err="1" smtClean="0"/>
              <a:t>cost</a:t>
            </a:r>
            <a:r>
              <a:rPr lang="it-IT" sz="1700" dirty="0" smtClean="0"/>
              <a:t>: i titoli immobilizzati, i crediti nuovo OIC 15, i debiti  nuovo OIC 19 sono rappresentati con il modello del costo ammortizzato; dal 2016 non saranno più iscritti al costo storico, valore di presumibile </a:t>
            </a:r>
            <a:r>
              <a:rPr lang="it-IT" sz="1700" dirty="0" err="1" smtClean="0"/>
              <a:t>realizzazo</a:t>
            </a:r>
            <a:r>
              <a:rPr lang="it-IT" sz="1700" dirty="0" smtClean="0"/>
              <a:t> o al valore nominale. Sui debiti e sui crediti si effettuano le attualizzazioni nei casi specificati.  La legge concede una deroga per i saldi del bilancio 2015</a:t>
            </a:r>
            <a:r>
              <a:rPr lang="it-IT" sz="1700" b="1" dirty="0" smtClean="0">
                <a:solidFill>
                  <a:srgbClr val="0070C0"/>
                </a:solidFill>
              </a:rPr>
              <a:t>. ( IRES disallineamento art 106 </a:t>
            </a:r>
            <a:r>
              <a:rPr lang="it-IT" sz="1700" b="1" dirty="0" err="1" smtClean="0">
                <a:solidFill>
                  <a:srgbClr val="0070C0"/>
                </a:solidFill>
              </a:rPr>
              <a:t>Tuir</a:t>
            </a:r>
            <a:r>
              <a:rPr lang="it-IT" sz="1700" b="1" dirty="0" smtClean="0">
                <a:solidFill>
                  <a:srgbClr val="0070C0"/>
                </a:solidFill>
              </a:rPr>
              <a:t> </a:t>
            </a:r>
            <a:r>
              <a:rPr lang="it-IT" sz="1700" b="1" dirty="0" err="1" smtClean="0">
                <a:solidFill>
                  <a:srgbClr val="0070C0"/>
                </a:solidFill>
              </a:rPr>
              <a:t>Vn</a:t>
            </a:r>
            <a:r>
              <a:rPr lang="it-IT" sz="1700" b="1" dirty="0" smtClean="0">
                <a:solidFill>
                  <a:srgbClr val="0070C0"/>
                </a:solidFill>
              </a:rPr>
              <a:t>  vs Costo ammortizzato – art 96  c. 3  crediti e debiti commerciali : </a:t>
            </a:r>
            <a:r>
              <a:rPr lang="it-IT" sz="1700" b="1" dirty="0" err="1" smtClean="0">
                <a:solidFill>
                  <a:srgbClr val="0070C0"/>
                </a:solidFill>
              </a:rPr>
              <a:t>int</a:t>
            </a:r>
            <a:r>
              <a:rPr lang="it-IT" sz="1700" b="1" dirty="0" smtClean="0">
                <a:solidFill>
                  <a:srgbClr val="0070C0"/>
                </a:solidFill>
              </a:rPr>
              <a:t> attivi ok plafond , </a:t>
            </a:r>
            <a:r>
              <a:rPr lang="it-IT" sz="1700" b="1" dirty="0" err="1" smtClean="0">
                <a:solidFill>
                  <a:srgbClr val="0070C0"/>
                </a:solidFill>
              </a:rPr>
              <a:t>int</a:t>
            </a:r>
            <a:r>
              <a:rPr lang="it-IT" sz="1700" b="1" dirty="0" smtClean="0">
                <a:solidFill>
                  <a:srgbClr val="0070C0"/>
                </a:solidFill>
              </a:rPr>
              <a:t> pass no plafond – rilevano i maggiori oneri finanziari </a:t>
            </a:r>
            <a:r>
              <a:rPr lang="it-IT" sz="1700" b="1" dirty="0" err="1" smtClean="0">
                <a:solidFill>
                  <a:srgbClr val="0070C0"/>
                </a:solidFill>
              </a:rPr>
              <a:t>iscrtti</a:t>
            </a:r>
            <a:r>
              <a:rPr lang="it-IT" sz="1700" b="1" dirty="0" smtClean="0">
                <a:solidFill>
                  <a:srgbClr val="0070C0"/>
                </a:solidFill>
              </a:rPr>
              <a:t> in bilancio)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1700" b="1" dirty="0" smtClean="0"/>
              <a:t>N.B. facoltativo per società con bilancio abbreviata e micro-imprese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1700" b="1" i="1" dirty="0" smtClean="0"/>
              <a:t>Partecipazioni </a:t>
            </a:r>
            <a:r>
              <a:rPr lang="it-IT" sz="1700" b="1" i="1" dirty="0" smtClean="0"/>
              <a:t>valutate con il metodo del PN:</a:t>
            </a:r>
            <a:r>
              <a:rPr lang="it-IT" sz="1700" dirty="0" smtClean="0"/>
              <a:t> </a:t>
            </a:r>
            <a:r>
              <a:rPr lang="it-IT" sz="1700" dirty="0"/>
              <a:t>Per la </a:t>
            </a:r>
            <a:r>
              <a:rPr lang="it-IT" sz="1700" dirty="0" smtClean="0"/>
              <a:t>rilevazione iniziale delle partecipazioni </a:t>
            </a:r>
            <a:r>
              <a:rPr lang="it-IT" sz="1700" dirty="0"/>
              <a:t>valutate con il metodo del </a:t>
            </a:r>
            <a:r>
              <a:rPr lang="it-IT" sz="1700" dirty="0" smtClean="0"/>
              <a:t>PN, </a:t>
            </a:r>
            <a:r>
              <a:rPr lang="it-IT" sz="1700" dirty="0"/>
              <a:t>la differenza iniziale con il costo di acquisto si determina </a:t>
            </a:r>
            <a:r>
              <a:rPr lang="it-IT" sz="1700" u="sng" dirty="0"/>
              <a:t>alla data di acquisizione</a:t>
            </a:r>
            <a:r>
              <a:rPr lang="it-IT" sz="1700" dirty="0"/>
              <a:t>. Non è più consentito utilizzare come data di riferimento l’inizio o la fine dell’esercizio di </a:t>
            </a:r>
            <a:r>
              <a:rPr lang="it-IT" sz="1700" dirty="0" smtClean="0"/>
              <a:t>acquisizione OIC 17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1700" b="1" i="1" dirty="0" smtClean="0"/>
              <a:t>Avviamento: </a:t>
            </a:r>
            <a:r>
              <a:rPr lang="it-IT" sz="1700" dirty="0" smtClean="0"/>
              <a:t>si ammortizza in base alla vita utile. Nei rari casi in cui questa non è determinabile si ammortizza al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1700" dirty="0" smtClean="0"/>
              <a:t>massimo in dieci anni. E’ concessa una deroga per i saldi del bilancio 2015.  </a:t>
            </a:r>
            <a:r>
              <a:rPr lang="it-IT" sz="1700" u="sng" dirty="0" smtClean="0"/>
              <a:t>E’ espressamente vietato il ripristino delle svalutazioni dell’avviamento</a:t>
            </a:r>
            <a:r>
              <a:rPr lang="it-IT" sz="1800" u="sng" dirty="0" smtClean="0"/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293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 smtClean="0"/>
              <a:t>Modifiche ai criteri di valutazione e misurazione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00127"/>
            <a:ext cx="10515600" cy="517683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000" b="1" i="1" dirty="0" smtClean="0"/>
              <a:t>Costi di sviluppo</a:t>
            </a:r>
            <a:r>
              <a:rPr lang="it-IT" sz="2000" dirty="0" smtClean="0"/>
              <a:t>: si ammortizzano in base alla vita utile.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dirty="0" smtClean="0"/>
              <a:t>Nei rari casi in cui questa non è determinabile si ammortizzano al massimo in cinque anni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b="1" i="1" dirty="0" smtClean="0"/>
              <a:t>Costi Ricerca e Pubblicità </a:t>
            </a:r>
            <a:r>
              <a:rPr lang="it-IT" sz="2000" dirty="0"/>
              <a:t>sono eliminate dalla voce B.I.3.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b="1" dirty="0" smtClean="0">
                <a:solidFill>
                  <a:srgbClr val="0070C0"/>
                </a:solidFill>
              </a:rPr>
              <a:t>Ai fini IRES rilevanza fiscale ai sensi dell’art 108 </a:t>
            </a:r>
            <a:r>
              <a:rPr lang="it-IT" sz="2000" b="1" dirty="0" err="1" smtClean="0">
                <a:solidFill>
                  <a:srgbClr val="0070C0"/>
                </a:solidFill>
              </a:rPr>
              <a:t>Tuir</a:t>
            </a:r>
            <a:r>
              <a:rPr lang="it-IT" sz="2000" b="1" dirty="0" smtClean="0">
                <a:solidFill>
                  <a:srgbClr val="0070C0"/>
                </a:solidFill>
              </a:rPr>
              <a:t>. </a:t>
            </a:r>
            <a:r>
              <a:rPr lang="it-IT" sz="2000" b="1" dirty="0" smtClean="0">
                <a:solidFill>
                  <a:srgbClr val="0070C0"/>
                </a:solidFill>
              </a:rPr>
              <a:t>Per le </a:t>
            </a:r>
            <a:r>
              <a:rPr lang="it-IT" sz="2000" b="1" dirty="0">
                <a:solidFill>
                  <a:srgbClr val="0070C0"/>
                </a:solidFill>
              </a:rPr>
              <a:t>poste sorte per effetto della «transizione»: deducibilità nel periodo della transizione oppure deducibilità secondo il piano di ammortamento </a:t>
            </a:r>
            <a:r>
              <a:rPr lang="it-IT" sz="2000" b="1" dirty="0" smtClean="0">
                <a:solidFill>
                  <a:srgbClr val="0070C0"/>
                </a:solidFill>
              </a:rPr>
              <a:t>originario ???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b="1" i="1" dirty="0" smtClean="0"/>
              <a:t>Operazioni in valuta</a:t>
            </a:r>
            <a:r>
              <a:rPr lang="it-IT" sz="2000" dirty="0" smtClean="0"/>
              <a:t>: art 2426 c. 8 –bis </a:t>
            </a:r>
            <a:r>
              <a:rPr lang="it-IT" sz="2000" dirty="0" err="1" smtClean="0"/>
              <a:t>c.c</a:t>
            </a:r>
            <a:r>
              <a:rPr lang="it-IT" sz="2000" dirty="0" smtClean="0"/>
              <a:t>  viene introdotto il concetto di poste monetarie/non monetarie al fine delle conversioni in cambi.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dirty="0" smtClean="0"/>
              <a:t>La legge non introduce delle novità rispetto alle precedenti disposizioni dei principi contabili nazionali</a:t>
            </a:r>
            <a:r>
              <a:rPr lang="it-IT" sz="2000" dirty="0" smtClean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b="1" i="1" dirty="0" smtClean="0"/>
              <a:t>Perdite durevoli di </a:t>
            </a:r>
            <a:r>
              <a:rPr lang="it-IT" sz="2000" b="1" i="1" smtClean="0"/>
              <a:t>valore  OIC 9 </a:t>
            </a:r>
            <a:r>
              <a:rPr lang="it-IT" sz="2000" smtClean="0"/>
              <a:t>Secondo </a:t>
            </a:r>
            <a:r>
              <a:rPr lang="it-IT" sz="2000" dirty="0"/>
              <a:t>la nuova </a:t>
            </a:r>
            <a:r>
              <a:rPr lang="it-IT" sz="2000" dirty="0" smtClean="0"/>
              <a:t>normativa dal 2015, </a:t>
            </a:r>
            <a:r>
              <a:rPr lang="it-IT" sz="2000" dirty="0"/>
              <a:t>non è più possibile sospendere l’ammortamento per i cespiti non utilizzati per lungo tempo. L’</a:t>
            </a:r>
            <a:r>
              <a:rPr lang="it-IT" sz="2000" b="1" dirty="0"/>
              <a:t>inutilizzo</a:t>
            </a:r>
            <a:r>
              <a:rPr lang="it-IT" sz="2000" dirty="0"/>
              <a:t> non può essere una </a:t>
            </a:r>
            <a:r>
              <a:rPr lang="it-IT" sz="2000" b="1" dirty="0"/>
              <a:t>causa di sospensione dell’ammortamento</a:t>
            </a:r>
            <a:r>
              <a:rPr lang="it-IT" sz="2000" dirty="0"/>
              <a:t> poiché il bene è sempre soggetto ad obsolescenza tecnica ed economica.</a:t>
            </a:r>
            <a:endParaRPr lang="it-IT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it-IT" sz="20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del 13 ottibre 2016                                                                    " La Rilevazione delle Immobilizzazioni "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A4DF-9239-46E1-9643-95F1AB8F5A2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482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2366</Words>
  <Application>Microsoft Office PowerPoint</Application>
  <PresentationFormat>Widescreen</PresentationFormat>
  <Paragraphs>121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di Office</vt:lpstr>
      <vt:lpstr>Il recepimento della direttiva 34 nei bilanci 2016 con brevi richiami alla fiscalità</vt:lpstr>
      <vt:lpstr>Finalità della Direttiva n.34</vt:lpstr>
      <vt:lpstr>Impatti contabili </vt:lpstr>
      <vt:lpstr>Modifiche agli schemi  </vt:lpstr>
      <vt:lpstr>Modifiche agli schemi </vt:lpstr>
      <vt:lpstr>Modifiche agli schemi </vt:lpstr>
      <vt:lpstr>Modifiche ai criteri di valutazione e misurazione</vt:lpstr>
      <vt:lpstr>Modifiche ai criteri di valutazione e misurazione</vt:lpstr>
      <vt:lpstr>Modifiche ai criteri di valutazione e misurazione</vt:lpstr>
      <vt:lpstr>Modifiche alla nota integrativa</vt:lpstr>
      <vt:lpstr>Modifiche alla nota integrativa</vt:lpstr>
      <vt:lpstr>Modifiche alla nota integrativa</vt:lpstr>
      <vt:lpstr>L’apertura dei conti del bilancio 2016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recepimento della direttiva 34 nei bilanci 2016</dc:title>
  <dc:creator>eziolino capuano</dc:creator>
  <cp:lastModifiedBy>Admin</cp:lastModifiedBy>
  <cp:revision>86</cp:revision>
  <cp:lastPrinted>2016-10-08T15:55:25Z</cp:lastPrinted>
  <dcterms:created xsi:type="dcterms:W3CDTF">2016-10-08T05:19:46Z</dcterms:created>
  <dcterms:modified xsi:type="dcterms:W3CDTF">2016-10-10T10:52:42Z</dcterms:modified>
</cp:coreProperties>
</file>