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0" r:id="rId1"/>
  </p:sldMasterIdLst>
  <p:notesMasterIdLst>
    <p:notesMasterId r:id="rId28"/>
  </p:notesMasterIdLst>
  <p:handoutMasterIdLst>
    <p:handoutMasterId r:id="rId29"/>
  </p:handoutMasterIdLst>
  <p:sldIdLst>
    <p:sldId id="554" r:id="rId2"/>
    <p:sldId id="626" r:id="rId3"/>
    <p:sldId id="684" r:id="rId4"/>
    <p:sldId id="678" r:id="rId5"/>
    <p:sldId id="651" r:id="rId6"/>
    <p:sldId id="652" r:id="rId7"/>
    <p:sldId id="659" r:id="rId8"/>
    <p:sldId id="658" r:id="rId9"/>
    <p:sldId id="653" r:id="rId10"/>
    <p:sldId id="654" r:id="rId11"/>
    <p:sldId id="656" r:id="rId12"/>
    <p:sldId id="660" r:id="rId13"/>
    <p:sldId id="673" r:id="rId14"/>
    <p:sldId id="674" r:id="rId15"/>
    <p:sldId id="661" r:id="rId16"/>
    <p:sldId id="675" r:id="rId17"/>
    <p:sldId id="676" r:id="rId18"/>
    <p:sldId id="677" r:id="rId19"/>
    <p:sldId id="679" r:id="rId20"/>
    <p:sldId id="680" r:id="rId21"/>
    <p:sldId id="687" r:id="rId22"/>
    <p:sldId id="688" r:id="rId23"/>
    <p:sldId id="681" r:id="rId24"/>
    <p:sldId id="689" r:id="rId25"/>
    <p:sldId id="682" r:id="rId26"/>
    <p:sldId id="683" r:id="rId27"/>
  </p:sldIdLst>
  <p:sldSz cx="9144000" cy="6858000" type="screen4x3"/>
  <p:notesSz cx="6797675" cy="9926638"/>
  <p:defaultTextStyle>
    <a:defPPr>
      <a:defRPr lang="it-IT"/>
    </a:defPPr>
    <a:lvl1pPr algn="ctr" rtl="0" fontAlgn="base">
      <a:spcBef>
        <a:spcPct val="0"/>
      </a:spcBef>
      <a:spcAft>
        <a:spcPct val="0"/>
      </a:spcAft>
      <a:defRPr sz="3200" kern="1200">
        <a:solidFill>
          <a:schemeClr val="folHlink"/>
        </a:solidFill>
        <a:latin typeface="Garamond" pitchFamily="16" charset="0"/>
        <a:ea typeface="ＭＳ Ｐゴシック" pitchFamily="48" charset="-128"/>
        <a:cs typeface="+mn-cs"/>
      </a:defRPr>
    </a:lvl1pPr>
    <a:lvl2pPr marL="457200" algn="ctr" rtl="0" fontAlgn="base">
      <a:spcBef>
        <a:spcPct val="0"/>
      </a:spcBef>
      <a:spcAft>
        <a:spcPct val="0"/>
      </a:spcAft>
      <a:defRPr sz="3200" kern="1200">
        <a:solidFill>
          <a:schemeClr val="folHlink"/>
        </a:solidFill>
        <a:latin typeface="Garamond" pitchFamily="16" charset="0"/>
        <a:ea typeface="ＭＳ Ｐゴシック" pitchFamily="48" charset="-128"/>
        <a:cs typeface="+mn-cs"/>
      </a:defRPr>
    </a:lvl2pPr>
    <a:lvl3pPr marL="914400" algn="ctr" rtl="0" fontAlgn="base">
      <a:spcBef>
        <a:spcPct val="0"/>
      </a:spcBef>
      <a:spcAft>
        <a:spcPct val="0"/>
      </a:spcAft>
      <a:defRPr sz="3200" kern="1200">
        <a:solidFill>
          <a:schemeClr val="folHlink"/>
        </a:solidFill>
        <a:latin typeface="Garamond" pitchFamily="16" charset="0"/>
        <a:ea typeface="ＭＳ Ｐゴシック" pitchFamily="48" charset="-128"/>
        <a:cs typeface="+mn-cs"/>
      </a:defRPr>
    </a:lvl3pPr>
    <a:lvl4pPr marL="1371600" algn="ctr" rtl="0" fontAlgn="base">
      <a:spcBef>
        <a:spcPct val="0"/>
      </a:spcBef>
      <a:spcAft>
        <a:spcPct val="0"/>
      </a:spcAft>
      <a:defRPr sz="3200" kern="1200">
        <a:solidFill>
          <a:schemeClr val="folHlink"/>
        </a:solidFill>
        <a:latin typeface="Garamond" pitchFamily="16" charset="0"/>
        <a:ea typeface="ＭＳ Ｐゴシック" pitchFamily="48" charset="-128"/>
        <a:cs typeface="+mn-cs"/>
      </a:defRPr>
    </a:lvl4pPr>
    <a:lvl5pPr marL="1828800" algn="ctr" rtl="0" fontAlgn="base">
      <a:spcBef>
        <a:spcPct val="0"/>
      </a:spcBef>
      <a:spcAft>
        <a:spcPct val="0"/>
      </a:spcAft>
      <a:defRPr sz="3200" kern="1200">
        <a:solidFill>
          <a:schemeClr val="folHlink"/>
        </a:solidFill>
        <a:latin typeface="Garamond" pitchFamily="16" charset="0"/>
        <a:ea typeface="ＭＳ Ｐゴシック" pitchFamily="48" charset="-128"/>
        <a:cs typeface="+mn-cs"/>
      </a:defRPr>
    </a:lvl5pPr>
    <a:lvl6pPr marL="2286000" algn="l" defTabSz="914400" rtl="0" eaLnBrk="1" latinLnBrk="0" hangingPunct="1">
      <a:defRPr sz="3200" kern="1200">
        <a:solidFill>
          <a:schemeClr val="folHlink"/>
        </a:solidFill>
        <a:latin typeface="Garamond" pitchFamily="16" charset="0"/>
        <a:ea typeface="ＭＳ Ｐゴシック" pitchFamily="48" charset="-128"/>
        <a:cs typeface="+mn-cs"/>
      </a:defRPr>
    </a:lvl6pPr>
    <a:lvl7pPr marL="2743200" algn="l" defTabSz="914400" rtl="0" eaLnBrk="1" latinLnBrk="0" hangingPunct="1">
      <a:defRPr sz="3200" kern="1200">
        <a:solidFill>
          <a:schemeClr val="folHlink"/>
        </a:solidFill>
        <a:latin typeface="Garamond" pitchFamily="16" charset="0"/>
        <a:ea typeface="ＭＳ Ｐゴシック" pitchFamily="48" charset="-128"/>
        <a:cs typeface="+mn-cs"/>
      </a:defRPr>
    </a:lvl7pPr>
    <a:lvl8pPr marL="3200400" algn="l" defTabSz="914400" rtl="0" eaLnBrk="1" latinLnBrk="0" hangingPunct="1">
      <a:defRPr sz="3200" kern="1200">
        <a:solidFill>
          <a:schemeClr val="folHlink"/>
        </a:solidFill>
        <a:latin typeface="Garamond" pitchFamily="16" charset="0"/>
        <a:ea typeface="ＭＳ Ｐゴシック" pitchFamily="48" charset="-128"/>
        <a:cs typeface="+mn-cs"/>
      </a:defRPr>
    </a:lvl8pPr>
    <a:lvl9pPr marL="3657600" algn="l" defTabSz="914400" rtl="0" eaLnBrk="1" latinLnBrk="0" hangingPunct="1">
      <a:defRPr sz="3200" kern="1200">
        <a:solidFill>
          <a:schemeClr val="folHlink"/>
        </a:solidFill>
        <a:latin typeface="Garamond" pitchFamily="16" charset="0"/>
        <a:ea typeface="ＭＳ Ｐゴシック" pitchFamily="48"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252C6"/>
    <a:srgbClr val="4F4FC5"/>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40" autoAdjust="0"/>
    <p:restoredTop sz="94576" autoAdjust="0"/>
  </p:normalViewPr>
  <p:slideViewPr>
    <p:cSldViewPr>
      <p:cViewPr varScale="1">
        <p:scale>
          <a:sx n="74" d="100"/>
          <a:sy n="74" d="100"/>
        </p:scale>
        <p:origin x="16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242"/>
    </p:cViewPr>
  </p:sorterViewPr>
  <p:notesViewPr>
    <p:cSldViewPr>
      <p:cViewPr varScale="1">
        <p:scale>
          <a:sx n="53" d="100"/>
          <a:sy n="53" d="100"/>
        </p:scale>
        <p:origin x="-1908" y="-96"/>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l" eaLnBrk="0" hangingPunct="0">
              <a:defRPr sz="1200">
                <a:solidFill>
                  <a:schemeClr val="tx1"/>
                </a:solidFill>
                <a:latin typeface="Arial" charset="0"/>
              </a:defRPr>
            </a:lvl1pPr>
          </a:lstStyle>
          <a:p>
            <a:pPr>
              <a:defRPr/>
            </a:pPr>
            <a:endParaRPr lang="it-IT"/>
          </a:p>
        </p:txBody>
      </p:sp>
      <p:sp>
        <p:nvSpPr>
          <p:cNvPr id="192515" name="Rectangle 3"/>
          <p:cNvSpPr>
            <a:spLocks noGrp="1" noChangeArrowheads="1"/>
          </p:cNvSpPr>
          <p:nvPr>
            <p:ph type="dt" sz="quarter" idx="1"/>
          </p:nvPr>
        </p:nvSpPr>
        <p:spPr bwMode="auto">
          <a:xfrm>
            <a:off x="3851275" y="0"/>
            <a:ext cx="2944813" cy="49530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eaLnBrk="0" hangingPunct="0">
              <a:defRPr sz="1200">
                <a:solidFill>
                  <a:schemeClr val="tx1"/>
                </a:solidFill>
                <a:latin typeface="Arial" charset="0"/>
              </a:defRPr>
            </a:lvl1pPr>
          </a:lstStyle>
          <a:p>
            <a:pPr>
              <a:defRPr/>
            </a:pPr>
            <a:endParaRPr lang="it-IT"/>
          </a:p>
        </p:txBody>
      </p:sp>
      <p:sp>
        <p:nvSpPr>
          <p:cNvPr id="192516" name="Rectangle 4"/>
          <p:cNvSpPr>
            <a:spLocks noGrp="1" noChangeArrowheads="1"/>
          </p:cNvSpPr>
          <p:nvPr>
            <p:ph type="ftr" sz="quarter" idx="2"/>
          </p:nvPr>
        </p:nvSpPr>
        <p:spPr bwMode="auto">
          <a:xfrm>
            <a:off x="0" y="9429750"/>
            <a:ext cx="2944813" cy="49530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l" eaLnBrk="0" hangingPunct="0">
              <a:defRPr sz="1200">
                <a:solidFill>
                  <a:schemeClr val="tx1"/>
                </a:solidFill>
                <a:latin typeface="Arial" charset="0"/>
              </a:defRPr>
            </a:lvl1pPr>
          </a:lstStyle>
          <a:p>
            <a:pPr>
              <a:defRPr/>
            </a:pPr>
            <a:endParaRPr lang="it-IT"/>
          </a:p>
        </p:txBody>
      </p:sp>
      <p:sp>
        <p:nvSpPr>
          <p:cNvPr id="192517" name="Rectangle 5"/>
          <p:cNvSpPr>
            <a:spLocks noGrp="1" noChangeArrowheads="1"/>
          </p:cNvSpPr>
          <p:nvPr>
            <p:ph type="sldNum" sz="quarter" idx="3"/>
          </p:nvPr>
        </p:nvSpPr>
        <p:spPr bwMode="auto">
          <a:xfrm>
            <a:off x="3851275" y="9429750"/>
            <a:ext cx="2944813" cy="49530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eaLnBrk="0" hangingPunct="0">
              <a:defRPr sz="1200">
                <a:solidFill>
                  <a:schemeClr val="tx1"/>
                </a:solidFill>
                <a:latin typeface="Arial" charset="0"/>
              </a:defRPr>
            </a:lvl1pPr>
          </a:lstStyle>
          <a:p>
            <a:pPr>
              <a:defRPr/>
            </a:pPr>
            <a:fld id="{6D74A077-9715-4CAA-9F0A-C71A3CFA54DB}" type="slidenum">
              <a:rPr lang="it-IT"/>
              <a:pPr>
                <a:defRPr/>
              </a:pPr>
              <a:t>‹N›</a:t>
            </a:fld>
            <a:endParaRPr lang="it-IT"/>
          </a:p>
        </p:txBody>
      </p:sp>
    </p:spTree>
    <p:extLst>
      <p:ext uri="{BB962C8B-B14F-4D97-AF65-F5344CB8AC3E}">
        <p14:creationId xmlns:p14="http://schemas.microsoft.com/office/powerpoint/2010/main" val="653514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5300"/>
          </a:xfrm>
          <a:prstGeom prst="rect">
            <a:avLst/>
          </a:prstGeom>
          <a:noFill/>
          <a:ln w="9525">
            <a:noFill/>
            <a:miter lim="800000"/>
            <a:headEnd/>
            <a:tailEnd/>
          </a:ln>
        </p:spPr>
        <p:txBody>
          <a:bodyPr vert="horz" wrap="square" lIns="92738" tIns="46369" rIns="92738" bIns="46369" numCol="1" anchor="t" anchorCtr="0" compatLnSpc="1">
            <a:prstTxWarp prst="textNoShape">
              <a:avLst/>
            </a:prstTxWarp>
          </a:bodyPr>
          <a:lstStyle>
            <a:lvl1pPr algn="l" eaLnBrk="0" hangingPunct="0">
              <a:defRPr sz="1200">
                <a:solidFill>
                  <a:schemeClr val="tx1"/>
                </a:solidFill>
                <a:latin typeface="Arial" charset="0"/>
              </a:defRPr>
            </a:lvl1pPr>
          </a:lstStyle>
          <a:p>
            <a:pPr>
              <a:defRPr/>
            </a:pPr>
            <a:endParaRPr lang="it-IT"/>
          </a:p>
        </p:txBody>
      </p:sp>
      <p:sp>
        <p:nvSpPr>
          <p:cNvPr id="4099" name="Rectangle 3"/>
          <p:cNvSpPr>
            <a:spLocks noGrp="1" noChangeArrowheads="1"/>
          </p:cNvSpPr>
          <p:nvPr>
            <p:ph type="dt" idx="1"/>
          </p:nvPr>
        </p:nvSpPr>
        <p:spPr bwMode="auto">
          <a:xfrm>
            <a:off x="3852863" y="0"/>
            <a:ext cx="2944812" cy="495300"/>
          </a:xfrm>
          <a:prstGeom prst="rect">
            <a:avLst/>
          </a:prstGeom>
          <a:noFill/>
          <a:ln w="9525">
            <a:noFill/>
            <a:miter lim="800000"/>
            <a:headEnd/>
            <a:tailEnd/>
          </a:ln>
        </p:spPr>
        <p:txBody>
          <a:bodyPr vert="horz" wrap="square" lIns="92738" tIns="46369" rIns="92738" bIns="46369" numCol="1" anchor="t" anchorCtr="0" compatLnSpc="1">
            <a:prstTxWarp prst="textNoShape">
              <a:avLst/>
            </a:prstTxWarp>
          </a:bodyPr>
          <a:lstStyle>
            <a:lvl1pPr algn="r" eaLnBrk="0" hangingPunct="0">
              <a:defRPr sz="1200">
                <a:solidFill>
                  <a:schemeClr val="tx1"/>
                </a:solidFill>
                <a:latin typeface="Arial" charset="0"/>
              </a:defRPr>
            </a:lvl1pPr>
          </a:lstStyle>
          <a:p>
            <a:pPr>
              <a:defRPr/>
            </a:pPr>
            <a:endParaRPr lang="it-IT"/>
          </a:p>
        </p:txBody>
      </p:sp>
      <p:sp>
        <p:nvSpPr>
          <p:cNvPr id="38916"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6463"/>
            <a:ext cx="4984750" cy="4465637"/>
          </a:xfrm>
          <a:prstGeom prst="rect">
            <a:avLst/>
          </a:prstGeom>
          <a:noFill/>
          <a:ln w="9525">
            <a:noFill/>
            <a:miter lim="800000"/>
            <a:headEnd/>
            <a:tailEnd/>
          </a:ln>
        </p:spPr>
        <p:txBody>
          <a:bodyPr vert="horz" wrap="square" lIns="92738" tIns="46369" rIns="92738" bIns="46369"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0" y="9431338"/>
            <a:ext cx="2944813" cy="495300"/>
          </a:xfrm>
          <a:prstGeom prst="rect">
            <a:avLst/>
          </a:prstGeom>
          <a:noFill/>
          <a:ln w="9525">
            <a:noFill/>
            <a:miter lim="800000"/>
            <a:headEnd/>
            <a:tailEnd/>
          </a:ln>
        </p:spPr>
        <p:txBody>
          <a:bodyPr vert="horz" wrap="square" lIns="92738" tIns="46369" rIns="92738" bIns="46369" numCol="1" anchor="b" anchorCtr="0" compatLnSpc="1">
            <a:prstTxWarp prst="textNoShape">
              <a:avLst/>
            </a:prstTxWarp>
          </a:bodyPr>
          <a:lstStyle>
            <a:lvl1pPr algn="l" eaLnBrk="0" hangingPunct="0">
              <a:defRPr sz="1200">
                <a:solidFill>
                  <a:schemeClr val="tx1"/>
                </a:solidFill>
                <a:latin typeface="Arial" charset="0"/>
              </a:defRPr>
            </a:lvl1pPr>
          </a:lstStyle>
          <a:p>
            <a:pPr>
              <a:defRPr/>
            </a:pPr>
            <a:endParaRPr lang="it-IT"/>
          </a:p>
        </p:txBody>
      </p:sp>
      <p:sp>
        <p:nvSpPr>
          <p:cNvPr id="4103" name="Rectangle 7"/>
          <p:cNvSpPr>
            <a:spLocks noGrp="1" noChangeArrowheads="1"/>
          </p:cNvSpPr>
          <p:nvPr>
            <p:ph type="sldNum" sz="quarter" idx="5"/>
          </p:nvPr>
        </p:nvSpPr>
        <p:spPr bwMode="auto">
          <a:xfrm>
            <a:off x="3852863" y="9431338"/>
            <a:ext cx="2944812" cy="495300"/>
          </a:xfrm>
          <a:prstGeom prst="rect">
            <a:avLst/>
          </a:prstGeom>
          <a:noFill/>
          <a:ln w="9525">
            <a:noFill/>
            <a:miter lim="800000"/>
            <a:headEnd/>
            <a:tailEnd/>
          </a:ln>
        </p:spPr>
        <p:txBody>
          <a:bodyPr vert="horz" wrap="square" lIns="92738" tIns="46369" rIns="92738" bIns="46369" numCol="1" anchor="b" anchorCtr="0" compatLnSpc="1">
            <a:prstTxWarp prst="textNoShape">
              <a:avLst/>
            </a:prstTxWarp>
          </a:bodyPr>
          <a:lstStyle>
            <a:lvl1pPr algn="r" eaLnBrk="0" hangingPunct="0">
              <a:defRPr sz="1200">
                <a:solidFill>
                  <a:schemeClr val="tx1"/>
                </a:solidFill>
                <a:latin typeface="Arial" charset="0"/>
              </a:defRPr>
            </a:lvl1pPr>
          </a:lstStyle>
          <a:p>
            <a:pPr>
              <a:defRPr/>
            </a:pPr>
            <a:fld id="{2DCF6406-92CA-4035-A118-0998EFE6100F}" type="slidenum">
              <a:rPr lang="it-IT"/>
              <a:pPr>
                <a:defRPr/>
              </a:pPr>
              <a:t>‹N›</a:t>
            </a:fld>
            <a:endParaRPr lang="it-IT"/>
          </a:p>
        </p:txBody>
      </p:sp>
    </p:spTree>
    <p:extLst>
      <p:ext uri="{BB962C8B-B14F-4D97-AF65-F5344CB8AC3E}">
        <p14:creationId xmlns:p14="http://schemas.microsoft.com/office/powerpoint/2010/main" val="30788138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it-IT"/>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it-IT"/>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it-IT"/>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it-IT"/>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it-IT"/>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it-IT"/>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it-IT"/>
            </a:p>
          </p:txBody>
        </p:sp>
      </p:grpSp>
      <p:sp>
        <p:nvSpPr>
          <p:cNvPr id="191500" name="Rectangle 12"/>
          <p:cNvSpPr>
            <a:spLocks noGrp="1" noChangeArrowheads="1"/>
          </p:cNvSpPr>
          <p:nvPr>
            <p:ph type="ctrTitle"/>
          </p:nvPr>
        </p:nvSpPr>
        <p:spPr>
          <a:xfrm>
            <a:off x="990600" y="1676400"/>
            <a:ext cx="7772400" cy="1462088"/>
          </a:xfrm>
        </p:spPr>
        <p:txBody>
          <a:bodyPr/>
          <a:lstStyle>
            <a:lvl1pPr>
              <a:defRPr/>
            </a:lvl1pPr>
          </a:lstStyle>
          <a:p>
            <a:r>
              <a:rPr lang="it-IT"/>
              <a:t>Fare clic per modificare lo stile del titolo</a:t>
            </a:r>
          </a:p>
        </p:txBody>
      </p:sp>
      <p:sp>
        <p:nvSpPr>
          <p:cNvPr id="191501" name="Rectangle 13"/>
          <p:cNvSpPr>
            <a:spLocks noGrp="1" noChangeArrowheads="1"/>
          </p:cNvSpPr>
          <p:nvPr>
            <p:ph type="subTitle" idx="1"/>
          </p:nvPr>
        </p:nvSpPr>
        <p:spPr>
          <a:xfrm>
            <a:off x="1371600" y="3886200"/>
            <a:ext cx="6400800" cy="1752600"/>
          </a:xfrm>
        </p:spPr>
        <p:txBody>
          <a:bodyPr/>
          <a:lstStyle>
            <a:lvl1pPr marL="0" indent="0" algn="ctr">
              <a:buFont typeface="Wingdings" charset="2"/>
              <a:buNone/>
              <a:defRPr/>
            </a:lvl1pPr>
          </a:lstStyle>
          <a:p>
            <a:r>
              <a:rPr lang="it-IT"/>
              <a:t>Fare clic per modificare lo stile del sottotitolo dello schema</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it-IT"/>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it-IT"/>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DF3C786-1752-4CF4-9D34-D0365822F18C}" type="slidenum">
              <a:rPr lang="it-IT"/>
              <a:pPr>
                <a:defRPr/>
              </a:pPr>
              <a:t>‹N›</a:t>
            </a:fld>
            <a:endParaRPr lang="it-IT"/>
          </a:p>
        </p:txBody>
      </p:sp>
    </p:spTree>
  </p:cSld>
  <p:clrMapOvr>
    <a:masterClrMapping/>
  </p:clrMapOvr>
  <p:transition>
    <p:split orient="vert"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pPr>
              <a:defRPr/>
            </a:pPr>
            <a:fld id="{C62425AD-438D-425C-A701-ED20FFF45003}" type="slidenum">
              <a:rPr lang="it-IT"/>
              <a:pPr>
                <a:defRPr/>
              </a:pPr>
              <a:t>‹N›</a:t>
            </a:fld>
            <a:endParaRPr lang="it-IT"/>
          </a:p>
        </p:txBody>
      </p:sp>
    </p:spTree>
  </p:cSld>
  <p:clrMapOvr>
    <a:masterClrMapping/>
  </p:clrMapOvr>
  <p:transition>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04050" y="214313"/>
            <a:ext cx="1951038" cy="59182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150938" y="214313"/>
            <a:ext cx="5700712" cy="5918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pPr>
              <a:defRPr/>
            </a:pPr>
            <a:fld id="{65CE032B-B2C0-4357-8526-37EEF4A7A977}" type="slidenum">
              <a:rPr lang="it-IT"/>
              <a:pPr>
                <a:defRPr/>
              </a:pPr>
              <a:t>‹N›</a:t>
            </a:fld>
            <a:endParaRPr lang="it-IT"/>
          </a:p>
        </p:txBody>
      </p:sp>
    </p:spTree>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pPr>
              <a:defRPr/>
            </a:pPr>
            <a:fld id="{6F7E78B9-D005-4931-BA1D-352F3449F027}" type="slidenum">
              <a:rPr lang="it-IT"/>
              <a:pPr>
                <a:defRPr/>
              </a:pPr>
              <a:t>‹N›</a:t>
            </a:fld>
            <a:endParaRPr lang="it-IT"/>
          </a:p>
        </p:txBody>
      </p:sp>
    </p:spTree>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pPr>
              <a:defRPr/>
            </a:pPr>
            <a:fld id="{D10C8032-FD62-4981-9B38-578B5F0AA008}" type="slidenum">
              <a:rPr lang="it-IT"/>
              <a:pPr>
                <a:defRPr/>
              </a:pPr>
              <a:t>‹N›</a:t>
            </a:fld>
            <a:endParaRPr lang="it-IT"/>
          </a:p>
        </p:txBody>
      </p:sp>
    </p:spTree>
  </p:cSld>
  <p:clrMapOvr>
    <a:masterClrMapping/>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1"/>
          <p:cNvSpPr>
            <a:spLocks noGrp="1" noChangeArrowheads="1"/>
          </p:cNvSpPr>
          <p:nvPr>
            <p:ph type="dt" sz="half" idx="10"/>
          </p:nvPr>
        </p:nvSpPr>
        <p:spPr>
          <a:ln/>
        </p:spPr>
        <p:txBody>
          <a:bodyPr/>
          <a:lstStyle>
            <a:lvl1pPr>
              <a:defRPr/>
            </a:lvl1pPr>
          </a:lstStyle>
          <a:p>
            <a:pPr>
              <a:defRPr/>
            </a:pPr>
            <a:endParaRPr lang="it-IT"/>
          </a:p>
        </p:txBody>
      </p:sp>
      <p:sp>
        <p:nvSpPr>
          <p:cNvPr id="6" name="Rectangle 12"/>
          <p:cNvSpPr>
            <a:spLocks noGrp="1" noChangeArrowheads="1"/>
          </p:cNvSpPr>
          <p:nvPr>
            <p:ph type="ftr" sz="quarter" idx="11"/>
          </p:nvPr>
        </p:nvSpPr>
        <p:spPr>
          <a:ln/>
        </p:spPr>
        <p:txBody>
          <a:bodyPr/>
          <a:lstStyle>
            <a:lvl1pPr>
              <a:defRPr/>
            </a:lvl1pPr>
          </a:lstStyle>
          <a:p>
            <a:pPr>
              <a:defRPr/>
            </a:pPr>
            <a:endParaRPr lang="it-IT"/>
          </a:p>
        </p:txBody>
      </p:sp>
      <p:sp>
        <p:nvSpPr>
          <p:cNvPr id="7" name="Rectangle 13"/>
          <p:cNvSpPr>
            <a:spLocks noGrp="1" noChangeArrowheads="1"/>
          </p:cNvSpPr>
          <p:nvPr>
            <p:ph type="sldNum" sz="quarter" idx="12"/>
          </p:nvPr>
        </p:nvSpPr>
        <p:spPr>
          <a:ln/>
        </p:spPr>
        <p:txBody>
          <a:bodyPr/>
          <a:lstStyle>
            <a:lvl1pPr>
              <a:defRPr/>
            </a:lvl1pPr>
          </a:lstStyle>
          <a:p>
            <a:pPr>
              <a:defRPr/>
            </a:pPr>
            <a:fld id="{4E83A8B0-88DB-4287-BDF8-BBE3D7513093}" type="slidenum">
              <a:rPr lang="it-IT"/>
              <a:pPr>
                <a:defRPr/>
              </a:pPr>
              <a:t>‹N›</a:t>
            </a:fld>
            <a:endParaRPr lang="it-IT"/>
          </a:p>
        </p:txBody>
      </p:sp>
    </p:spTree>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1"/>
          <p:cNvSpPr>
            <a:spLocks noGrp="1" noChangeArrowheads="1"/>
          </p:cNvSpPr>
          <p:nvPr>
            <p:ph type="dt" sz="half" idx="10"/>
          </p:nvPr>
        </p:nvSpPr>
        <p:spPr>
          <a:ln/>
        </p:spPr>
        <p:txBody>
          <a:bodyPr/>
          <a:lstStyle>
            <a:lvl1pPr>
              <a:defRPr/>
            </a:lvl1pPr>
          </a:lstStyle>
          <a:p>
            <a:pPr>
              <a:defRPr/>
            </a:pPr>
            <a:endParaRPr lang="it-IT"/>
          </a:p>
        </p:txBody>
      </p:sp>
      <p:sp>
        <p:nvSpPr>
          <p:cNvPr id="8" name="Rectangle 12"/>
          <p:cNvSpPr>
            <a:spLocks noGrp="1" noChangeArrowheads="1"/>
          </p:cNvSpPr>
          <p:nvPr>
            <p:ph type="ftr" sz="quarter" idx="11"/>
          </p:nvPr>
        </p:nvSpPr>
        <p:spPr>
          <a:ln/>
        </p:spPr>
        <p:txBody>
          <a:bodyPr/>
          <a:lstStyle>
            <a:lvl1pPr>
              <a:defRPr/>
            </a:lvl1pPr>
          </a:lstStyle>
          <a:p>
            <a:pPr>
              <a:defRPr/>
            </a:pPr>
            <a:endParaRPr lang="it-IT"/>
          </a:p>
        </p:txBody>
      </p:sp>
      <p:sp>
        <p:nvSpPr>
          <p:cNvPr id="9" name="Rectangle 13"/>
          <p:cNvSpPr>
            <a:spLocks noGrp="1" noChangeArrowheads="1"/>
          </p:cNvSpPr>
          <p:nvPr>
            <p:ph type="sldNum" sz="quarter" idx="12"/>
          </p:nvPr>
        </p:nvSpPr>
        <p:spPr>
          <a:ln/>
        </p:spPr>
        <p:txBody>
          <a:bodyPr/>
          <a:lstStyle>
            <a:lvl1pPr>
              <a:defRPr/>
            </a:lvl1pPr>
          </a:lstStyle>
          <a:p>
            <a:pPr>
              <a:defRPr/>
            </a:pPr>
            <a:fld id="{35671555-F47B-4D29-9EFD-A92C35A7EE99}" type="slidenum">
              <a:rPr lang="it-IT"/>
              <a:pPr>
                <a:defRPr/>
              </a:pPr>
              <a:t>‹N›</a:t>
            </a:fld>
            <a:endParaRPr lang="it-IT"/>
          </a:p>
        </p:txBody>
      </p:sp>
    </p:spTree>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1"/>
          <p:cNvSpPr>
            <a:spLocks noGrp="1" noChangeArrowheads="1"/>
          </p:cNvSpPr>
          <p:nvPr>
            <p:ph type="dt" sz="half" idx="10"/>
          </p:nvPr>
        </p:nvSpPr>
        <p:spPr>
          <a:ln/>
        </p:spPr>
        <p:txBody>
          <a:bodyPr/>
          <a:lstStyle>
            <a:lvl1pPr>
              <a:defRPr/>
            </a:lvl1pPr>
          </a:lstStyle>
          <a:p>
            <a:pPr>
              <a:defRPr/>
            </a:pPr>
            <a:endParaRPr lang="it-IT"/>
          </a:p>
        </p:txBody>
      </p:sp>
      <p:sp>
        <p:nvSpPr>
          <p:cNvPr id="4" name="Rectangle 12"/>
          <p:cNvSpPr>
            <a:spLocks noGrp="1" noChangeArrowheads="1"/>
          </p:cNvSpPr>
          <p:nvPr>
            <p:ph type="ftr" sz="quarter" idx="11"/>
          </p:nvPr>
        </p:nvSpPr>
        <p:spPr>
          <a:ln/>
        </p:spPr>
        <p:txBody>
          <a:bodyPr/>
          <a:lstStyle>
            <a:lvl1pPr>
              <a:defRPr/>
            </a:lvl1pPr>
          </a:lstStyle>
          <a:p>
            <a:pPr>
              <a:defRPr/>
            </a:pPr>
            <a:endParaRPr lang="it-IT"/>
          </a:p>
        </p:txBody>
      </p:sp>
      <p:sp>
        <p:nvSpPr>
          <p:cNvPr id="5" name="Rectangle 13"/>
          <p:cNvSpPr>
            <a:spLocks noGrp="1" noChangeArrowheads="1"/>
          </p:cNvSpPr>
          <p:nvPr>
            <p:ph type="sldNum" sz="quarter" idx="12"/>
          </p:nvPr>
        </p:nvSpPr>
        <p:spPr>
          <a:ln/>
        </p:spPr>
        <p:txBody>
          <a:bodyPr/>
          <a:lstStyle>
            <a:lvl1pPr>
              <a:defRPr/>
            </a:lvl1pPr>
          </a:lstStyle>
          <a:p>
            <a:pPr>
              <a:defRPr/>
            </a:pPr>
            <a:fld id="{F2D5971E-D625-4C79-AA64-662C6EB20DCE}" type="slidenum">
              <a:rPr lang="it-IT"/>
              <a:pPr>
                <a:defRPr/>
              </a:pPr>
              <a:t>‹N›</a:t>
            </a:fld>
            <a:endParaRPr lang="it-IT"/>
          </a:p>
        </p:txBody>
      </p:sp>
    </p:spTree>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it-IT"/>
          </a:p>
        </p:txBody>
      </p:sp>
      <p:sp>
        <p:nvSpPr>
          <p:cNvPr id="3" name="Rectangle 12"/>
          <p:cNvSpPr>
            <a:spLocks noGrp="1" noChangeArrowheads="1"/>
          </p:cNvSpPr>
          <p:nvPr>
            <p:ph type="ftr" sz="quarter" idx="11"/>
          </p:nvPr>
        </p:nvSpPr>
        <p:spPr>
          <a:ln/>
        </p:spPr>
        <p:txBody>
          <a:bodyPr/>
          <a:lstStyle>
            <a:lvl1pPr>
              <a:defRPr/>
            </a:lvl1pPr>
          </a:lstStyle>
          <a:p>
            <a:pPr>
              <a:defRPr/>
            </a:pPr>
            <a:endParaRPr lang="it-IT"/>
          </a:p>
        </p:txBody>
      </p:sp>
      <p:sp>
        <p:nvSpPr>
          <p:cNvPr id="4" name="Rectangle 13"/>
          <p:cNvSpPr>
            <a:spLocks noGrp="1" noChangeArrowheads="1"/>
          </p:cNvSpPr>
          <p:nvPr>
            <p:ph type="sldNum" sz="quarter" idx="12"/>
          </p:nvPr>
        </p:nvSpPr>
        <p:spPr>
          <a:ln/>
        </p:spPr>
        <p:txBody>
          <a:bodyPr/>
          <a:lstStyle>
            <a:lvl1pPr>
              <a:defRPr/>
            </a:lvl1pPr>
          </a:lstStyle>
          <a:p>
            <a:pPr>
              <a:defRPr/>
            </a:pPr>
            <a:fld id="{22091292-EBF0-46BB-A7DF-1D58416C7A33}" type="slidenum">
              <a:rPr lang="it-IT"/>
              <a:pPr>
                <a:defRPr/>
              </a:pPr>
              <a:t>‹N›</a:t>
            </a:fld>
            <a:endParaRPr lang="it-IT"/>
          </a:p>
        </p:txBody>
      </p:sp>
    </p:spTree>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1"/>
          <p:cNvSpPr>
            <a:spLocks noGrp="1" noChangeArrowheads="1"/>
          </p:cNvSpPr>
          <p:nvPr>
            <p:ph type="dt" sz="half" idx="10"/>
          </p:nvPr>
        </p:nvSpPr>
        <p:spPr>
          <a:ln/>
        </p:spPr>
        <p:txBody>
          <a:bodyPr/>
          <a:lstStyle>
            <a:lvl1pPr>
              <a:defRPr/>
            </a:lvl1pPr>
          </a:lstStyle>
          <a:p>
            <a:pPr>
              <a:defRPr/>
            </a:pPr>
            <a:endParaRPr lang="it-IT"/>
          </a:p>
        </p:txBody>
      </p:sp>
      <p:sp>
        <p:nvSpPr>
          <p:cNvPr id="6" name="Rectangle 12"/>
          <p:cNvSpPr>
            <a:spLocks noGrp="1" noChangeArrowheads="1"/>
          </p:cNvSpPr>
          <p:nvPr>
            <p:ph type="ftr" sz="quarter" idx="11"/>
          </p:nvPr>
        </p:nvSpPr>
        <p:spPr>
          <a:ln/>
        </p:spPr>
        <p:txBody>
          <a:bodyPr/>
          <a:lstStyle>
            <a:lvl1pPr>
              <a:defRPr/>
            </a:lvl1pPr>
          </a:lstStyle>
          <a:p>
            <a:pPr>
              <a:defRPr/>
            </a:pPr>
            <a:endParaRPr lang="it-IT"/>
          </a:p>
        </p:txBody>
      </p:sp>
      <p:sp>
        <p:nvSpPr>
          <p:cNvPr id="7" name="Rectangle 13"/>
          <p:cNvSpPr>
            <a:spLocks noGrp="1" noChangeArrowheads="1"/>
          </p:cNvSpPr>
          <p:nvPr>
            <p:ph type="sldNum" sz="quarter" idx="12"/>
          </p:nvPr>
        </p:nvSpPr>
        <p:spPr>
          <a:ln/>
        </p:spPr>
        <p:txBody>
          <a:bodyPr/>
          <a:lstStyle>
            <a:lvl1pPr>
              <a:defRPr/>
            </a:lvl1pPr>
          </a:lstStyle>
          <a:p>
            <a:pPr>
              <a:defRPr/>
            </a:pPr>
            <a:fld id="{C52F3C56-7FB8-4C87-851E-7C7C15275CEF}" type="slidenum">
              <a:rPr lang="it-IT"/>
              <a:pPr>
                <a:defRPr/>
              </a:pPr>
              <a:t>‹N›</a:t>
            </a:fld>
            <a:endParaRPr lang="it-IT"/>
          </a:p>
        </p:txBody>
      </p:sp>
    </p:spTree>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1"/>
          <p:cNvSpPr>
            <a:spLocks noGrp="1" noChangeArrowheads="1"/>
          </p:cNvSpPr>
          <p:nvPr>
            <p:ph type="dt" sz="half" idx="10"/>
          </p:nvPr>
        </p:nvSpPr>
        <p:spPr>
          <a:ln/>
        </p:spPr>
        <p:txBody>
          <a:bodyPr/>
          <a:lstStyle>
            <a:lvl1pPr>
              <a:defRPr/>
            </a:lvl1pPr>
          </a:lstStyle>
          <a:p>
            <a:pPr>
              <a:defRPr/>
            </a:pPr>
            <a:endParaRPr lang="it-IT"/>
          </a:p>
        </p:txBody>
      </p:sp>
      <p:sp>
        <p:nvSpPr>
          <p:cNvPr id="6" name="Rectangle 12"/>
          <p:cNvSpPr>
            <a:spLocks noGrp="1" noChangeArrowheads="1"/>
          </p:cNvSpPr>
          <p:nvPr>
            <p:ph type="ftr" sz="quarter" idx="11"/>
          </p:nvPr>
        </p:nvSpPr>
        <p:spPr>
          <a:ln/>
        </p:spPr>
        <p:txBody>
          <a:bodyPr/>
          <a:lstStyle>
            <a:lvl1pPr>
              <a:defRPr/>
            </a:lvl1pPr>
          </a:lstStyle>
          <a:p>
            <a:pPr>
              <a:defRPr/>
            </a:pPr>
            <a:endParaRPr lang="it-IT"/>
          </a:p>
        </p:txBody>
      </p:sp>
      <p:sp>
        <p:nvSpPr>
          <p:cNvPr id="7" name="Rectangle 13"/>
          <p:cNvSpPr>
            <a:spLocks noGrp="1" noChangeArrowheads="1"/>
          </p:cNvSpPr>
          <p:nvPr>
            <p:ph type="sldNum" sz="quarter" idx="12"/>
          </p:nvPr>
        </p:nvSpPr>
        <p:spPr>
          <a:ln/>
        </p:spPr>
        <p:txBody>
          <a:bodyPr/>
          <a:lstStyle>
            <a:lvl1pPr>
              <a:defRPr/>
            </a:lvl1pPr>
          </a:lstStyle>
          <a:p>
            <a:pPr>
              <a:defRPr/>
            </a:pPr>
            <a:fld id="{9BE4B793-F9E5-4DB5-888A-274A75B11E16}" type="slidenum">
              <a:rPr lang="it-IT"/>
              <a:pPr>
                <a:defRPr/>
              </a:pPr>
              <a:t>‹N›</a:t>
            </a:fld>
            <a:endParaRPr lang="it-IT"/>
          </a:p>
        </p:txBody>
      </p:sp>
    </p:spTree>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defRPr/>
            </a:pPr>
            <a:endParaRPr kumimoji="1" lang="it-IT" sz="2400">
              <a:solidFill>
                <a:schemeClr val="tx1"/>
              </a:solidFill>
            </a:endParaRPr>
          </a:p>
        </p:txBody>
      </p:sp>
      <p:sp>
        <p:nvSpPr>
          <p:cNvPr id="19046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kumimoji="1" lang="it-IT" sz="2400">
              <a:solidFill>
                <a:schemeClr val="tx1"/>
              </a:solidFill>
            </a:endParaRPr>
          </a:p>
        </p:txBody>
      </p:sp>
      <p:sp>
        <p:nvSpPr>
          <p:cNvPr id="19046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defRPr/>
            </a:pPr>
            <a:endParaRPr kumimoji="1" lang="it-IT" sz="2400">
              <a:solidFill>
                <a:schemeClr val="tx1"/>
              </a:solidFill>
            </a:endParaRPr>
          </a:p>
        </p:txBody>
      </p:sp>
      <p:sp>
        <p:nvSpPr>
          <p:cNvPr id="19046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kumimoji="1" lang="it-IT" sz="2400">
              <a:solidFill>
                <a:schemeClr val="tx1"/>
              </a:solidFill>
            </a:endParaRPr>
          </a:p>
        </p:txBody>
      </p:sp>
      <p:sp>
        <p:nvSpPr>
          <p:cNvPr id="19047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kumimoji="1" lang="it-IT" sz="2400">
              <a:solidFill>
                <a:schemeClr val="tx1"/>
              </a:solidFill>
            </a:endParaRPr>
          </a:p>
        </p:txBody>
      </p:sp>
      <p:sp>
        <p:nvSpPr>
          <p:cNvPr id="19047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defRPr/>
            </a:pPr>
            <a:endParaRPr kumimoji="1" lang="it-IT" sz="2400">
              <a:solidFill>
                <a:schemeClr val="tx1"/>
              </a:solidFill>
            </a:endParaRPr>
          </a:p>
        </p:txBody>
      </p:sp>
      <p:sp>
        <p:nvSpPr>
          <p:cNvPr id="19047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it-IT" sz="2400">
              <a:solidFill>
                <a:schemeClr val="tx1"/>
              </a:solidFill>
            </a:endParaRPr>
          </a:p>
        </p:txBody>
      </p:sp>
      <p:sp>
        <p:nvSpPr>
          <p:cNvPr id="19047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p>
        </p:txBody>
      </p:sp>
      <p:sp>
        <p:nvSpPr>
          <p:cNvPr id="19047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9047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solidFill>
                  <a:schemeClr val="tx1"/>
                </a:solidFill>
              </a:defRPr>
            </a:lvl1pPr>
          </a:lstStyle>
          <a:p>
            <a:pPr>
              <a:defRPr/>
            </a:pPr>
            <a:endParaRPr lang="it-IT"/>
          </a:p>
        </p:txBody>
      </p:sp>
      <p:sp>
        <p:nvSpPr>
          <p:cNvPr id="19047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1"/>
                </a:solidFill>
              </a:defRPr>
            </a:lvl1pPr>
          </a:lstStyle>
          <a:p>
            <a:pPr>
              <a:defRPr/>
            </a:pPr>
            <a:endParaRPr lang="it-IT"/>
          </a:p>
        </p:txBody>
      </p:sp>
      <p:sp>
        <p:nvSpPr>
          <p:cNvPr id="19047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tx1"/>
                </a:solidFill>
              </a:defRPr>
            </a:lvl1pPr>
          </a:lstStyle>
          <a:p>
            <a:pPr>
              <a:defRPr/>
            </a:pPr>
            <a:fld id="{81B19870-8F38-4A95-96C4-1A861ED27C47}"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77"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90473"/>
                                        </p:tgtEl>
                                        <p:attrNameLst>
                                          <p:attrName>style.visibility</p:attrName>
                                        </p:attrNameLst>
                                      </p:cBhvr>
                                      <p:to>
                                        <p:strVal val="visible"/>
                                      </p:to>
                                    </p:set>
                                    <p:anim calcmode="lin" valueType="num">
                                      <p:cBhvr>
                                        <p:cTn id="7" dur="1000" fill="hold"/>
                                        <p:tgtEl>
                                          <p:spTgt spid="190473"/>
                                        </p:tgtEl>
                                        <p:attrNameLst>
                                          <p:attrName>ppt_w</p:attrName>
                                        </p:attrNameLst>
                                      </p:cBhvr>
                                      <p:tavLst>
                                        <p:tav tm="0">
                                          <p:val>
                                            <p:strVal val="#ppt_w+.3"/>
                                          </p:val>
                                        </p:tav>
                                        <p:tav tm="100000">
                                          <p:val>
                                            <p:strVal val="#ppt_w"/>
                                          </p:val>
                                        </p:tav>
                                      </p:tavLst>
                                    </p:anim>
                                    <p:anim calcmode="lin" valueType="num">
                                      <p:cBhvr>
                                        <p:cTn id="8" dur="1000" fill="hold"/>
                                        <p:tgtEl>
                                          <p:spTgt spid="190473"/>
                                        </p:tgtEl>
                                        <p:attrNameLst>
                                          <p:attrName>ppt_h</p:attrName>
                                        </p:attrNameLst>
                                      </p:cBhvr>
                                      <p:tavLst>
                                        <p:tav tm="0">
                                          <p:val>
                                            <p:strVal val="#ppt_h"/>
                                          </p:val>
                                        </p:tav>
                                        <p:tav tm="100000">
                                          <p:val>
                                            <p:strVal val="#ppt_h"/>
                                          </p:val>
                                        </p:tav>
                                      </p:tavLst>
                                    </p:anim>
                                    <p:animEffect transition="in" filter="fade">
                                      <p:cBhvr>
                                        <p:cTn id="9" dur="1000"/>
                                        <p:tgtEl>
                                          <p:spTgt spid="190473"/>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90474">
                                            <p:txEl>
                                              <p:pRg st="0" end="0"/>
                                            </p:txEl>
                                          </p:spTgt>
                                        </p:tgtEl>
                                        <p:attrNameLst>
                                          <p:attrName>style.visibility</p:attrName>
                                        </p:attrNameLst>
                                      </p:cBhvr>
                                      <p:to>
                                        <p:strVal val="visible"/>
                                      </p:to>
                                    </p:set>
                                    <p:anim calcmode="lin" valueType="num">
                                      <p:cBhvr>
                                        <p:cTn id="14" dur="1000" fill="hold"/>
                                        <p:tgtEl>
                                          <p:spTgt spid="190474">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90474">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90474">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90474">
                                            <p:txEl>
                                              <p:pRg st="1" end="1"/>
                                            </p:txEl>
                                          </p:spTgt>
                                        </p:tgtEl>
                                        <p:attrNameLst>
                                          <p:attrName>style.visibility</p:attrName>
                                        </p:attrNameLst>
                                      </p:cBhvr>
                                      <p:to>
                                        <p:strVal val="visible"/>
                                      </p:to>
                                    </p:set>
                                    <p:anim calcmode="lin" valueType="num">
                                      <p:cBhvr>
                                        <p:cTn id="19" dur="1000" fill="hold"/>
                                        <p:tgtEl>
                                          <p:spTgt spid="190474">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90474">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90474">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90474">
                                            <p:txEl>
                                              <p:pRg st="2" end="2"/>
                                            </p:txEl>
                                          </p:spTgt>
                                        </p:tgtEl>
                                        <p:attrNameLst>
                                          <p:attrName>style.visibility</p:attrName>
                                        </p:attrNameLst>
                                      </p:cBhvr>
                                      <p:to>
                                        <p:strVal val="visible"/>
                                      </p:to>
                                    </p:set>
                                    <p:anim calcmode="lin" valueType="num">
                                      <p:cBhvr>
                                        <p:cTn id="24" dur="1000" fill="hold"/>
                                        <p:tgtEl>
                                          <p:spTgt spid="190474">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190474">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90474">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90474">
                                            <p:txEl>
                                              <p:pRg st="3" end="3"/>
                                            </p:txEl>
                                          </p:spTgt>
                                        </p:tgtEl>
                                        <p:attrNameLst>
                                          <p:attrName>style.visibility</p:attrName>
                                        </p:attrNameLst>
                                      </p:cBhvr>
                                      <p:to>
                                        <p:strVal val="visible"/>
                                      </p:to>
                                    </p:set>
                                    <p:anim calcmode="lin" valueType="num">
                                      <p:cBhvr>
                                        <p:cTn id="29" dur="1000" fill="hold"/>
                                        <p:tgtEl>
                                          <p:spTgt spid="190474">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190474">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190474">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90474">
                                            <p:txEl>
                                              <p:pRg st="4" end="4"/>
                                            </p:txEl>
                                          </p:spTgt>
                                        </p:tgtEl>
                                        <p:attrNameLst>
                                          <p:attrName>style.visibility</p:attrName>
                                        </p:attrNameLst>
                                      </p:cBhvr>
                                      <p:to>
                                        <p:strVal val="visible"/>
                                      </p:to>
                                    </p:set>
                                    <p:anim calcmode="lin" valueType="num">
                                      <p:cBhvr>
                                        <p:cTn id="34" dur="1000" fill="hold"/>
                                        <p:tgtEl>
                                          <p:spTgt spid="190474">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190474">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9047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3" grpId="0"/>
      <p:bldP spid="190474" grpId="0" build="p">
        <p:tmplLst>
          <p:tmpl lvl="1">
            <p:tnLst>
              <p:par>
                <p:cTn presetID="50" presetClass="entr" presetSubtype="0" decel="100000" fill="hold" nodeType="clickEffect">
                  <p:stCondLst>
                    <p:cond delay="0"/>
                  </p:stCondLst>
                  <p:childTnLst>
                    <p:set>
                      <p:cBhvr>
                        <p:cTn dur="1" fill="hold">
                          <p:stCondLst>
                            <p:cond delay="0"/>
                          </p:stCondLst>
                        </p:cTn>
                        <p:tgtEl>
                          <p:spTgt spid="190474"/>
                        </p:tgtEl>
                        <p:attrNameLst>
                          <p:attrName>style.visibility</p:attrName>
                        </p:attrNameLst>
                      </p:cBhvr>
                      <p:to>
                        <p:strVal val="visible"/>
                      </p:to>
                    </p:set>
                    <p:anim calcmode="lin" valueType="num">
                      <p:cBhvr>
                        <p:cTn dur="1000" fill="hold"/>
                        <p:tgtEl>
                          <p:spTgt spid="190474"/>
                        </p:tgtEl>
                        <p:attrNameLst>
                          <p:attrName>ppt_w</p:attrName>
                        </p:attrNameLst>
                      </p:cBhvr>
                      <p:tavLst>
                        <p:tav tm="0">
                          <p:val>
                            <p:strVal val="#ppt_w+.3"/>
                          </p:val>
                        </p:tav>
                        <p:tav tm="100000">
                          <p:val>
                            <p:strVal val="#ppt_w"/>
                          </p:val>
                        </p:tav>
                      </p:tavLst>
                    </p:anim>
                    <p:anim calcmode="lin" valueType="num">
                      <p:cBhvr>
                        <p:cTn dur="1000" fill="hold"/>
                        <p:tgtEl>
                          <p:spTgt spid="190474"/>
                        </p:tgtEl>
                        <p:attrNameLst>
                          <p:attrName>ppt_h</p:attrName>
                        </p:attrNameLst>
                      </p:cBhvr>
                      <p:tavLst>
                        <p:tav tm="0">
                          <p:val>
                            <p:strVal val="#ppt_h"/>
                          </p:val>
                        </p:tav>
                        <p:tav tm="100000">
                          <p:val>
                            <p:strVal val="#ppt_h"/>
                          </p:val>
                        </p:tav>
                      </p:tavLst>
                    </p:anim>
                    <p:animEffect transition="in" filter="fade">
                      <p:cBhvr>
                        <p:cTn dur="1000"/>
                        <p:tgtEl>
                          <p:spTgt spid="190474"/>
                        </p:tgtEl>
                      </p:cBhvr>
                    </p:animEffect>
                  </p:childTnLst>
                </p:cTn>
              </p:par>
            </p:tnLst>
          </p:tmpl>
          <p:tmpl lvl="2">
            <p:tnLst>
              <p:par>
                <p:cTn presetID="50" presetClass="entr" presetSubtype="0" decel="100000" fill="hold" nodeType="withEffect">
                  <p:stCondLst>
                    <p:cond delay="0"/>
                  </p:stCondLst>
                  <p:childTnLst>
                    <p:set>
                      <p:cBhvr>
                        <p:cTn dur="1" fill="hold">
                          <p:stCondLst>
                            <p:cond delay="0"/>
                          </p:stCondLst>
                        </p:cTn>
                        <p:tgtEl>
                          <p:spTgt spid="190474"/>
                        </p:tgtEl>
                        <p:attrNameLst>
                          <p:attrName>style.visibility</p:attrName>
                        </p:attrNameLst>
                      </p:cBhvr>
                      <p:to>
                        <p:strVal val="visible"/>
                      </p:to>
                    </p:set>
                    <p:anim calcmode="lin" valueType="num">
                      <p:cBhvr>
                        <p:cTn dur="1000" fill="hold"/>
                        <p:tgtEl>
                          <p:spTgt spid="190474"/>
                        </p:tgtEl>
                        <p:attrNameLst>
                          <p:attrName>ppt_w</p:attrName>
                        </p:attrNameLst>
                      </p:cBhvr>
                      <p:tavLst>
                        <p:tav tm="0">
                          <p:val>
                            <p:strVal val="#ppt_w+.3"/>
                          </p:val>
                        </p:tav>
                        <p:tav tm="100000">
                          <p:val>
                            <p:strVal val="#ppt_w"/>
                          </p:val>
                        </p:tav>
                      </p:tavLst>
                    </p:anim>
                    <p:anim calcmode="lin" valueType="num">
                      <p:cBhvr>
                        <p:cTn dur="1000" fill="hold"/>
                        <p:tgtEl>
                          <p:spTgt spid="190474"/>
                        </p:tgtEl>
                        <p:attrNameLst>
                          <p:attrName>ppt_h</p:attrName>
                        </p:attrNameLst>
                      </p:cBhvr>
                      <p:tavLst>
                        <p:tav tm="0">
                          <p:val>
                            <p:strVal val="#ppt_h"/>
                          </p:val>
                        </p:tav>
                        <p:tav tm="100000">
                          <p:val>
                            <p:strVal val="#ppt_h"/>
                          </p:val>
                        </p:tav>
                      </p:tavLst>
                    </p:anim>
                    <p:animEffect transition="in" filter="fade">
                      <p:cBhvr>
                        <p:cTn dur="1000"/>
                        <p:tgtEl>
                          <p:spTgt spid="190474"/>
                        </p:tgtEl>
                      </p:cBhvr>
                    </p:animEffect>
                  </p:childTnLst>
                </p:cTn>
              </p:par>
            </p:tnLst>
          </p:tmpl>
          <p:tmpl lvl="3">
            <p:tnLst>
              <p:par>
                <p:cTn presetID="50" presetClass="entr" presetSubtype="0" decel="100000" fill="hold" nodeType="withEffect">
                  <p:stCondLst>
                    <p:cond delay="0"/>
                  </p:stCondLst>
                  <p:childTnLst>
                    <p:set>
                      <p:cBhvr>
                        <p:cTn dur="1" fill="hold">
                          <p:stCondLst>
                            <p:cond delay="0"/>
                          </p:stCondLst>
                        </p:cTn>
                        <p:tgtEl>
                          <p:spTgt spid="190474"/>
                        </p:tgtEl>
                        <p:attrNameLst>
                          <p:attrName>style.visibility</p:attrName>
                        </p:attrNameLst>
                      </p:cBhvr>
                      <p:to>
                        <p:strVal val="visible"/>
                      </p:to>
                    </p:set>
                    <p:anim calcmode="lin" valueType="num">
                      <p:cBhvr>
                        <p:cTn dur="1000" fill="hold"/>
                        <p:tgtEl>
                          <p:spTgt spid="190474"/>
                        </p:tgtEl>
                        <p:attrNameLst>
                          <p:attrName>ppt_w</p:attrName>
                        </p:attrNameLst>
                      </p:cBhvr>
                      <p:tavLst>
                        <p:tav tm="0">
                          <p:val>
                            <p:strVal val="#ppt_w+.3"/>
                          </p:val>
                        </p:tav>
                        <p:tav tm="100000">
                          <p:val>
                            <p:strVal val="#ppt_w"/>
                          </p:val>
                        </p:tav>
                      </p:tavLst>
                    </p:anim>
                    <p:anim calcmode="lin" valueType="num">
                      <p:cBhvr>
                        <p:cTn dur="1000" fill="hold"/>
                        <p:tgtEl>
                          <p:spTgt spid="190474"/>
                        </p:tgtEl>
                        <p:attrNameLst>
                          <p:attrName>ppt_h</p:attrName>
                        </p:attrNameLst>
                      </p:cBhvr>
                      <p:tavLst>
                        <p:tav tm="0">
                          <p:val>
                            <p:strVal val="#ppt_h"/>
                          </p:val>
                        </p:tav>
                        <p:tav tm="100000">
                          <p:val>
                            <p:strVal val="#ppt_h"/>
                          </p:val>
                        </p:tav>
                      </p:tavLst>
                    </p:anim>
                    <p:animEffect transition="in" filter="fade">
                      <p:cBhvr>
                        <p:cTn dur="1000"/>
                        <p:tgtEl>
                          <p:spTgt spid="190474"/>
                        </p:tgtEl>
                      </p:cBhvr>
                    </p:animEffect>
                  </p:childTnLst>
                </p:cTn>
              </p:par>
            </p:tnLst>
          </p:tmpl>
          <p:tmpl lvl="4">
            <p:tnLst>
              <p:par>
                <p:cTn presetID="50" presetClass="entr" presetSubtype="0" decel="100000" fill="hold" nodeType="withEffect">
                  <p:stCondLst>
                    <p:cond delay="0"/>
                  </p:stCondLst>
                  <p:childTnLst>
                    <p:set>
                      <p:cBhvr>
                        <p:cTn dur="1" fill="hold">
                          <p:stCondLst>
                            <p:cond delay="0"/>
                          </p:stCondLst>
                        </p:cTn>
                        <p:tgtEl>
                          <p:spTgt spid="190474"/>
                        </p:tgtEl>
                        <p:attrNameLst>
                          <p:attrName>style.visibility</p:attrName>
                        </p:attrNameLst>
                      </p:cBhvr>
                      <p:to>
                        <p:strVal val="visible"/>
                      </p:to>
                    </p:set>
                    <p:anim calcmode="lin" valueType="num">
                      <p:cBhvr>
                        <p:cTn dur="1000" fill="hold"/>
                        <p:tgtEl>
                          <p:spTgt spid="190474"/>
                        </p:tgtEl>
                        <p:attrNameLst>
                          <p:attrName>ppt_w</p:attrName>
                        </p:attrNameLst>
                      </p:cBhvr>
                      <p:tavLst>
                        <p:tav tm="0">
                          <p:val>
                            <p:strVal val="#ppt_w+.3"/>
                          </p:val>
                        </p:tav>
                        <p:tav tm="100000">
                          <p:val>
                            <p:strVal val="#ppt_w"/>
                          </p:val>
                        </p:tav>
                      </p:tavLst>
                    </p:anim>
                    <p:anim calcmode="lin" valueType="num">
                      <p:cBhvr>
                        <p:cTn dur="1000" fill="hold"/>
                        <p:tgtEl>
                          <p:spTgt spid="190474"/>
                        </p:tgtEl>
                        <p:attrNameLst>
                          <p:attrName>ppt_h</p:attrName>
                        </p:attrNameLst>
                      </p:cBhvr>
                      <p:tavLst>
                        <p:tav tm="0">
                          <p:val>
                            <p:strVal val="#ppt_h"/>
                          </p:val>
                        </p:tav>
                        <p:tav tm="100000">
                          <p:val>
                            <p:strVal val="#ppt_h"/>
                          </p:val>
                        </p:tav>
                      </p:tavLst>
                    </p:anim>
                    <p:animEffect transition="in" filter="fade">
                      <p:cBhvr>
                        <p:cTn dur="1000"/>
                        <p:tgtEl>
                          <p:spTgt spid="190474"/>
                        </p:tgtEl>
                      </p:cBhvr>
                    </p:animEffect>
                  </p:childTnLst>
                </p:cTn>
              </p:par>
            </p:tnLst>
          </p:tmpl>
          <p:tmpl lvl="5">
            <p:tnLst>
              <p:par>
                <p:cTn presetID="50" presetClass="entr" presetSubtype="0" decel="100000" fill="hold" nodeType="withEffect">
                  <p:stCondLst>
                    <p:cond delay="0"/>
                  </p:stCondLst>
                  <p:childTnLst>
                    <p:set>
                      <p:cBhvr>
                        <p:cTn dur="1" fill="hold">
                          <p:stCondLst>
                            <p:cond delay="0"/>
                          </p:stCondLst>
                        </p:cTn>
                        <p:tgtEl>
                          <p:spTgt spid="190474"/>
                        </p:tgtEl>
                        <p:attrNameLst>
                          <p:attrName>style.visibility</p:attrName>
                        </p:attrNameLst>
                      </p:cBhvr>
                      <p:to>
                        <p:strVal val="visible"/>
                      </p:to>
                    </p:set>
                    <p:anim calcmode="lin" valueType="num">
                      <p:cBhvr>
                        <p:cTn dur="1000" fill="hold"/>
                        <p:tgtEl>
                          <p:spTgt spid="190474"/>
                        </p:tgtEl>
                        <p:attrNameLst>
                          <p:attrName>ppt_w</p:attrName>
                        </p:attrNameLst>
                      </p:cBhvr>
                      <p:tavLst>
                        <p:tav tm="0">
                          <p:val>
                            <p:strVal val="#ppt_w+.3"/>
                          </p:val>
                        </p:tav>
                        <p:tav tm="100000">
                          <p:val>
                            <p:strVal val="#ppt_w"/>
                          </p:val>
                        </p:tav>
                      </p:tavLst>
                    </p:anim>
                    <p:anim calcmode="lin" valueType="num">
                      <p:cBhvr>
                        <p:cTn dur="1000" fill="hold"/>
                        <p:tgtEl>
                          <p:spTgt spid="190474"/>
                        </p:tgtEl>
                        <p:attrNameLst>
                          <p:attrName>ppt_h</p:attrName>
                        </p:attrNameLst>
                      </p:cBhvr>
                      <p:tavLst>
                        <p:tav tm="0">
                          <p:val>
                            <p:strVal val="#ppt_h"/>
                          </p:val>
                        </p:tav>
                        <p:tav tm="100000">
                          <p:val>
                            <p:strVal val="#ppt_h"/>
                          </p:val>
                        </p:tav>
                      </p:tavLst>
                    </p:anim>
                    <p:animEffect transition="in" filter="fade">
                      <p:cBhvr>
                        <p:cTn dur="1000"/>
                        <p:tgtEl>
                          <p:spTgt spid="190474"/>
                        </p:tgtEl>
                      </p:cBhvr>
                    </p:animEffect>
                  </p:childTnLst>
                </p:cTn>
              </p:par>
            </p:tnLst>
          </p:tmpl>
        </p:tmplLst>
      </p:bldP>
    </p:bld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6" charset="0"/>
        </a:defRPr>
      </a:lvl2pPr>
      <a:lvl3pPr algn="l" rtl="0" eaLnBrk="0" fontAlgn="base" hangingPunct="0">
        <a:spcBef>
          <a:spcPct val="0"/>
        </a:spcBef>
        <a:spcAft>
          <a:spcPct val="0"/>
        </a:spcAft>
        <a:defRPr sz="4400">
          <a:solidFill>
            <a:schemeClr val="tx2"/>
          </a:solidFill>
          <a:latin typeface="Garamond" pitchFamily="16" charset="0"/>
        </a:defRPr>
      </a:lvl3pPr>
      <a:lvl4pPr algn="l" rtl="0" eaLnBrk="0" fontAlgn="base" hangingPunct="0">
        <a:spcBef>
          <a:spcPct val="0"/>
        </a:spcBef>
        <a:spcAft>
          <a:spcPct val="0"/>
        </a:spcAft>
        <a:defRPr sz="4400">
          <a:solidFill>
            <a:schemeClr val="tx2"/>
          </a:solidFill>
          <a:latin typeface="Garamond" pitchFamily="16" charset="0"/>
        </a:defRPr>
      </a:lvl4pPr>
      <a:lvl5pPr algn="l" rtl="0" eaLnBrk="0" fontAlgn="base" hangingPunct="0">
        <a:spcBef>
          <a:spcPct val="0"/>
        </a:spcBef>
        <a:spcAft>
          <a:spcPct val="0"/>
        </a:spcAft>
        <a:defRPr sz="4400">
          <a:solidFill>
            <a:schemeClr val="tx2"/>
          </a:solidFill>
          <a:latin typeface="Garamond" pitchFamily="16" charset="0"/>
        </a:defRPr>
      </a:lvl5pPr>
      <a:lvl6pPr marL="457200" algn="l" rtl="0" fontAlgn="base">
        <a:spcBef>
          <a:spcPct val="0"/>
        </a:spcBef>
        <a:spcAft>
          <a:spcPct val="0"/>
        </a:spcAft>
        <a:defRPr sz="4400">
          <a:solidFill>
            <a:schemeClr val="tx2"/>
          </a:solidFill>
          <a:latin typeface="Garamond" pitchFamily="16" charset="0"/>
        </a:defRPr>
      </a:lvl6pPr>
      <a:lvl7pPr marL="914400" algn="l" rtl="0" fontAlgn="base">
        <a:spcBef>
          <a:spcPct val="0"/>
        </a:spcBef>
        <a:spcAft>
          <a:spcPct val="0"/>
        </a:spcAft>
        <a:defRPr sz="4400">
          <a:solidFill>
            <a:schemeClr val="tx2"/>
          </a:solidFill>
          <a:latin typeface="Garamond" pitchFamily="16" charset="0"/>
        </a:defRPr>
      </a:lvl7pPr>
      <a:lvl8pPr marL="1371600" algn="l" rtl="0" fontAlgn="base">
        <a:spcBef>
          <a:spcPct val="0"/>
        </a:spcBef>
        <a:spcAft>
          <a:spcPct val="0"/>
        </a:spcAft>
        <a:defRPr sz="4400">
          <a:solidFill>
            <a:schemeClr val="tx2"/>
          </a:solidFill>
          <a:latin typeface="Garamond" pitchFamily="16" charset="0"/>
        </a:defRPr>
      </a:lvl8pPr>
      <a:lvl9pPr marL="1828800" algn="l" rtl="0" fontAlgn="base">
        <a:spcBef>
          <a:spcPct val="0"/>
        </a:spcBef>
        <a:spcAft>
          <a:spcPct val="0"/>
        </a:spcAft>
        <a:defRPr sz="4400">
          <a:solidFill>
            <a:schemeClr val="tx2"/>
          </a:solidFill>
          <a:latin typeface="Garamond" pitchFamily="16" charset="0"/>
        </a:defRPr>
      </a:lvl9pPr>
    </p:titleStyle>
    <p:bodyStyle>
      <a:lvl1pPr marL="342900" indent="-342900" algn="l" rtl="0" eaLnBrk="0" fontAlgn="base" hangingPunct="0">
        <a:spcBef>
          <a:spcPct val="20000"/>
        </a:spcBef>
        <a:spcAft>
          <a:spcPct val="0"/>
        </a:spcAft>
        <a:buClr>
          <a:schemeClr val="folHlink"/>
        </a:buClr>
        <a:buSzPct val="60000"/>
        <a:buFont typeface="Wingdings"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99592" y="1484784"/>
            <a:ext cx="8064896" cy="1368152"/>
          </a:xfrm>
        </p:spPr>
        <p:txBody>
          <a:bodyPr/>
          <a:lstStyle/>
          <a:p>
            <a:pPr algn="ctr" eaLnBrk="1" hangingPunct="1"/>
            <a:r>
              <a:rPr lang="it-IT" sz="3600" b="1" dirty="0" smtClean="0">
                <a:solidFill>
                  <a:srgbClr val="5252C6"/>
                </a:solidFill>
              </a:rPr>
              <a:t>LBO – </a:t>
            </a:r>
            <a:r>
              <a:rPr lang="it-IT" sz="3600" b="1" dirty="0" err="1" smtClean="0">
                <a:solidFill>
                  <a:srgbClr val="5252C6"/>
                </a:solidFill>
              </a:rPr>
              <a:t>Leverage</a:t>
            </a:r>
            <a:r>
              <a:rPr lang="it-IT" sz="3600" b="1" dirty="0" smtClean="0">
                <a:solidFill>
                  <a:srgbClr val="5252C6"/>
                </a:solidFill>
              </a:rPr>
              <a:t> </a:t>
            </a:r>
            <a:r>
              <a:rPr lang="it-IT" sz="3600" b="1" dirty="0" err="1" smtClean="0">
                <a:solidFill>
                  <a:srgbClr val="5252C6"/>
                </a:solidFill>
              </a:rPr>
              <a:t>Buy</a:t>
            </a:r>
            <a:r>
              <a:rPr lang="it-IT" sz="3600" b="1" dirty="0" smtClean="0">
                <a:solidFill>
                  <a:srgbClr val="5252C6"/>
                </a:solidFill>
              </a:rPr>
              <a:t> out</a:t>
            </a:r>
            <a:r>
              <a:rPr lang="it-IT" sz="3600" dirty="0" smtClean="0">
                <a:solidFill>
                  <a:srgbClr val="5252C6"/>
                </a:solidFill>
              </a:rPr>
              <a:t/>
            </a:r>
            <a:br>
              <a:rPr lang="it-IT" sz="3600" dirty="0" smtClean="0">
                <a:solidFill>
                  <a:srgbClr val="5252C6"/>
                </a:solidFill>
              </a:rPr>
            </a:br>
            <a:endParaRPr lang="it-IT" sz="2800" dirty="0" smtClean="0">
              <a:solidFill>
                <a:srgbClr val="5252C6"/>
              </a:solidFill>
            </a:endParaRPr>
          </a:p>
        </p:txBody>
      </p:sp>
      <p:sp>
        <p:nvSpPr>
          <p:cNvPr id="3075" name="Rectangle 4"/>
          <p:cNvSpPr>
            <a:spLocks noGrp="1" noChangeArrowheads="1"/>
          </p:cNvSpPr>
          <p:nvPr>
            <p:ph type="subTitle" idx="1"/>
          </p:nvPr>
        </p:nvSpPr>
        <p:spPr>
          <a:xfrm>
            <a:off x="1475656" y="4509120"/>
            <a:ext cx="6296744" cy="1440160"/>
          </a:xfrm>
        </p:spPr>
        <p:txBody>
          <a:bodyPr/>
          <a:lstStyle/>
          <a:p>
            <a:pPr eaLnBrk="1" hangingPunct="1"/>
            <a:endParaRPr lang="it-IT" sz="1800" dirty="0" smtClean="0">
              <a:solidFill>
                <a:schemeClr val="tx2"/>
              </a:solidFill>
            </a:endParaRPr>
          </a:p>
        </p:txBody>
      </p:sp>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Continua</a:t>
            </a:r>
            <a:endParaRPr lang="it-IT" dirty="0"/>
          </a:p>
        </p:txBody>
      </p:sp>
      <p:sp>
        <p:nvSpPr>
          <p:cNvPr id="3" name="Segnaposto contenuto 2"/>
          <p:cNvSpPr>
            <a:spLocks noGrp="1"/>
          </p:cNvSpPr>
          <p:nvPr>
            <p:ph idx="1"/>
          </p:nvPr>
        </p:nvSpPr>
        <p:spPr/>
        <p:txBody>
          <a:bodyPr/>
          <a:lstStyle/>
          <a:p>
            <a:pPr algn="just"/>
            <a:r>
              <a:rPr lang="it-IT" i="1" dirty="0" err="1" smtClean="0"/>
              <a:t>Workers</a:t>
            </a:r>
            <a:r>
              <a:rPr lang="it-IT" i="1" dirty="0" smtClean="0"/>
              <a:t> buy-out</a:t>
            </a:r>
            <a:r>
              <a:rPr lang="it-IT" dirty="0" smtClean="0"/>
              <a:t> (WBO): quando l’acquisizione è fatta da dipendenti dell’impresa</a:t>
            </a:r>
          </a:p>
          <a:p>
            <a:pPr algn="just"/>
            <a:r>
              <a:rPr lang="it-IT" i="1" dirty="0" smtClean="0"/>
              <a:t>Family buy-out</a:t>
            </a:r>
            <a:r>
              <a:rPr lang="it-IT" dirty="0" smtClean="0"/>
              <a:t> (FABO): quando alcuni membri di una famiglia allargata che controlla un’impresa famigliare acquisiscono le quote di partecipazione dei parenti non interessati a restare all’interno dell’azienda</a:t>
            </a:r>
            <a:endParaRPr lang="it-IT" dirty="0"/>
          </a:p>
        </p:txBody>
      </p:sp>
    </p:spTree>
  </p:cSld>
  <p:clrMapOvr>
    <a:masterClrMapping/>
  </p:clrMapOvr>
  <p:transition>
    <p:split orient="ver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I requisiti di fattibilità di un’operazione di LBO</a:t>
            </a:r>
            <a:endParaRPr lang="it-IT"/>
          </a:p>
        </p:txBody>
      </p:sp>
      <p:sp>
        <p:nvSpPr>
          <p:cNvPr id="3" name="Segnaposto contenuto 2"/>
          <p:cNvSpPr>
            <a:spLocks noGrp="1"/>
          </p:cNvSpPr>
          <p:nvPr>
            <p:ph idx="1"/>
          </p:nvPr>
        </p:nvSpPr>
        <p:spPr/>
        <p:txBody>
          <a:bodyPr/>
          <a:lstStyle/>
          <a:p>
            <a:pPr algn="just">
              <a:buNone/>
            </a:pPr>
            <a:r>
              <a:rPr lang="it-IT" sz="2600" smtClean="0"/>
              <a:t>Lo sfruttamento dell’effetto leva deve (alla luce della migliore esperienza finanziaria) avvenire nel rispetto delle seguenti condizioni:</a:t>
            </a:r>
          </a:p>
          <a:p>
            <a:pPr marL="514350" indent="-514350" algn="just">
              <a:buAutoNum type="alphaLcParenR"/>
            </a:pPr>
            <a:r>
              <a:rPr lang="it-IT" sz="2600" b="1" smtClean="0"/>
              <a:t>Compatibilità finanziaria</a:t>
            </a:r>
            <a:r>
              <a:rPr lang="it-IT" sz="2600" smtClean="0"/>
              <a:t>: l’impresa che risulterà a seguito della fusione deve essere in grado di rimborsare il capitale finanziato</a:t>
            </a:r>
          </a:p>
          <a:p>
            <a:pPr marL="514350" indent="-514350" algn="just">
              <a:buAutoNum type="alphaLcParenR"/>
            </a:pPr>
            <a:r>
              <a:rPr lang="it-IT" sz="2600" b="1" smtClean="0"/>
              <a:t>Compatibilità economica</a:t>
            </a:r>
            <a:r>
              <a:rPr lang="it-IT" sz="2600" smtClean="0"/>
              <a:t>: l’impresa deve produrre un reddito operativo sufficiente a pagare gli oneri finanziari sul debito</a:t>
            </a:r>
            <a:endParaRPr lang="it-IT" sz="2600" b="1" dirty="0"/>
          </a:p>
        </p:txBody>
      </p:sp>
    </p:spTree>
  </p:cSld>
  <p:clrMapOvr>
    <a:masterClrMapping/>
  </p:clrMapOvr>
  <p:transition>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Il </a:t>
            </a:r>
            <a:r>
              <a:rPr lang="it-IT" i="1" smtClean="0"/>
              <a:t>target </a:t>
            </a:r>
            <a:r>
              <a:rPr lang="it-IT" smtClean="0"/>
              <a:t>ideale di un’operazione di LBO</a:t>
            </a:r>
            <a:endParaRPr lang="it-IT"/>
          </a:p>
        </p:txBody>
      </p:sp>
      <p:sp>
        <p:nvSpPr>
          <p:cNvPr id="3" name="Segnaposto contenuto 2"/>
          <p:cNvSpPr>
            <a:spLocks noGrp="1"/>
          </p:cNvSpPr>
          <p:nvPr>
            <p:ph idx="1"/>
          </p:nvPr>
        </p:nvSpPr>
        <p:spPr/>
        <p:txBody>
          <a:bodyPr/>
          <a:lstStyle/>
          <a:p>
            <a:pPr>
              <a:buNone/>
            </a:pPr>
            <a:r>
              <a:rPr lang="it-IT" sz="2200" dirty="0" smtClean="0"/>
              <a:t>L’impresa </a:t>
            </a:r>
            <a:r>
              <a:rPr lang="it-IT" sz="2200" i="1" dirty="0" smtClean="0"/>
              <a:t>target </a:t>
            </a:r>
            <a:r>
              <a:rPr lang="it-IT" sz="2200" dirty="0" smtClean="0"/>
              <a:t>ideale ha:</a:t>
            </a:r>
          </a:p>
          <a:p>
            <a:r>
              <a:rPr lang="it-IT" sz="2200" dirty="0" smtClean="0"/>
              <a:t>Un basso grado di sfruttamento della leva finanziaria</a:t>
            </a:r>
          </a:p>
          <a:p>
            <a:r>
              <a:rPr lang="it-IT" sz="2200" dirty="0" smtClean="0"/>
              <a:t>Capacità (non attuale, ma futura) di produrre utili e flussi di cassa positivi</a:t>
            </a:r>
          </a:p>
          <a:p>
            <a:r>
              <a:rPr lang="it-IT" sz="2200" dirty="0" smtClean="0"/>
              <a:t>Attività atte a essere impiegate come garanzie verso i creditori</a:t>
            </a:r>
          </a:p>
          <a:p>
            <a:r>
              <a:rPr lang="it-IT" sz="2200" dirty="0" smtClean="0"/>
              <a:t>Attività o rami d’azienda autonomamente cedibili</a:t>
            </a:r>
          </a:p>
          <a:p>
            <a:pPr>
              <a:buNone/>
            </a:pPr>
            <a:r>
              <a:rPr lang="it-IT" sz="2200" dirty="0" smtClean="0"/>
              <a:t>Inoltre</a:t>
            </a:r>
          </a:p>
          <a:p>
            <a:r>
              <a:rPr lang="it-IT" sz="2200" dirty="0" smtClean="0"/>
              <a:t>Dispone di un </a:t>
            </a:r>
            <a:r>
              <a:rPr lang="it-IT" sz="2200" i="1" dirty="0" smtClean="0"/>
              <a:t>management</a:t>
            </a:r>
            <a:r>
              <a:rPr lang="it-IT" sz="2200" dirty="0" smtClean="0"/>
              <a:t> di ottima qualità</a:t>
            </a:r>
          </a:p>
          <a:p>
            <a:r>
              <a:rPr lang="it-IT" sz="2200" dirty="0" smtClean="0"/>
              <a:t>È collocata in un mercato sul quale l’impresa, in futuro, possa essere ceduta</a:t>
            </a:r>
            <a:endParaRPr lang="it-IT" sz="2200" dirty="0"/>
          </a:p>
        </p:txBody>
      </p:sp>
    </p:spTree>
  </p:cSld>
  <p:clrMapOvr>
    <a:masterClrMapping/>
  </p:clrMapOvr>
  <p:transition>
    <p:split orient="ver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La struttura finanziaria di un LBO</a:t>
            </a:r>
            <a:endParaRPr lang="it-IT"/>
          </a:p>
        </p:txBody>
      </p:sp>
      <p:sp>
        <p:nvSpPr>
          <p:cNvPr id="3" name="Segnaposto contenuto 2"/>
          <p:cNvSpPr>
            <a:spLocks noGrp="1"/>
          </p:cNvSpPr>
          <p:nvPr>
            <p:ph idx="1"/>
          </p:nvPr>
        </p:nvSpPr>
        <p:spPr/>
        <p:txBody>
          <a:bodyPr/>
          <a:lstStyle/>
          <a:p>
            <a:pPr>
              <a:buNone/>
            </a:pPr>
            <a:r>
              <a:rPr lang="it-IT" smtClean="0"/>
              <a:t>Le fonti finanziarie di un LBO sono:</a:t>
            </a:r>
          </a:p>
          <a:p>
            <a:r>
              <a:rPr lang="it-IT" smtClean="0"/>
              <a:t>Capitale azionario</a:t>
            </a:r>
          </a:p>
          <a:p>
            <a:r>
              <a:rPr lang="it-IT" smtClean="0"/>
              <a:t>Debito </a:t>
            </a:r>
            <a:r>
              <a:rPr lang="it-IT" i="1" smtClean="0"/>
              <a:t>senior</a:t>
            </a:r>
          </a:p>
          <a:p>
            <a:r>
              <a:rPr lang="it-IT" smtClean="0"/>
              <a:t>Debito</a:t>
            </a:r>
            <a:r>
              <a:rPr lang="it-IT" i="1" smtClean="0"/>
              <a:t> junior</a:t>
            </a:r>
            <a:r>
              <a:rPr lang="it-IT" smtClean="0"/>
              <a:t> (subordinato)</a:t>
            </a:r>
          </a:p>
          <a:p>
            <a:endParaRPr lang="it-IT"/>
          </a:p>
        </p:txBody>
      </p:sp>
    </p:spTree>
  </p:cSld>
  <p:clrMapOvr>
    <a:masterClrMapping/>
  </p:clrMapOvr>
  <p:transition>
    <p:split orient="ver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Capitale azionario</a:t>
            </a:r>
            <a:endParaRPr lang="it-IT"/>
          </a:p>
        </p:txBody>
      </p:sp>
      <p:sp>
        <p:nvSpPr>
          <p:cNvPr id="3" name="Segnaposto contenuto 2"/>
          <p:cNvSpPr>
            <a:spLocks noGrp="1"/>
          </p:cNvSpPr>
          <p:nvPr>
            <p:ph idx="1"/>
          </p:nvPr>
        </p:nvSpPr>
        <p:spPr/>
        <p:txBody>
          <a:bodyPr/>
          <a:lstStyle/>
          <a:p>
            <a:pPr algn="just"/>
            <a:r>
              <a:rPr lang="it-IT" sz="2600" dirty="0" smtClean="0"/>
              <a:t>E’ costituito dall’apporto effettuato dai soci della </a:t>
            </a:r>
            <a:r>
              <a:rPr lang="it-IT" sz="2600" dirty="0" err="1" smtClean="0"/>
              <a:t>NewCo</a:t>
            </a:r>
            <a:r>
              <a:rPr lang="it-IT" sz="2600" dirty="0" smtClean="0"/>
              <a:t> in sede di sottoscrizione del capitale della stessa</a:t>
            </a:r>
          </a:p>
          <a:p>
            <a:pPr algn="just"/>
            <a:r>
              <a:rPr lang="it-IT" sz="2600" dirty="0" smtClean="0"/>
              <a:t>Rappresenta una quota generalmente compresa tra il 10% e il 30% del totale dei mezzi finanziari necessari per la realizzazione del </a:t>
            </a:r>
            <a:r>
              <a:rPr lang="it-IT" sz="2600" i="1" dirty="0" smtClean="0"/>
              <a:t>buy-out</a:t>
            </a:r>
          </a:p>
          <a:p>
            <a:pPr algn="just"/>
            <a:r>
              <a:rPr lang="it-IT" sz="2600" dirty="0" smtClean="0"/>
              <a:t>Sono previsti prezzi di emissione diversi per le azioni da attribuirsi  alle diverse categorie di soci</a:t>
            </a:r>
          </a:p>
          <a:p>
            <a:pPr lvl="1"/>
            <a:r>
              <a:rPr lang="it-IT" sz="2200" dirty="0" smtClean="0"/>
              <a:t>Nominale (spesso, per le azioni a favore dei manager)</a:t>
            </a:r>
          </a:p>
          <a:p>
            <a:pPr lvl="1"/>
            <a:r>
              <a:rPr lang="it-IT" sz="2200" dirty="0" smtClean="0"/>
              <a:t>Con sovrapprezzo (in genere, per gli investitori istituzionali)</a:t>
            </a:r>
            <a:endParaRPr lang="it-IT" sz="2200" dirty="0"/>
          </a:p>
        </p:txBody>
      </p:sp>
    </p:spTree>
  </p:cSld>
  <p:clrMapOvr>
    <a:masterClrMapping/>
  </p:clrMapOvr>
  <p:transition>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Debito </a:t>
            </a:r>
            <a:r>
              <a:rPr lang="it-IT" i="1" smtClean="0"/>
              <a:t>senior</a:t>
            </a:r>
            <a:endParaRPr lang="it-IT"/>
          </a:p>
        </p:txBody>
      </p:sp>
      <p:sp>
        <p:nvSpPr>
          <p:cNvPr id="3" name="Segnaposto contenuto 2"/>
          <p:cNvSpPr>
            <a:spLocks noGrp="1"/>
          </p:cNvSpPr>
          <p:nvPr>
            <p:ph idx="1"/>
          </p:nvPr>
        </p:nvSpPr>
        <p:spPr/>
        <p:txBody>
          <a:bodyPr/>
          <a:lstStyle/>
          <a:p>
            <a:pPr algn="just"/>
            <a:r>
              <a:rPr lang="it-IT" sz="2800" dirty="0" smtClean="0"/>
              <a:t>Per debito </a:t>
            </a:r>
            <a:r>
              <a:rPr lang="it-IT" sz="2800" i="1" dirty="0" smtClean="0"/>
              <a:t>senior </a:t>
            </a:r>
            <a:r>
              <a:rPr lang="it-IT" sz="2800" dirty="0" smtClean="0"/>
              <a:t>si intende il complesso dei finanziamenti a </a:t>
            </a:r>
            <a:r>
              <a:rPr lang="it-IT" sz="2800" dirty="0" err="1" smtClean="0"/>
              <a:t>medio-lungo</a:t>
            </a:r>
            <a:r>
              <a:rPr lang="it-IT" sz="2800" dirty="0" smtClean="0"/>
              <a:t> termine caratterizzati da una </a:t>
            </a:r>
            <a:r>
              <a:rPr lang="it-IT" sz="2800" b="1" dirty="0" smtClean="0"/>
              <a:t>clausola di rimborso privilegiato</a:t>
            </a:r>
            <a:r>
              <a:rPr lang="it-IT" sz="2800" dirty="0" smtClean="0"/>
              <a:t> rispetto agli altri debiti</a:t>
            </a:r>
          </a:p>
          <a:p>
            <a:pPr algn="just"/>
            <a:r>
              <a:rPr lang="it-IT" sz="2800" dirty="0" smtClean="0"/>
              <a:t>Il rimborso avviene prima di quello degli eventuali </a:t>
            </a:r>
            <a:r>
              <a:rPr lang="it-IT" sz="2800" smtClean="0"/>
              <a:t>debiti </a:t>
            </a:r>
            <a:r>
              <a:rPr lang="it-IT" sz="2800" b="1" smtClean="0"/>
              <a:t>subordinati</a:t>
            </a:r>
            <a:endParaRPr lang="it-IT" sz="2800" b="1" dirty="0" smtClean="0"/>
          </a:p>
          <a:p>
            <a:pPr algn="just"/>
            <a:r>
              <a:rPr lang="it-IT" sz="2800" dirty="0" smtClean="0"/>
              <a:t>Sono in genere erogati da banche o sindacati di banche</a:t>
            </a:r>
            <a:endParaRPr lang="it-IT" sz="2800" dirty="0"/>
          </a:p>
        </p:txBody>
      </p:sp>
    </p:spTree>
  </p:cSld>
  <p:clrMapOvr>
    <a:masterClrMapping/>
  </p:clrMapOvr>
  <p:transition>
    <p:split orient="ver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Debito senior e </a:t>
            </a:r>
            <a:r>
              <a:rPr lang="it-IT" i="1" smtClean="0"/>
              <a:t>covenants</a:t>
            </a:r>
            <a:endParaRPr lang="it-IT" i="1"/>
          </a:p>
        </p:txBody>
      </p:sp>
      <p:sp>
        <p:nvSpPr>
          <p:cNvPr id="3" name="Segnaposto contenuto 2"/>
          <p:cNvSpPr>
            <a:spLocks noGrp="1"/>
          </p:cNvSpPr>
          <p:nvPr>
            <p:ph idx="1"/>
          </p:nvPr>
        </p:nvSpPr>
        <p:spPr/>
        <p:txBody>
          <a:bodyPr/>
          <a:lstStyle/>
          <a:p>
            <a:pPr algn="just">
              <a:buNone/>
            </a:pPr>
            <a:r>
              <a:rPr lang="it-IT" sz="2600" smtClean="0"/>
              <a:t>I finanziatori </a:t>
            </a:r>
            <a:r>
              <a:rPr lang="it-IT" sz="2600" i="1" smtClean="0"/>
              <a:t>senior</a:t>
            </a:r>
            <a:r>
              <a:rPr lang="it-IT" sz="2600" smtClean="0"/>
              <a:t> condizionano la concessione del finanziamento a particolari vincoli tesi a prevenire comportamenti opportunistici del management:</a:t>
            </a:r>
          </a:p>
          <a:p>
            <a:pPr algn="just"/>
            <a:r>
              <a:rPr lang="it-IT" sz="2600" b="1" i="1" smtClean="0"/>
              <a:t>Positive covenants</a:t>
            </a:r>
            <a:r>
              <a:rPr lang="it-IT" sz="2600" i="1" smtClean="0"/>
              <a:t>: </a:t>
            </a:r>
            <a:r>
              <a:rPr lang="it-IT" sz="2600" smtClean="0"/>
              <a:t>sono obblighi “di fare”, come ad es. l’obbligo di utilizzare gli eventuali surplus di cassa per il rimborso dei finanziamenti</a:t>
            </a:r>
          </a:p>
          <a:p>
            <a:pPr algn="just"/>
            <a:r>
              <a:rPr lang="it-IT" sz="2600" b="1" i="1" smtClean="0"/>
              <a:t>Negative covenants</a:t>
            </a:r>
            <a:r>
              <a:rPr lang="it-IT" sz="2600" smtClean="0"/>
              <a:t>: sono </a:t>
            </a:r>
            <a:r>
              <a:rPr lang="it-IT" sz="2600" b="1" smtClean="0"/>
              <a:t>divieti</a:t>
            </a:r>
            <a:r>
              <a:rPr lang="it-IT" sz="2600" smtClean="0"/>
              <a:t> (impossibilità di ricorrere a nuovi debiti dotati di garanzie di grado più elevato); </a:t>
            </a:r>
            <a:r>
              <a:rPr lang="it-IT" sz="2600" b="1" smtClean="0"/>
              <a:t>limitazioni </a:t>
            </a:r>
            <a:r>
              <a:rPr lang="it-IT" sz="2600" smtClean="0"/>
              <a:t>(fissazione di soglie massime alla distribuzione di dividendi)</a:t>
            </a:r>
            <a:endParaRPr lang="it-IT" sz="2600"/>
          </a:p>
        </p:txBody>
      </p:sp>
    </p:spTree>
  </p:cSld>
  <p:clrMapOvr>
    <a:masterClrMapping/>
  </p:clrMapOvr>
  <p:transition>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Debito </a:t>
            </a:r>
            <a:r>
              <a:rPr lang="it-IT" i="1" smtClean="0"/>
              <a:t>junior</a:t>
            </a:r>
            <a:endParaRPr lang="it-IT" i="1"/>
          </a:p>
        </p:txBody>
      </p:sp>
      <p:sp>
        <p:nvSpPr>
          <p:cNvPr id="3" name="Segnaposto contenuto 2"/>
          <p:cNvSpPr>
            <a:spLocks noGrp="1"/>
          </p:cNvSpPr>
          <p:nvPr>
            <p:ph idx="1"/>
          </p:nvPr>
        </p:nvSpPr>
        <p:spPr/>
        <p:txBody>
          <a:bodyPr/>
          <a:lstStyle/>
          <a:p>
            <a:pPr algn="just"/>
            <a:r>
              <a:rPr lang="it-IT" sz="2800" smtClean="0"/>
              <a:t>E’ costituito dall’insieme dei finanziamenti il cui rimborso e la cui remunerazione sono postergati rispetto al debito </a:t>
            </a:r>
            <a:r>
              <a:rPr lang="it-IT" sz="2800" i="1" smtClean="0"/>
              <a:t>senior, </a:t>
            </a:r>
            <a:r>
              <a:rPr lang="it-IT" sz="2800" smtClean="0"/>
              <a:t>seppure antergati rispetto al capitale di rischio</a:t>
            </a:r>
          </a:p>
          <a:p>
            <a:pPr algn="just"/>
            <a:r>
              <a:rPr lang="it-IT" sz="2800" smtClean="0"/>
              <a:t>Si tratta di prestiti a media-lunga scadenza che possono assumere svariate forme tecniche. Un esempio noto sono le obbligazioni a alto rendimento (</a:t>
            </a:r>
            <a:r>
              <a:rPr lang="it-IT" sz="2800" i="1" smtClean="0"/>
              <a:t>high yeld bonds</a:t>
            </a:r>
            <a:r>
              <a:rPr lang="it-IT" sz="2800" smtClean="0"/>
              <a:t>) o “obbligazioni spazzatura” (</a:t>
            </a:r>
            <a:r>
              <a:rPr lang="it-IT" sz="2800" i="1" smtClean="0"/>
              <a:t>junk bonds</a:t>
            </a:r>
            <a:r>
              <a:rPr lang="it-IT" sz="2800" smtClean="0"/>
              <a:t>)</a:t>
            </a:r>
            <a:endParaRPr lang="it-IT" sz="2800"/>
          </a:p>
        </p:txBody>
      </p:sp>
    </p:spTree>
  </p:cSld>
  <p:clrMapOvr>
    <a:masterClrMapping/>
  </p:clrMapOvr>
  <p:transition>
    <p:split orient="ver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Il ruolo degli intermediari</a:t>
            </a:r>
            <a:endParaRPr lang="it-IT"/>
          </a:p>
        </p:txBody>
      </p:sp>
      <p:sp>
        <p:nvSpPr>
          <p:cNvPr id="3" name="Segnaposto contenuto 2"/>
          <p:cNvSpPr>
            <a:spLocks noGrp="1"/>
          </p:cNvSpPr>
          <p:nvPr>
            <p:ph idx="1"/>
          </p:nvPr>
        </p:nvSpPr>
        <p:spPr/>
        <p:txBody>
          <a:bodyPr/>
          <a:lstStyle/>
          <a:p>
            <a:pPr>
              <a:buNone/>
            </a:pPr>
            <a:r>
              <a:rPr lang="it-IT" dirty="0" smtClean="0"/>
              <a:t>Gli intermediari possono assumere due vesti</a:t>
            </a:r>
          </a:p>
          <a:p>
            <a:pPr algn="just"/>
            <a:r>
              <a:rPr lang="it-IT" dirty="0" smtClean="0"/>
              <a:t>Servizio di </a:t>
            </a:r>
            <a:r>
              <a:rPr lang="it-IT" i="1" dirty="0" err="1" smtClean="0"/>
              <a:t>origination</a:t>
            </a:r>
            <a:r>
              <a:rPr lang="it-IT" dirty="0" smtClean="0"/>
              <a:t>: progettazione delle caratteristiche tecniche e finanziarie dell’operazione con i relativi strumenti finanziari. In genere apportano anche </a:t>
            </a:r>
            <a:r>
              <a:rPr lang="it-IT" b="1" dirty="0" smtClean="0"/>
              <a:t>capitale di rischio</a:t>
            </a:r>
          </a:p>
          <a:p>
            <a:pPr algn="just"/>
            <a:r>
              <a:rPr lang="it-IT" dirty="0" smtClean="0"/>
              <a:t>Servizio di debito: si limitano a finanziare l’operazione con </a:t>
            </a:r>
            <a:r>
              <a:rPr lang="it-IT" b="1" dirty="0" smtClean="0"/>
              <a:t>capitale di debito</a:t>
            </a:r>
            <a:endParaRPr lang="it-IT" b="1" dirty="0"/>
          </a:p>
        </p:txBody>
      </p:sp>
    </p:spTree>
  </p:cSld>
  <p:clrMapOvr>
    <a:masterClrMapping/>
  </p:clrMapOvr>
  <p:transition>
    <p:split orient="ver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150938" y="214313"/>
            <a:ext cx="7793037" cy="3934767"/>
          </a:xfrm>
        </p:spPr>
        <p:txBody>
          <a:bodyPr/>
          <a:lstStyle/>
          <a:p>
            <a:pPr algn="ctr"/>
            <a:r>
              <a:rPr lang="it-IT" smtClean="0"/>
              <a:t>Profili giuridici dell’operazione</a:t>
            </a:r>
            <a:endParaRPr lang="it-IT"/>
          </a:p>
        </p:txBody>
      </p:sp>
    </p:spTree>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n-US" dirty="0" err="1" smtClean="0"/>
              <a:t>Sommario</a:t>
            </a:r>
            <a:r>
              <a:rPr lang="en-US" smtClean="0"/>
              <a:t> dell’intervento</a:t>
            </a:r>
            <a:endParaRPr lang="en-US"/>
          </a:p>
        </p:txBody>
      </p:sp>
      <p:sp>
        <p:nvSpPr>
          <p:cNvPr id="3" name="Segnaposto contenuto 2"/>
          <p:cNvSpPr>
            <a:spLocks noGrp="1"/>
          </p:cNvSpPr>
          <p:nvPr>
            <p:ph idx="1"/>
          </p:nvPr>
        </p:nvSpPr>
        <p:spPr>
          <a:xfrm>
            <a:off x="904056" y="2017712"/>
            <a:ext cx="7772400" cy="4363615"/>
          </a:xfrm>
        </p:spPr>
        <p:txBody>
          <a:bodyPr/>
          <a:lstStyle/>
          <a:p>
            <a:pPr marL="514350" indent="-514350" algn="just">
              <a:buFont typeface="+mj-lt"/>
              <a:buAutoNum type="arabicPeriod"/>
            </a:pPr>
            <a:r>
              <a:rPr lang="en-US" sz="2800" smtClean="0"/>
              <a:t>Cenni sulle tecniche di finanziamento delle operazioni di acquisizione</a:t>
            </a:r>
            <a:endParaRPr lang="en-US" sz="2800" dirty="0" smtClean="0"/>
          </a:p>
          <a:p>
            <a:pPr marL="514350" indent="-514350" algn="just">
              <a:buAutoNum type="arabicPeriod" startAt="2"/>
            </a:pPr>
            <a:r>
              <a:rPr lang="en-US" smtClean="0"/>
              <a:t>Il </a:t>
            </a:r>
            <a:r>
              <a:rPr lang="en-US" i="1" smtClean="0"/>
              <a:t>Leveraged Buy-Out </a:t>
            </a:r>
            <a:r>
              <a:rPr lang="en-US" smtClean="0"/>
              <a:t>(LBO): profili tecnici</a:t>
            </a:r>
          </a:p>
          <a:p>
            <a:pPr marL="514350" indent="-514350" algn="just">
              <a:buAutoNum type="arabicPeriod" startAt="2"/>
            </a:pPr>
            <a:r>
              <a:rPr lang="en-US" smtClean="0"/>
              <a:t>Continua: liceità e condizioni di ammissibilità del LBO</a:t>
            </a:r>
            <a:endParaRPr lang="en-US" dirty="0" smtClean="0"/>
          </a:p>
          <a:p>
            <a:pPr marL="514350" indent="-514350">
              <a:buAutoNum type="arabicPeriod" startAt="2"/>
            </a:pPr>
            <a:endParaRPr lang="en-US" dirty="0" smtClean="0"/>
          </a:p>
        </p:txBody>
      </p:sp>
    </p:spTree>
  </p:cSld>
  <p:clrMapOvr>
    <a:masterClrMapping/>
  </p:clrMapOvr>
  <p:transition>
    <p:split orient="ver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I vincoli civilistici all’operazione</a:t>
            </a:r>
            <a:endParaRPr lang="it-IT"/>
          </a:p>
        </p:txBody>
      </p:sp>
      <p:sp>
        <p:nvSpPr>
          <p:cNvPr id="3" name="Segnaposto contenuto 2"/>
          <p:cNvSpPr>
            <a:spLocks noGrp="1"/>
          </p:cNvSpPr>
          <p:nvPr>
            <p:ph idx="1"/>
          </p:nvPr>
        </p:nvSpPr>
        <p:spPr/>
        <p:txBody>
          <a:bodyPr/>
          <a:lstStyle/>
          <a:p>
            <a:pPr algn="just"/>
            <a:r>
              <a:rPr lang="it-IT" i="1" dirty="0" smtClean="0"/>
              <a:t>Ex</a:t>
            </a:r>
            <a:r>
              <a:rPr lang="it-IT" dirty="0" smtClean="0"/>
              <a:t> art. 2358 c.c. è fatto divieto alle società di accordare prestiti, fornire garanzie per l’acquisto o la sottoscrizione </a:t>
            </a:r>
            <a:r>
              <a:rPr lang="it-IT" smtClean="0"/>
              <a:t>di azioni </a:t>
            </a:r>
            <a:r>
              <a:rPr lang="it-IT" dirty="0" smtClean="0"/>
              <a:t>proprie da parte di terzi e accettare azioni in garanzia</a:t>
            </a:r>
          </a:p>
          <a:p>
            <a:pPr algn="just"/>
            <a:r>
              <a:rPr lang="it-IT" smtClean="0"/>
              <a:t>Parte della dottrina e della giurisprudenza ha sostenuto che </a:t>
            </a:r>
            <a:r>
              <a:rPr lang="it-IT" dirty="0" smtClean="0"/>
              <a:t>l’operazione di </a:t>
            </a:r>
            <a:r>
              <a:rPr lang="it-IT" smtClean="0"/>
              <a:t>LBO costituisce </a:t>
            </a:r>
            <a:r>
              <a:rPr lang="it-IT" dirty="0" smtClean="0"/>
              <a:t>una violazione dell’art. 2358 </a:t>
            </a:r>
            <a:r>
              <a:rPr lang="it-IT" smtClean="0"/>
              <a:t>c.c. attraverso il meccanismo del “negozio in frode alla legge”</a:t>
            </a:r>
            <a:endParaRPr lang="it-IT" dirty="0"/>
          </a:p>
        </p:txBody>
      </p:sp>
    </p:spTree>
  </p:cSld>
  <p:clrMapOvr>
    <a:masterClrMapping/>
  </p:clrMapOvr>
  <p:transition>
    <p:split orient="ver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000" b="1" smtClean="0"/>
              <a:t>Art. 2358 Altre operazioni sulle proprie azioni</a:t>
            </a:r>
            <a:r>
              <a:rPr lang="it-IT" sz="3000" smtClean="0"/>
              <a:t/>
            </a:r>
            <a:br>
              <a:rPr lang="it-IT" sz="3000" smtClean="0"/>
            </a:br>
            <a:endParaRPr lang="it-IT" sz="3000"/>
          </a:p>
        </p:txBody>
      </p:sp>
      <p:sp>
        <p:nvSpPr>
          <p:cNvPr id="3" name="Segnaposto contenuto 2"/>
          <p:cNvSpPr>
            <a:spLocks noGrp="1"/>
          </p:cNvSpPr>
          <p:nvPr>
            <p:ph idx="1"/>
          </p:nvPr>
        </p:nvSpPr>
        <p:spPr/>
        <p:txBody>
          <a:bodyPr/>
          <a:lstStyle/>
          <a:p>
            <a:pPr algn="just">
              <a:buNone/>
            </a:pPr>
            <a:r>
              <a:rPr lang="it-IT" sz="2200" smtClean="0"/>
              <a:t>1. </a:t>
            </a:r>
            <a:r>
              <a:rPr lang="it-IT" sz="2400" i="1" smtClean="0"/>
              <a:t>La società non può accordare prestiti, né fornire garanzie per l'acquisto o la sottoscrizione delle azioni proprie. 2. La società non può, neppure per tramite di società fiduciaria, o per interposta persona, accettare azioni proprie in garanzia. 3. Le disposizioni dei due commi precedenti non si applicano alle operazioni effettuate per favorire l'acquisto di azioni da parte di dipendenti della società o di quelli di società controllanti o controllate. In questi casi tuttavia le somme impiegate e le garanzie prestate debbono essere contenute nei limiti degli utili distribuibili regolarmente accertati e delle riserve disponibili risultanti dall'ultimo bilancio regolarmente approvato.</a:t>
            </a:r>
          </a:p>
          <a:p>
            <a:pPr>
              <a:buNone/>
            </a:pPr>
            <a:r>
              <a:rPr lang="it-IT" sz="2400" i="1" smtClean="0"/>
              <a:t> </a:t>
            </a:r>
          </a:p>
          <a:p>
            <a:endParaRPr lang="it-IT"/>
          </a:p>
        </p:txBody>
      </p:sp>
    </p:spTree>
  </p:cSld>
  <p:clrMapOvr>
    <a:masterClrMapping/>
  </p:clrMapOvr>
  <p:transition>
    <p:split orient="ver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La legge delega di riforma del diritto societario</a:t>
            </a:r>
            <a:endParaRPr lang="it-IT"/>
          </a:p>
        </p:txBody>
      </p:sp>
      <p:sp>
        <p:nvSpPr>
          <p:cNvPr id="3" name="Segnaposto contenuto 2"/>
          <p:cNvSpPr>
            <a:spLocks noGrp="1"/>
          </p:cNvSpPr>
          <p:nvPr>
            <p:ph idx="1"/>
          </p:nvPr>
        </p:nvSpPr>
        <p:spPr/>
        <p:txBody>
          <a:bodyPr/>
          <a:lstStyle/>
          <a:p>
            <a:pPr algn="just">
              <a:buNone/>
            </a:pPr>
            <a:r>
              <a:rPr lang="it-IT" sz="2800" smtClean="0"/>
              <a:t>Nel 2001 il Governo è stato delegato a introdurre nel c.c. una disposizione che stabilisca che “</a:t>
            </a:r>
            <a:r>
              <a:rPr lang="it-IT" sz="2800" i="1" smtClean="0"/>
              <a:t>le fusioni tra società, una delle quali abbia contratto debiti per acquisire il controllo dell’altra, non comportano violazione del divieto di acquisto e di sottoscrizione di azioni proprie, di cui, rispettivamente, agli  artt. 2357 e 2357-</a:t>
            </a:r>
            <a:r>
              <a:rPr lang="it-IT" sz="2800" smtClean="0"/>
              <a:t>quater</a:t>
            </a:r>
            <a:r>
              <a:rPr lang="it-IT" sz="2800" i="1" smtClean="0"/>
              <a:t> del codice civile, e del divieto di accordare prestiti e di fornire garanzie per l’acquisto o la sottoscrizione di azioni proprie, di cui all’art. 2358 del codice civile </a:t>
            </a:r>
            <a:r>
              <a:rPr lang="it-IT" sz="2800" smtClean="0"/>
              <a:t>(art. 7, 1° co., L. 366/2001)</a:t>
            </a:r>
            <a:endParaRPr lang="it-IT" sz="2800"/>
          </a:p>
        </p:txBody>
      </p:sp>
    </p:spTree>
  </p:cSld>
  <p:clrMapOvr>
    <a:masterClrMapping/>
  </p:clrMapOvr>
  <p:transition>
    <p:split orient="ver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La conquistata legittimità del LBO grazie all’art. 2501 bis c.c.</a:t>
            </a:r>
            <a:endParaRPr lang="it-IT"/>
          </a:p>
        </p:txBody>
      </p:sp>
      <p:sp>
        <p:nvSpPr>
          <p:cNvPr id="3" name="Segnaposto contenuto 2"/>
          <p:cNvSpPr>
            <a:spLocks noGrp="1"/>
          </p:cNvSpPr>
          <p:nvPr>
            <p:ph idx="1"/>
          </p:nvPr>
        </p:nvSpPr>
        <p:spPr>
          <a:xfrm>
            <a:off x="1182688" y="1844824"/>
            <a:ext cx="7772400" cy="4680520"/>
          </a:xfrm>
        </p:spPr>
        <p:txBody>
          <a:bodyPr/>
          <a:lstStyle/>
          <a:p>
            <a:pPr algn="just">
              <a:buNone/>
            </a:pPr>
            <a:r>
              <a:rPr lang="it-IT" sz="2000" smtClean="0"/>
              <a:t>L’art. 2501 bis (Fusione a seguito di acquisizione con indebitamento) prevede che: “</a:t>
            </a:r>
            <a:r>
              <a:rPr lang="it-IT" sz="2000" i="1" u="sng" smtClean="0"/>
              <a:t>1</a:t>
            </a:r>
            <a:r>
              <a:rPr lang="it-IT" sz="2000" i="1" smtClean="0"/>
              <a:t>. Nel caso di fusione tra società, una delle quali abbia contratto debiti </a:t>
            </a:r>
            <a:r>
              <a:rPr lang="it-IT" sz="2000" b="1" i="1" smtClean="0"/>
              <a:t>per acquisire il controllo dell’altra</a:t>
            </a:r>
            <a:r>
              <a:rPr lang="it-IT" sz="2000" i="1" smtClean="0"/>
              <a:t>, quando per effetto della fusione il patrimonio di quest’ultima viene a costituire garanzia generica o fonte di rimborso di detti debiti, si applica la disciplina del presente articolo. </a:t>
            </a:r>
            <a:r>
              <a:rPr lang="it-IT" sz="2000" i="1" u="sng" smtClean="0"/>
              <a:t>2.</a:t>
            </a:r>
            <a:r>
              <a:rPr lang="it-IT" sz="2000" i="1" smtClean="0"/>
              <a:t> Il progetto di fusione di cui all’art. 2501 ter deve indicare le risorse finanziarie previste per il soddisfacimento delle obbligazioni della società risultanti dalla fusione. </a:t>
            </a:r>
            <a:r>
              <a:rPr lang="it-IT" sz="2000" i="1" u="sng" smtClean="0"/>
              <a:t>3</a:t>
            </a:r>
            <a:r>
              <a:rPr lang="it-IT" sz="2000" i="1" smtClean="0"/>
              <a:t>. La relazione di cui all’art. 2501 quinquies deve indicare </a:t>
            </a:r>
            <a:r>
              <a:rPr lang="it-IT" sz="2000" b="1" i="1" smtClean="0"/>
              <a:t>le ragioni che giustificano l’operazione </a:t>
            </a:r>
            <a:r>
              <a:rPr lang="it-IT" sz="2000" i="1" smtClean="0"/>
              <a:t>e contenere un piano economico e finanziario con indicazione della fonte delle risorse finanziarie e la descrizione degli obiettivi che si intendono raggiungere. </a:t>
            </a:r>
            <a:r>
              <a:rPr lang="it-IT" sz="2000" i="1" u="sng" smtClean="0"/>
              <a:t>4.</a:t>
            </a:r>
            <a:r>
              <a:rPr lang="it-IT" sz="2000" i="1" smtClean="0"/>
              <a:t> La relazione degli esperti di cui all’art. 2501 sexies attesta la </a:t>
            </a:r>
            <a:r>
              <a:rPr lang="it-IT" sz="2000" b="1" i="1" smtClean="0"/>
              <a:t>ragionevolezza </a:t>
            </a:r>
            <a:r>
              <a:rPr lang="it-IT" sz="2000" i="1" smtClean="0"/>
              <a:t>delle indicazioni contenute nel progetto di fusione ai sensi del precedente secondo comma. </a:t>
            </a:r>
            <a:r>
              <a:rPr lang="it-IT" sz="2000" i="1" u="sng" smtClean="0"/>
              <a:t>5</a:t>
            </a:r>
            <a:r>
              <a:rPr lang="it-IT" sz="2000" i="1" smtClean="0"/>
              <a:t>. Al progetto deve essere allegata una relazione della società di revisione incaricata della revisione contabile obbligatoria della società obiettivo o della società acquirente. </a:t>
            </a:r>
            <a:r>
              <a:rPr lang="it-IT" sz="2000" i="1" u="sng" smtClean="0"/>
              <a:t>6.</a:t>
            </a:r>
            <a:r>
              <a:rPr lang="it-IT" sz="2000" i="1" smtClean="0"/>
              <a:t> Alle fusioni di cui al primo comma non si applicano le disposizioni degli articoli 2505 e 2505 bis.”</a:t>
            </a:r>
            <a:endParaRPr lang="it-IT" sz="2000" i="1"/>
          </a:p>
        </p:txBody>
      </p:sp>
    </p:spTree>
  </p:cSld>
  <p:clrMapOvr>
    <a:masterClrMapping/>
  </p:clrMapOvr>
  <p:transition>
    <p:split orient="ver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La fattispecie disciplinata</a:t>
            </a:r>
            <a:endParaRPr lang="it-IT"/>
          </a:p>
        </p:txBody>
      </p:sp>
      <p:sp>
        <p:nvSpPr>
          <p:cNvPr id="3" name="Segnaposto contenuto 2"/>
          <p:cNvSpPr>
            <a:spLocks noGrp="1"/>
          </p:cNvSpPr>
          <p:nvPr>
            <p:ph idx="1"/>
          </p:nvPr>
        </p:nvSpPr>
        <p:spPr/>
        <p:txBody>
          <a:bodyPr/>
          <a:lstStyle/>
          <a:p>
            <a:pPr algn="just">
              <a:buNone/>
            </a:pPr>
            <a:r>
              <a:rPr lang="it-IT" sz="3000" smtClean="0"/>
              <a:t>Sono elementi della fattispecie di cui all’art. 2501</a:t>
            </a:r>
            <a:r>
              <a:rPr lang="it-IT" sz="3000" i="1" smtClean="0"/>
              <a:t>bis</a:t>
            </a:r>
            <a:r>
              <a:rPr lang="it-IT" sz="3000" smtClean="0"/>
              <a:t>:</a:t>
            </a:r>
          </a:p>
          <a:p>
            <a:r>
              <a:rPr lang="it-IT" sz="3000" smtClean="0"/>
              <a:t>Una fusione tra due società…</a:t>
            </a:r>
          </a:p>
          <a:p>
            <a:pPr algn="just"/>
            <a:r>
              <a:rPr lang="it-IT" sz="3000" smtClean="0"/>
              <a:t>Una delle quali abbia contratto debiti per acquisire il controllo dell’altra, e </a:t>
            </a:r>
          </a:p>
          <a:p>
            <a:pPr algn="just"/>
            <a:r>
              <a:rPr lang="it-IT" sz="3000" smtClean="0"/>
              <a:t>Alla fusione consegua l’effetto che il patrimonio della </a:t>
            </a:r>
            <a:r>
              <a:rPr lang="it-IT" sz="3000" i="1" smtClean="0"/>
              <a:t>target </a:t>
            </a:r>
            <a:r>
              <a:rPr lang="it-IT" sz="3000" smtClean="0"/>
              <a:t>funge da “garanzia generica” o da “fonte di rimborso” di quei debiti</a:t>
            </a:r>
            <a:endParaRPr lang="it-IT" sz="3000"/>
          </a:p>
        </p:txBody>
      </p:sp>
    </p:spTree>
  </p:cSld>
  <p:clrMapOvr>
    <a:masterClrMapping/>
  </p:clrMapOvr>
  <p:transition>
    <p:split orient="ver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500" smtClean="0"/>
              <a:t>Le condizioni di ammissibilità di un LBO: un riepilogo degli obblighi di </a:t>
            </a:r>
            <a:r>
              <a:rPr lang="it-IT" sz="3500" i="1" smtClean="0"/>
              <a:t>disclosure</a:t>
            </a:r>
            <a:endParaRPr lang="it-IT" sz="3500"/>
          </a:p>
        </p:txBody>
      </p:sp>
      <p:sp>
        <p:nvSpPr>
          <p:cNvPr id="3" name="Segnaposto contenuto 2"/>
          <p:cNvSpPr>
            <a:spLocks noGrp="1"/>
          </p:cNvSpPr>
          <p:nvPr>
            <p:ph idx="1"/>
          </p:nvPr>
        </p:nvSpPr>
        <p:spPr>
          <a:xfrm>
            <a:off x="1182688" y="1916832"/>
            <a:ext cx="7772400" cy="4215681"/>
          </a:xfrm>
        </p:spPr>
        <p:txBody>
          <a:bodyPr/>
          <a:lstStyle/>
          <a:p>
            <a:pPr marL="514350" indent="-514350" algn="just">
              <a:buAutoNum type="arabicParenR"/>
            </a:pPr>
            <a:r>
              <a:rPr lang="it-IT" sz="2180" dirty="0" smtClean="0"/>
              <a:t>Devono essere previste e indicate nel </a:t>
            </a:r>
            <a:r>
              <a:rPr lang="it-IT" sz="2180" b="1" dirty="0" smtClean="0"/>
              <a:t>progetto di fusione</a:t>
            </a:r>
            <a:r>
              <a:rPr lang="it-IT" sz="2180" dirty="0" smtClean="0"/>
              <a:t> le risorse adeguate a soddisfare il fabbisogno </a:t>
            </a:r>
            <a:r>
              <a:rPr lang="it-IT" sz="2180" smtClean="0"/>
              <a:t>finanziario (complessivo) della </a:t>
            </a:r>
            <a:r>
              <a:rPr lang="it-IT" sz="2180" dirty="0" smtClean="0"/>
              <a:t>società risultante </a:t>
            </a:r>
            <a:r>
              <a:rPr lang="it-IT" sz="2180" smtClean="0"/>
              <a:t>dalla fusione (</a:t>
            </a:r>
            <a:r>
              <a:rPr lang="it-IT" sz="2180" i="1" smtClean="0"/>
              <a:t>financial plan</a:t>
            </a:r>
            <a:r>
              <a:rPr lang="it-IT" sz="2180" smtClean="0"/>
              <a:t>)</a:t>
            </a:r>
            <a:endParaRPr lang="it-IT" sz="2180" dirty="0" smtClean="0"/>
          </a:p>
          <a:p>
            <a:pPr marL="514350" indent="-514350" algn="just">
              <a:buAutoNum type="arabicParenR"/>
            </a:pPr>
            <a:r>
              <a:rPr lang="it-IT" sz="2180" smtClean="0"/>
              <a:t>L’organo amministrativo deve redigere un </a:t>
            </a:r>
            <a:r>
              <a:rPr lang="it-IT" sz="2180" dirty="0" smtClean="0"/>
              <a:t>piano che indichi le </a:t>
            </a:r>
            <a:r>
              <a:rPr lang="it-IT" sz="2180" smtClean="0"/>
              <a:t>ragioni che giustificano l’operazione</a:t>
            </a:r>
            <a:r>
              <a:rPr lang="it-IT" sz="2180" dirty="0" smtClean="0"/>
              <a:t>, le fonti finanziarie e gli obiettivi che si </a:t>
            </a:r>
            <a:r>
              <a:rPr lang="it-IT" sz="2180" smtClean="0"/>
              <a:t>vogliono raggiungere </a:t>
            </a:r>
            <a:r>
              <a:rPr lang="it-IT" sz="2180" i="1" smtClean="0"/>
              <a:t>(business plan</a:t>
            </a:r>
            <a:r>
              <a:rPr lang="it-IT" sz="2180" smtClean="0"/>
              <a:t>)</a:t>
            </a:r>
            <a:r>
              <a:rPr lang="it-IT" sz="2180" i="1" smtClean="0"/>
              <a:t>;</a:t>
            </a:r>
            <a:endParaRPr lang="it-IT" sz="2180" i="1" dirty="0" smtClean="0"/>
          </a:p>
          <a:p>
            <a:pPr marL="514350" indent="-514350" algn="just">
              <a:buAutoNum type="arabicParenR"/>
            </a:pPr>
            <a:r>
              <a:rPr lang="it-IT" sz="2180" dirty="0" smtClean="0"/>
              <a:t>La relazione degli esperti deve attestare la ragionevolezza delle ipotesi di soddisfacimento del fabbisogno finanziario risultante dalla fusione</a:t>
            </a:r>
          </a:p>
          <a:p>
            <a:pPr marL="514350" indent="-514350" algn="just">
              <a:buAutoNum type="arabicParenR"/>
            </a:pPr>
            <a:r>
              <a:rPr lang="it-IT" sz="2180" dirty="0" smtClean="0"/>
              <a:t>Se una delle società è sottoposta a revisione obbligatoria, una relazione del revisore sull’operazione deve essere allegata al progetto di fusione</a:t>
            </a:r>
          </a:p>
          <a:p>
            <a:pPr marL="514350" indent="-514350">
              <a:buAutoNum type="arabicParenR"/>
            </a:pPr>
            <a:endParaRPr lang="it-IT" sz="2100" dirty="0" smtClean="0"/>
          </a:p>
          <a:p>
            <a:pPr marL="514350" indent="-514350">
              <a:buAutoNum type="arabicParenR"/>
            </a:pPr>
            <a:endParaRPr lang="it-IT" sz="2100" dirty="0"/>
          </a:p>
        </p:txBody>
      </p:sp>
    </p:spTree>
  </p:cSld>
  <p:clrMapOvr>
    <a:masterClrMapping/>
  </p:clrMapOvr>
  <p:transition>
    <p:split orient="ver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pPr algn="ctr"/>
            <a:r>
              <a:rPr lang="it-IT" smtClean="0"/>
              <a:t>Grazie e arrivederci!</a:t>
            </a:r>
            <a:endParaRPr lang="it-IT"/>
          </a:p>
        </p:txBody>
      </p:sp>
    </p:spTree>
  </p:cSld>
  <p:clrMapOvr>
    <a:masterClrMapping/>
  </p:clrMapOvr>
  <p:transition>
    <p:split orient="ver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332656"/>
            <a:ext cx="7793037" cy="1462087"/>
          </a:xfrm>
        </p:spPr>
        <p:txBody>
          <a:bodyPr/>
          <a:lstStyle/>
          <a:p>
            <a:pPr algn="ctr"/>
            <a:r>
              <a:rPr lang="it-IT" dirty="0" smtClean="0"/>
              <a:t/>
            </a:r>
            <a:br>
              <a:rPr lang="it-IT" dirty="0" smtClean="0"/>
            </a:br>
            <a:r>
              <a:rPr lang="it-IT" sz="4000" dirty="0" smtClean="0"/>
              <a:t/>
            </a:r>
            <a:br>
              <a:rPr lang="it-IT" sz="4000" dirty="0" smtClean="0"/>
            </a:br>
            <a:r>
              <a:rPr lang="it-IT" sz="3800" dirty="0" smtClean="0"/>
              <a:t>Le principali forme di finanziamento</a:t>
            </a:r>
            <a:r>
              <a:rPr lang="it-IT" dirty="0" smtClean="0"/>
              <a:t/>
            </a:r>
            <a:br>
              <a:rPr lang="it-IT" dirty="0" smtClean="0"/>
            </a:br>
            <a:endParaRPr lang="it-IT" dirty="0"/>
          </a:p>
        </p:txBody>
      </p:sp>
      <p:sp>
        <p:nvSpPr>
          <p:cNvPr id="3" name="Segnaposto contenuto 2"/>
          <p:cNvSpPr>
            <a:spLocks noGrp="1"/>
          </p:cNvSpPr>
          <p:nvPr>
            <p:ph idx="1"/>
          </p:nvPr>
        </p:nvSpPr>
        <p:spPr>
          <a:xfrm>
            <a:off x="1115616" y="1988840"/>
            <a:ext cx="7628384" cy="4114800"/>
          </a:xfrm>
        </p:spPr>
        <p:txBody>
          <a:bodyPr/>
          <a:lstStyle/>
          <a:p>
            <a:pPr algn="just">
              <a:buFont typeface="Wingdings" pitchFamily="2" charset="2"/>
              <a:buChar char="§"/>
            </a:pPr>
            <a:r>
              <a:rPr lang="it-IT" sz="3500" dirty="0" smtClean="0">
                <a:solidFill>
                  <a:schemeClr val="bg2"/>
                </a:solidFill>
                <a:latin typeface="+mj-lt"/>
              </a:rPr>
              <a:t>Finanziamento interno:</a:t>
            </a:r>
          </a:p>
          <a:p>
            <a:pPr lvl="1" algn="just">
              <a:buFont typeface="Wingdings" pitchFamily="2" charset="2"/>
              <a:buChar char="§"/>
            </a:pPr>
            <a:r>
              <a:rPr lang="it-IT" dirty="0" smtClean="0">
                <a:solidFill>
                  <a:schemeClr val="bg2"/>
                </a:solidFill>
                <a:latin typeface="+mj-lt"/>
              </a:rPr>
              <a:t>Disinvestimenti;</a:t>
            </a:r>
          </a:p>
          <a:p>
            <a:pPr lvl="1" algn="just">
              <a:buFont typeface="Wingdings" pitchFamily="2" charset="2"/>
              <a:buChar char="§"/>
            </a:pPr>
            <a:r>
              <a:rPr lang="it-IT" i="1" dirty="0" err="1" smtClean="0">
                <a:solidFill>
                  <a:schemeClr val="bg2"/>
                </a:solidFill>
                <a:latin typeface="+mj-lt"/>
              </a:rPr>
              <a:t>Cash</a:t>
            </a:r>
            <a:r>
              <a:rPr lang="it-IT" i="1" dirty="0" smtClean="0">
                <a:solidFill>
                  <a:schemeClr val="bg2"/>
                </a:solidFill>
                <a:latin typeface="+mj-lt"/>
              </a:rPr>
              <a:t> Flow</a:t>
            </a:r>
            <a:r>
              <a:rPr lang="it-IT" dirty="0" smtClean="0">
                <a:solidFill>
                  <a:schemeClr val="bg2"/>
                </a:solidFill>
                <a:latin typeface="+mj-lt"/>
              </a:rPr>
              <a:t> della gestione;</a:t>
            </a:r>
            <a:endParaRPr lang="it-IT" i="1" dirty="0" smtClean="0">
              <a:solidFill>
                <a:schemeClr val="bg2"/>
              </a:solidFill>
              <a:latin typeface="+mj-lt"/>
            </a:endParaRPr>
          </a:p>
          <a:p>
            <a:pPr algn="just">
              <a:buFont typeface="Wingdings" pitchFamily="2" charset="2"/>
              <a:buChar char="§"/>
            </a:pPr>
            <a:r>
              <a:rPr lang="it-IT" sz="3500" dirty="0" smtClean="0">
                <a:solidFill>
                  <a:schemeClr val="bg2"/>
                </a:solidFill>
                <a:latin typeface="+mj-lt"/>
              </a:rPr>
              <a:t>Finanziamento esterno:</a:t>
            </a:r>
          </a:p>
          <a:p>
            <a:pPr lvl="1" algn="just">
              <a:buFont typeface="Wingdings" pitchFamily="2" charset="2"/>
              <a:buChar char="§"/>
            </a:pPr>
            <a:r>
              <a:rPr lang="it-IT" dirty="0" smtClean="0">
                <a:solidFill>
                  <a:schemeClr val="bg2"/>
                </a:solidFill>
                <a:latin typeface="+mj-lt"/>
              </a:rPr>
              <a:t>Capitale di rischio, </a:t>
            </a:r>
            <a:r>
              <a:rPr lang="it-IT" i="1" dirty="0" smtClean="0">
                <a:solidFill>
                  <a:schemeClr val="bg2"/>
                </a:solidFill>
                <a:latin typeface="+mj-lt"/>
              </a:rPr>
              <a:t>Private </a:t>
            </a:r>
            <a:r>
              <a:rPr lang="it-IT" i="1" dirty="0" err="1" smtClean="0">
                <a:solidFill>
                  <a:schemeClr val="bg2"/>
                </a:solidFill>
                <a:latin typeface="+mj-lt"/>
              </a:rPr>
              <a:t>Equity</a:t>
            </a:r>
            <a:r>
              <a:rPr lang="it-IT" dirty="0" smtClean="0">
                <a:solidFill>
                  <a:schemeClr val="bg2"/>
                </a:solidFill>
                <a:latin typeface="+mj-lt"/>
              </a:rPr>
              <a:t>, azioni quotate;</a:t>
            </a:r>
          </a:p>
          <a:p>
            <a:pPr lvl="1" algn="just">
              <a:buFont typeface="Wingdings" pitchFamily="2" charset="2"/>
              <a:buChar char="§"/>
            </a:pPr>
            <a:r>
              <a:rPr lang="it-IT" dirty="0" smtClean="0">
                <a:solidFill>
                  <a:schemeClr val="bg2"/>
                </a:solidFill>
                <a:latin typeface="+mj-lt"/>
              </a:rPr>
              <a:t>Debito (bancario e obbligazionario);</a:t>
            </a:r>
          </a:p>
          <a:p>
            <a:pPr lvl="1" algn="just">
              <a:buFont typeface="Wingdings" pitchFamily="2" charset="2"/>
              <a:buChar char="§"/>
            </a:pPr>
            <a:r>
              <a:rPr lang="it-IT" dirty="0" smtClean="0">
                <a:solidFill>
                  <a:schemeClr val="bg2"/>
                </a:solidFill>
                <a:latin typeface="+mj-lt"/>
              </a:rPr>
              <a:t>Strumenti ibridi, obbligazioni convertibili, debito mezzanino</a:t>
            </a:r>
            <a:endParaRPr lang="it-IT" dirty="0" smtClean="0">
              <a:latin typeface="+mj-lt"/>
            </a:endParaRPr>
          </a:p>
          <a:p>
            <a:pPr algn="just">
              <a:buFont typeface="Wingdings" pitchFamily="2" charset="2"/>
              <a:buChar char="§"/>
            </a:pPr>
            <a:endParaRPr lang="it-IT" sz="2500" b="1" dirty="0" smtClean="0">
              <a:solidFill>
                <a:schemeClr val="bg2"/>
              </a:solidFill>
              <a:latin typeface="+mj-lt"/>
            </a:endParaRPr>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150938" y="214313"/>
            <a:ext cx="7793037" cy="4078783"/>
          </a:xfrm>
        </p:spPr>
        <p:txBody>
          <a:bodyPr/>
          <a:lstStyle/>
          <a:p>
            <a:pPr algn="ctr"/>
            <a:r>
              <a:rPr lang="it-IT" dirty="0" smtClean="0"/>
              <a:t>Profili tecnici dell’operazione di LBO</a:t>
            </a:r>
            <a:endParaRPr lang="it-IT" dirty="0"/>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4000" smtClean="0"/>
              <a:t>Il </a:t>
            </a:r>
            <a:r>
              <a:rPr lang="it-IT" sz="4000" i="1" smtClean="0"/>
              <a:t>leveraged buy-out</a:t>
            </a:r>
            <a:r>
              <a:rPr lang="it-IT" sz="4000" smtClean="0"/>
              <a:t>: aspetti generali</a:t>
            </a:r>
            <a:endParaRPr lang="it-IT" sz="4000"/>
          </a:p>
        </p:txBody>
      </p:sp>
      <p:sp>
        <p:nvSpPr>
          <p:cNvPr id="3" name="Segnaposto contenuto 2"/>
          <p:cNvSpPr>
            <a:spLocks noGrp="1"/>
          </p:cNvSpPr>
          <p:nvPr>
            <p:ph idx="1"/>
          </p:nvPr>
        </p:nvSpPr>
        <p:spPr/>
        <p:txBody>
          <a:bodyPr/>
          <a:lstStyle/>
          <a:p>
            <a:pPr algn="just"/>
            <a:r>
              <a:rPr lang="it-IT" sz="2400" dirty="0" smtClean="0"/>
              <a:t>Le operazioni di LBO permettono di realizzare l’acquisizione di un’impresa con </a:t>
            </a:r>
            <a:r>
              <a:rPr lang="it-IT" sz="2400" b="1" dirty="0" smtClean="0"/>
              <a:t>capitale di debito</a:t>
            </a:r>
            <a:r>
              <a:rPr lang="it-IT" sz="2400" dirty="0" smtClean="0"/>
              <a:t> il cui rimborso è </a:t>
            </a:r>
            <a:r>
              <a:rPr lang="it-IT" sz="2400" b="1" dirty="0" smtClean="0"/>
              <a:t>garantito</a:t>
            </a:r>
            <a:r>
              <a:rPr lang="it-IT" sz="2400" dirty="0" smtClean="0"/>
              <a:t> dagli attivi patrimoniali dell’impresa acquisita ed è sostenuto dal </a:t>
            </a:r>
            <a:r>
              <a:rPr lang="it-IT" sz="2400" i="1" dirty="0" err="1" smtClean="0"/>
              <a:t>cash</a:t>
            </a:r>
            <a:r>
              <a:rPr lang="it-IT" sz="2400" i="1" dirty="0" smtClean="0"/>
              <a:t> flow</a:t>
            </a:r>
            <a:r>
              <a:rPr lang="it-IT" sz="2400" dirty="0" smtClean="0"/>
              <a:t> da essa generato, oltre che dall’eventuale dismissione di attività non  strategiche da essa possedute</a:t>
            </a:r>
          </a:p>
          <a:p>
            <a:pPr algn="just"/>
            <a:r>
              <a:rPr lang="it-IT" sz="2400" dirty="0" smtClean="0"/>
              <a:t>Con il LBO si sfrutta al massimo l’</a:t>
            </a:r>
            <a:r>
              <a:rPr lang="it-IT" sz="2400" b="1" dirty="0" smtClean="0"/>
              <a:t>effetto leva</a:t>
            </a:r>
            <a:r>
              <a:rPr lang="it-IT" sz="2400" dirty="0" smtClean="0"/>
              <a:t> per finanziare l’acquisizione sulla base del valore patrimoniale delle attività aziendali della società </a:t>
            </a:r>
            <a:r>
              <a:rPr lang="it-IT" sz="2400" i="1" dirty="0" smtClean="0"/>
              <a:t>target</a:t>
            </a:r>
            <a:r>
              <a:rPr lang="it-IT" sz="2400" smtClean="0"/>
              <a:t>. </a:t>
            </a:r>
          </a:p>
          <a:p>
            <a:pPr algn="just"/>
            <a:r>
              <a:rPr lang="it-IT" sz="2400" smtClean="0"/>
              <a:t>L’effetto </a:t>
            </a:r>
            <a:r>
              <a:rPr lang="it-IT" sz="2400" dirty="0" smtClean="0"/>
              <a:t>è la riduzione dell’impegno finanziario sotto forma di capitale di rischio</a:t>
            </a:r>
            <a:endParaRPr lang="it-IT" sz="2400" dirty="0"/>
          </a:p>
        </p:txBody>
      </p: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Caratteristiche comuni alle operazioni di LBO</a:t>
            </a:r>
            <a:endParaRPr lang="it-IT"/>
          </a:p>
        </p:txBody>
      </p:sp>
      <p:sp>
        <p:nvSpPr>
          <p:cNvPr id="3" name="Segnaposto contenuto 2"/>
          <p:cNvSpPr>
            <a:spLocks noGrp="1"/>
          </p:cNvSpPr>
          <p:nvPr>
            <p:ph idx="1"/>
          </p:nvPr>
        </p:nvSpPr>
        <p:spPr>
          <a:xfrm>
            <a:off x="1182688" y="2017712"/>
            <a:ext cx="7772400" cy="4219599"/>
          </a:xfrm>
        </p:spPr>
        <p:txBody>
          <a:bodyPr/>
          <a:lstStyle/>
          <a:p>
            <a:pPr algn="just"/>
            <a:r>
              <a:rPr lang="it-IT" sz="2800" dirty="0" smtClean="0"/>
              <a:t>Questo tipo di operazioni presenta almeno due caratteristiche comuni:</a:t>
            </a:r>
          </a:p>
          <a:p>
            <a:pPr marL="514350" indent="-514350" algn="just">
              <a:buAutoNum type="alphaUcParenR"/>
            </a:pPr>
            <a:r>
              <a:rPr lang="it-IT" sz="2800" dirty="0" smtClean="0"/>
              <a:t>l’utilizzo, per acquisire l’impresa </a:t>
            </a:r>
            <a:r>
              <a:rPr lang="it-IT" sz="2800" i="1" dirty="0" smtClean="0"/>
              <a:t>target</a:t>
            </a:r>
            <a:r>
              <a:rPr lang="it-IT" sz="2800" dirty="0" smtClean="0"/>
              <a:t>, di un elevato finanziamento a titolo di debito</a:t>
            </a:r>
          </a:p>
          <a:p>
            <a:pPr marL="514350" indent="-514350" algn="just">
              <a:buAutoNum type="alphaUcParenR"/>
            </a:pPr>
            <a:r>
              <a:rPr lang="it-IT" sz="2800" dirty="0" smtClean="0"/>
              <a:t>la ristrutturazione proprietaria dell’impresa </a:t>
            </a:r>
            <a:r>
              <a:rPr lang="it-IT" sz="2800" i="1" dirty="0" smtClean="0"/>
              <a:t>target</a:t>
            </a:r>
            <a:r>
              <a:rPr lang="it-IT" sz="2800" dirty="0" smtClean="0"/>
              <a:t>, che serve per consentire la realizzazione di operazioni di fusione o per realizzare successivi frazionamenti dell’impresa in più parti tramite scissioni o scorpori</a:t>
            </a:r>
            <a:endParaRPr lang="it-IT" sz="2800" dirty="0"/>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Le tipologie</a:t>
            </a:r>
            <a:r>
              <a:rPr lang="it-IT" i="1" smtClean="0"/>
              <a:t>: Share Sale (merger) e Asset Sale</a:t>
            </a:r>
            <a:endParaRPr lang="it-IT" i="1"/>
          </a:p>
        </p:txBody>
      </p:sp>
      <p:sp>
        <p:nvSpPr>
          <p:cNvPr id="3" name="Segnaposto contenuto 2"/>
          <p:cNvSpPr>
            <a:spLocks noGrp="1"/>
          </p:cNvSpPr>
          <p:nvPr>
            <p:ph idx="1"/>
          </p:nvPr>
        </p:nvSpPr>
        <p:spPr/>
        <p:txBody>
          <a:bodyPr/>
          <a:lstStyle/>
          <a:p>
            <a:pPr algn="just"/>
            <a:r>
              <a:rPr lang="it-IT" i="1" smtClean="0"/>
              <a:t>Share Sale</a:t>
            </a:r>
            <a:r>
              <a:rPr lang="it-IT" smtClean="0"/>
              <a:t>: l’acquisizione riguarda le azioni dell’impresa </a:t>
            </a:r>
            <a:r>
              <a:rPr lang="it-IT" i="1" smtClean="0"/>
              <a:t>target</a:t>
            </a:r>
            <a:r>
              <a:rPr lang="it-IT" smtClean="0"/>
              <a:t> e la sua esecuzione prevede la successiva fusione tra la società che ha realizzato l’acquisizione e la società acquisita</a:t>
            </a:r>
          </a:p>
          <a:p>
            <a:pPr algn="just"/>
            <a:r>
              <a:rPr lang="it-IT" i="1" smtClean="0"/>
              <a:t>Asset Sale</a:t>
            </a:r>
            <a:r>
              <a:rPr lang="it-IT" smtClean="0"/>
              <a:t>: l’acquisizione riguarda solo alcuni cespiti della società </a:t>
            </a:r>
            <a:r>
              <a:rPr lang="it-IT" i="1" smtClean="0"/>
              <a:t>target</a:t>
            </a:r>
            <a:r>
              <a:rPr lang="it-IT" smtClean="0"/>
              <a:t> e a essa non segue alcuna fusione</a:t>
            </a:r>
            <a:endParaRPr lang="it-IT" dirty="0"/>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4200" smtClean="0"/>
              <a:t>Il ruolo della NewCo</a:t>
            </a:r>
            <a:endParaRPr lang="it-IT" sz="4200"/>
          </a:p>
        </p:txBody>
      </p:sp>
      <p:sp>
        <p:nvSpPr>
          <p:cNvPr id="3" name="Segnaposto contenuto 2"/>
          <p:cNvSpPr>
            <a:spLocks noGrp="1"/>
          </p:cNvSpPr>
          <p:nvPr>
            <p:ph idx="1"/>
          </p:nvPr>
        </p:nvSpPr>
        <p:spPr>
          <a:xfrm>
            <a:off x="1182688" y="1844824"/>
            <a:ext cx="7772400" cy="4464496"/>
          </a:xfrm>
        </p:spPr>
        <p:txBody>
          <a:bodyPr/>
          <a:lstStyle/>
          <a:p>
            <a:pPr algn="just" eaLnBrk="1" hangingPunct="1"/>
            <a:r>
              <a:rPr lang="it-IT" sz="2200" smtClean="0"/>
              <a:t>E’ frequente l’interposizione nell’operazione di una nuova società (NewCo) con un capitale sociale molto modesto, di certo inferiore al prezzo dell’acquisizione</a:t>
            </a:r>
          </a:p>
          <a:p>
            <a:pPr algn="just" eaLnBrk="1" hangingPunct="1"/>
            <a:r>
              <a:rPr lang="it-IT" sz="2200" smtClean="0"/>
              <a:t>La NewCo svolge il ruolo di </a:t>
            </a:r>
            <a:r>
              <a:rPr lang="it-IT" sz="2200" b="1" smtClean="0"/>
              <a:t>veicolo finanziario strumentale all’acquisizione</a:t>
            </a:r>
          </a:p>
          <a:p>
            <a:pPr algn="just" eaLnBrk="1" hangingPunct="1"/>
            <a:r>
              <a:rPr lang="it-IT" sz="2200" smtClean="0"/>
              <a:t>Il capitale di rischio e i finanziamenti vengono erogati alla NewCo</a:t>
            </a:r>
          </a:p>
          <a:p>
            <a:pPr algn="just" eaLnBrk="1" hangingPunct="1"/>
            <a:r>
              <a:rPr lang="it-IT" sz="2200" smtClean="0"/>
              <a:t>La NewCo garantisce il finanziamento impegnandosi a dare in pegno le azioni della società </a:t>
            </a:r>
            <a:r>
              <a:rPr lang="it-IT" sz="2200" i="1" smtClean="0"/>
              <a:t>target</a:t>
            </a:r>
          </a:p>
          <a:p>
            <a:pPr algn="just" eaLnBrk="1" hangingPunct="1"/>
            <a:r>
              <a:rPr lang="it-IT" sz="2200" smtClean="0"/>
              <a:t>All’esito del </a:t>
            </a:r>
            <a:r>
              <a:rPr lang="it-IT" sz="2200" i="1" smtClean="0"/>
              <a:t>buy-out</a:t>
            </a:r>
            <a:r>
              <a:rPr lang="it-IT" sz="2200" smtClean="0"/>
              <a:t>, la NewCo verrà integrata con la società acquisita mediante fusione per incorporazione</a:t>
            </a:r>
          </a:p>
          <a:p>
            <a:pPr algn="just" eaLnBrk="1" hangingPunct="1"/>
            <a:r>
              <a:rPr lang="it-IT" sz="2200" smtClean="0"/>
              <a:t>Con la fusione il costo dell’acquisizione viene traslato sul patrimonio della società acquisita </a:t>
            </a:r>
            <a:endParaRPr lang="it-IT" sz="2200" dirty="0" smtClean="0"/>
          </a:p>
          <a:p>
            <a:endParaRPr lang="it-IT" dirty="0"/>
          </a:p>
        </p:txBody>
      </p:sp>
    </p:spTree>
  </p:cSld>
  <p:clrMapOvr>
    <a:masterClrMapping/>
  </p:clrMapOvr>
  <p:transition>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mtClean="0"/>
              <a:t>Tipologie di </a:t>
            </a:r>
            <a:r>
              <a:rPr lang="it-IT" i="1" smtClean="0"/>
              <a:t>Buy-Out</a:t>
            </a:r>
            <a:endParaRPr lang="it-IT" i="1"/>
          </a:p>
        </p:txBody>
      </p:sp>
      <p:sp>
        <p:nvSpPr>
          <p:cNvPr id="3" name="Segnaposto contenuto 2"/>
          <p:cNvSpPr>
            <a:spLocks noGrp="1"/>
          </p:cNvSpPr>
          <p:nvPr>
            <p:ph idx="1"/>
          </p:nvPr>
        </p:nvSpPr>
        <p:spPr>
          <a:xfrm>
            <a:off x="1182688" y="1916832"/>
            <a:ext cx="7772400" cy="4215681"/>
          </a:xfrm>
        </p:spPr>
        <p:txBody>
          <a:bodyPr/>
          <a:lstStyle/>
          <a:p>
            <a:pPr algn="just"/>
            <a:r>
              <a:rPr lang="it-IT" sz="2300" dirty="0" smtClean="0"/>
              <a:t>A seconda del soggetto che promuove il LBO si hanno le seguenti distinzioni terminologiche:</a:t>
            </a:r>
          </a:p>
          <a:p>
            <a:pPr algn="just"/>
            <a:r>
              <a:rPr lang="it-IT" sz="2300" i="1" dirty="0" err="1" smtClean="0"/>
              <a:t>Institutional</a:t>
            </a:r>
            <a:r>
              <a:rPr lang="it-IT" sz="2300" i="1" dirty="0" smtClean="0"/>
              <a:t> buy-out </a:t>
            </a:r>
            <a:r>
              <a:rPr lang="it-IT" sz="2300" dirty="0" smtClean="0"/>
              <a:t>(IBO): quando l’operazione trae origine da un intermediario finanziario che professionalmente si occupa di identificare opportunità di investimento in acquisizioni di tipo </a:t>
            </a:r>
            <a:r>
              <a:rPr lang="it-IT" sz="2300" i="1" dirty="0" err="1" smtClean="0"/>
              <a:t>leveraged</a:t>
            </a:r>
            <a:endParaRPr lang="it-IT" sz="2300" i="1" dirty="0" smtClean="0"/>
          </a:p>
          <a:p>
            <a:pPr algn="just"/>
            <a:r>
              <a:rPr lang="it-IT" sz="2300" i="1" dirty="0" smtClean="0"/>
              <a:t>Management buy-out</a:t>
            </a:r>
            <a:r>
              <a:rPr lang="it-IT" sz="2300" dirty="0" smtClean="0"/>
              <a:t> (MBO): quando l’operazione trae origine da manager della stessa </a:t>
            </a:r>
            <a:r>
              <a:rPr lang="it-IT" sz="2300" smtClean="0"/>
              <a:t>impresa </a:t>
            </a:r>
            <a:r>
              <a:rPr lang="it-IT" sz="2300" i="1" smtClean="0"/>
              <a:t>target</a:t>
            </a:r>
            <a:endParaRPr lang="it-IT" sz="2300" i="1" dirty="0" smtClean="0"/>
          </a:p>
          <a:p>
            <a:pPr algn="just"/>
            <a:r>
              <a:rPr lang="it-IT" sz="2300" i="1" dirty="0" smtClean="0"/>
              <a:t>Management </a:t>
            </a:r>
            <a:r>
              <a:rPr lang="it-IT" sz="2300" i="1" dirty="0" err="1" smtClean="0"/>
              <a:t>buy-in</a:t>
            </a:r>
            <a:r>
              <a:rPr lang="it-IT" sz="2300" dirty="0" smtClean="0"/>
              <a:t> (MBI): l’iniziativa viene da manager esterni</a:t>
            </a:r>
          </a:p>
          <a:p>
            <a:pPr algn="just"/>
            <a:r>
              <a:rPr lang="it-IT" sz="2300" i="1" dirty="0" smtClean="0"/>
              <a:t>Management buy-in&amp;out</a:t>
            </a:r>
            <a:r>
              <a:rPr lang="it-IT" sz="2300" dirty="0" smtClean="0"/>
              <a:t> (MBIO o BIMBO): l’iniziativa </a:t>
            </a:r>
            <a:r>
              <a:rPr lang="it-IT" sz="2300" smtClean="0"/>
              <a:t>viene da manager interni e esterni</a:t>
            </a:r>
            <a:endParaRPr lang="it-IT" sz="2300" dirty="0" smtClean="0"/>
          </a:p>
          <a:p>
            <a:endParaRPr lang="it-IT" sz="2300" dirty="0"/>
          </a:p>
        </p:txBody>
      </p:sp>
    </p:spTree>
  </p:cSld>
  <p:clrMapOvr>
    <a:masterClrMapping/>
  </p:clrMapOvr>
  <p:transition>
    <p:split orient="vert" dir="in"/>
  </p:transition>
</p:sld>
</file>

<file path=ppt/theme/theme1.xml><?xml version="1.0" encoding="utf-8"?>
<a:theme xmlns:a="http://schemas.openxmlformats.org/drawingml/2006/main" name="Sfumature">
  <a:themeElements>
    <a:clrScheme name="Sfumatur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fumatur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3200" b="0" i="0" u="none" strike="noStrike" cap="none" normalizeH="0" baseline="0" smtClean="0">
            <a:ln>
              <a:noFill/>
            </a:ln>
            <a:solidFill>
              <a:schemeClr val="folHlink"/>
            </a:solidFill>
            <a:effectLst/>
            <a:latin typeface="Garamond" pitchFamily="16"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3200" b="0" i="0" u="none" strike="noStrike" cap="none" normalizeH="0" baseline="0" smtClean="0">
            <a:ln>
              <a:noFill/>
            </a:ln>
            <a:solidFill>
              <a:schemeClr val="folHlink"/>
            </a:solidFill>
            <a:effectLst/>
            <a:latin typeface="Garamond" pitchFamily="16" charset="0"/>
            <a:ea typeface="ＭＳ Ｐゴシック" pitchFamily="48" charset="-128"/>
          </a:defRPr>
        </a:defPPr>
      </a:lstStyle>
    </a:lnDef>
  </a:objectDefaults>
  <a:extraClrSchemeLst>
    <a:extraClrScheme>
      <a:clrScheme name="Sfumatur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fumatur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fumatur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fumatur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Sfumatur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fumatur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8136</TotalTime>
  <Words>1682</Words>
  <Application>Microsoft Office PowerPoint</Application>
  <PresentationFormat>Presentazione su schermo (4:3)</PresentationFormat>
  <Paragraphs>102</Paragraphs>
  <Slides>26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ＭＳ Ｐゴシック</vt:lpstr>
      <vt:lpstr>Arial</vt:lpstr>
      <vt:lpstr>Garamond</vt:lpstr>
      <vt:lpstr>Wingdings</vt:lpstr>
      <vt:lpstr>Sfumature</vt:lpstr>
      <vt:lpstr>LBO – Leverage Buy out </vt:lpstr>
      <vt:lpstr>Sommario dell’intervento</vt:lpstr>
      <vt:lpstr>  Le principali forme di finanziamento </vt:lpstr>
      <vt:lpstr>Profili tecnici dell’operazione di LBO</vt:lpstr>
      <vt:lpstr>Il leveraged buy-out: aspetti generali</vt:lpstr>
      <vt:lpstr>Caratteristiche comuni alle operazioni di LBO</vt:lpstr>
      <vt:lpstr>Le tipologie: Share Sale (merger) e Asset Sale</vt:lpstr>
      <vt:lpstr>Il ruolo della NewCo</vt:lpstr>
      <vt:lpstr>Tipologie di Buy-Out</vt:lpstr>
      <vt:lpstr>Continua</vt:lpstr>
      <vt:lpstr>I requisiti di fattibilità di un’operazione di LBO</vt:lpstr>
      <vt:lpstr>Il target ideale di un’operazione di LBO</vt:lpstr>
      <vt:lpstr>La struttura finanziaria di un LBO</vt:lpstr>
      <vt:lpstr>Capitale azionario</vt:lpstr>
      <vt:lpstr>Debito senior</vt:lpstr>
      <vt:lpstr>Debito senior e covenants</vt:lpstr>
      <vt:lpstr>Debito junior</vt:lpstr>
      <vt:lpstr>Il ruolo degli intermediari</vt:lpstr>
      <vt:lpstr>Profili giuridici dell’operazione</vt:lpstr>
      <vt:lpstr>I vincoli civilistici all’operazione</vt:lpstr>
      <vt:lpstr>Art. 2358 Altre operazioni sulle proprie azioni </vt:lpstr>
      <vt:lpstr>La legge delega di riforma del diritto societario</vt:lpstr>
      <vt:lpstr>La conquistata legittimità del LBO grazie all’art. 2501 bis c.c.</vt:lpstr>
      <vt:lpstr>La fattispecie disciplinata</vt:lpstr>
      <vt:lpstr>Le condizioni di ammissibilità di un LBO: un riepilogo degli obblighi di disclosure</vt:lpstr>
      <vt:lpstr>Grazie e arrivederci!</vt:lpstr>
    </vt:vector>
  </TitlesOfParts>
  <Company>Università Ca' Foscari di Venezia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antonio marincolo</cp:lastModifiedBy>
  <cp:revision>481</cp:revision>
  <dcterms:modified xsi:type="dcterms:W3CDTF">2017-03-30T16:01:12Z</dcterms:modified>
</cp:coreProperties>
</file>