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75" autoAdjust="0"/>
  </p:normalViewPr>
  <p:slideViewPr>
    <p:cSldViewPr showGuides="1">
      <p:cViewPr>
        <p:scale>
          <a:sx n="100" d="100"/>
          <a:sy n="100" d="100"/>
        </p:scale>
        <p:origin x="-110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6FD75-B281-43EE-BD77-7B549C310BA2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01D1B-CA4B-45C3-B259-DFB19258F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82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01D1B-CA4B-45C3-B259-DFB19258FF5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61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68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86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44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6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042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87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44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9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16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658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22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C10DB-F0C6-442C-BFFA-4BB9BAE23C3B}" type="datetimeFigureOut">
              <a:rPr lang="it-IT" smtClean="0"/>
              <a:t>20/04/2016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85A6E-EFF7-4B53-9138-862DA9705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54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85095" y="125312"/>
            <a:ext cx="3816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«</a:t>
            </a:r>
            <a:r>
              <a:rPr lang="it-IT" sz="3200" b="1" i="1" dirty="0" smtClean="0"/>
              <a:t>Soggetti</a:t>
            </a:r>
            <a:r>
              <a:rPr lang="it-IT" sz="3200" b="1" dirty="0" smtClean="0"/>
              <a:t>» non profit</a:t>
            </a:r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615048"/>
            <a:ext cx="3387129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Società di capitali e cooperative</a:t>
            </a:r>
            <a:endParaRPr lang="it-IT" sz="20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1556792"/>
            <a:ext cx="3168352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Enti non profit</a:t>
            </a:r>
          </a:p>
          <a:p>
            <a:pPr algn="ctr"/>
            <a:endParaRPr lang="it-IT" sz="20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981997" y="2983811"/>
            <a:ext cx="316835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Rendiconto</a:t>
            </a:r>
            <a:endParaRPr lang="it-IT" sz="2000" b="1" dirty="0"/>
          </a:p>
        </p:txBody>
      </p:sp>
      <p:cxnSp>
        <p:nvCxnSpPr>
          <p:cNvPr id="10" name="Connettore 4 9"/>
          <p:cNvCxnSpPr>
            <a:stCxn id="6" idx="2"/>
            <a:endCxn id="8" idx="1"/>
          </p:cNvCxnSpPr>
          <p:nvPr/>
        </p:nvCxnSpPr>
        <p:spPr>
          <a:xfrm rot="16200000" flipH="1">
            <a:off x="2141087" y="2342956"/>
            <a:ext cx="860932" cy="82088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4 11"/>
          <p:cNvCxnSpPr>
            <a:stCxn id="7" idx="2"/>
            <a:endCxn id="8" idx="3"/>
          </p:cNvCxnSpPr>
          <p:nvPr/>
        </p:nvCxnSpPr>
        <p:spPr>
          <a:xfrm rot="5400000">
            <a:off x="6053709" y="2361319"/>
            <a:ext cx="919188" cy="72590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e 17"/>
          <p:cNvSpPr/>
          <p:nvPr/>
        </p:nvSpPr>
        <p:spPr>
          <a:xfrm>
            <a:off x="3308946" y="4698179"/>
            <a:ext cx="2514453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Obbligatorio per tutti</a:t>
            </a:r>
            <a:endParaRPr lang="it-IT" dirty="0"/>
          </a:p>
        </p:txBody>
      </p:sp>
      <p:cxnSp>
        <p:nvCxnSpPr>
          <p:cNvPr id="20" name="Connettore 4 19"/>
          <p:cNvCxnSpPr>
            <a:stCxn id="6" idx="2"/>
            <a:endCxn id="18" idx="2"/>
          </p:cNvCxnSpPr>
          <p:nvPr/>
        </p:nvCxnSpPr>
        <p:spPr>
          <a:xfrm rot="16200000" flipH="1">
            <a:off x="1349383" y="3134659"/>
            <a:ext cx="2771289" cy="114783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4 21"/>
          <p:cNvCxnSpPr>
            <a:stCxn id="7" idx="2"/>
            <a:endCxn id="18" idx="6"/>
          </p:cNvCxnSpPr>
          <p:nvPr/>
        </p:nvCxnSpPr>
        <p:spPr>
          <a:xfrm rot="5400000">
            <a:off x="4935056" y="3153022"/>
            <a:ext cx="2829545" cy="105285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0" y="710087"/>
            <a:ext cx="9144000" cy="0"/>
          </a:xfrm>
          <a:prstGeom prst="line">
            <a:avLst/>
          </a:prstGeom>
          <a:ln w="190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2 2"/>
          <p:cNvCxnSpPr>
            <a:stCxn id="8" idx="2"/>
          </p:cNvCxnSpPr>
          <p:nvPr/>
        </p:nvCxnSpPr>
        <p:spPr>
          <a:xfrm>
            <a:off x="4566173" y="3383921"/>
            <a:ext cx="5827" cy="1197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303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431613" y="125933"/>
            <a:ext cx="4269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Scritture e libri contabili</a:t>
            </a:r>
            <a:endParaRPr lang="it-IT" sz="3200" b="1" dirty="0"/>
          </a:p>
        </p:txBody>
      </p:sp>
      <p:cxnSp>
        <p:nvCxnSpPr>
          <p:cNvPr id="24" name="Connettore 1 23"/>
          <p:cNvCxnSpPr/>
          <p:nvPr/>
        </p:nvCxnSpPr>
        <p:spPr>
          <a:xfrm>
            <a:off x="0" y="710087"/>
            <a:ext cx="9144000" cy="0"/>
          </a:xfrm>
          <a:prstGeom prst="line">
            <a:avLst/>
          </a:prstGeom>
          <a:ln w="190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073484"/>
              </p:ext>
            </p:extLst>
          </p:nvPr>
        </p:nvGraphicFramePr>
        <p:xfrm>
          <a:off x="281695" y="696652"/>
          <a:ext cx="8568952" cy="6044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142215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Norme</a:t>
                      </a:r>
                    </a:p>
                    <a:p>
                      <a:pPr algn="ctr"/>
                      <a:r>
                        <a:rPr lang="it-IT" dirty="0" smtClean="0"/>
                        <a:t>del C.C.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Vincoli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statutari</a:t>
                      </a:r>
                      <a:endParaRPr lang="it-IT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Obblighi</a:t>
                      </a:r>
                    </a:p>
                    <a:p>
                      <a:pPr algn="ctr"/>
                      <a:r>
                        <a:rPr lang="it-IT" dirty="0" smtClean="0"/>
                        <a:t>fiscali</a:t>
                      </a:r>
                      <a:endParaRPr lang="it-IT" dirty="0"/>
                    </a:p>
                  </a:txBody>
                  <a:tcPr anchor="ctr"/>
                </a:tc>
              </a:tr>
              <a:tr h="142215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Enti esclusivamente</a:t>
                      </a:r>
                      <a:r>
                        <a:rPr lang="it-IT" baseline="0" dirty="0" smtClean="0"/>
                        <a:t> non commerciali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Non hanno obblighi particolari 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Dipende dall’autonomia contrattuale delle parti (associati);</a:t>
                      </a:r>
                      <a:r>
                        <a:rPr lang="it-IT" sz="1000" baseline="0" dirty="0" smtClean="0"/>
                        <a:t> in generale: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00" baseline="0" dirty="0" smtClean="0"/>
                        <a:t>Libro verbali associati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00" baseline="0" dirty="0" smtClean="0"/>
                        <a:t>Libro verbali organo esecutivo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00" baseline="0" dirty="0" smtClean="0"/>
                        <a:t>Libro verbali organo di revisione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00" baseline="0" dirty="0" smtClean="0"/>
                        <a:t>Libro soci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00" baseline="0" dirty="0" smtClean="0"/>
                        <a:t>Libro cassa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Non</a:t>
                      </a:r>
                      <a:r>
                        <a:rPr lang="it-IT" baseline="0" dirty="0" smtClean="0"/>
                        <a:t> hanno obblighi di tenuta scritture e libri contabili</a:t>
                      </a:r>
                      <a:endParaRPr lang="it-IT" dirty="0"/>
                    </a:p>
                  </a:txBody>
                  <a:tcPr anchor="ctr"/>
                </a:tc>
              </a:tr>
              <a:tr h="111612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Enti</a:t>
                      </a:r>
                    </a:p>
                    <a:p>
                      <a:pPr algn="ctr"/>
                      <a:r>
                        <a:rPr lang="it-IT" dirty="0" smtClean="0"/>
                        <a:t>«promiscui»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Non hanno obblighi particolari</a:t>
                      </a:r>
                    </a:p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Dipende dall’autonomia contrattuale delle parti (associati);</a:t>
                      </a:r>
                      <a:r>
                        <a:rPr lang="it-IT" sz="1000" baseline="0" dirty="0" smtClean="0"/>
                        <a:t> in generale: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00" baseline="0" dirty="0" smtClean="0"/>
                        <a:t>Libro verbali associati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00" baseline="0" dirty="0" smtClean="0"/>
                        <a:t>Libro verbali organo esecutivo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00" baseline="0" dirty="0" smtClean="0"/>
                        <a:t>Libro verbali organo di revisione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00" baseline="0" dirty="0" smtClean="0"/>
                        <a:t>Libro soci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000" baseline="0" dirty="0" smtClean="0"/>
                        <a:t>Libro cassa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000" dirty="0" smtClean="0"/>
                    </a:p>
                    <a:p>
                      <a:endParaRPr lang="it-I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 smtClean="0"/>
                        <a:t>La natura dell’obbligo di tenuta delle</a:t>
                      </a:r>
                      <a:r>
                        <a:rPr lang="it-IT" sz="1500" baseline="0" dirty="0" smtClean="0"/>
                        <a:t> scritture e dei libri contabili </a:t>
                      </a:r>
                      <a:r>
                        <a:rPr lang="it-IT" sz="1500" u="sng" baseline="0" dirty="0" smtClean="0">
                          <a:effectLst/>
                        </a:rPr>
                        <a:t>dipende dal regime fiscale adottato</a:t>
                      </a:r>
                      <a:endParaRPr lang="it-IT" sz="1500" u="sng" dirty="0">
                        <a:effectLst/>
                      </a:endParaRPr>
                    </a:p>
                  </a:txBody>
                  <a:tcPr anchor="ctr"/>
                </a:tc>
              </a:tr>
              <a:tr h="159730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Società</a:t>
                      </a:r>
                      <a:r>
                        <a:rPr lang="it-IT" baseline="0" dirty="0" smtClean="0"/>
                        <a:t> di capitali Cooperative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smtClean="0"/>
                        <a:t>Libro Giornale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smtClean="0"/>
                        <a:t>Libro degli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dirty="0" smtClean="0"/>
                        <a:t>Inventari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smtClean="0"/>
                        <a:t>Libro Verbali assemblee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Libro Verbale Cda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Tenuta della contabilità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In linea generale</a:t>
                      </a:r>
                      <a:r>
                        <a:rPr lang="it-IT" baseline="0" dirty="0" smtClean="0"/>
                        <a:t> non esistono obblighi particolari in quanto già previsti dal C.C.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dirty="0" smtClean="0"/>
                        <a:t>La natura dell’obbligo di tenuta delle</a:t>
                      </a:r>
                      <a:r>
                        <a:rPr lang="it-IT" sz="1500" baseline="0" dirty="0" smtClean="0"/>
                        <a:t> scritture e dei libri contabili </a:t>
                      </a:r>
                      <a:r>
                        <a:rPr lang="it-IT" sz="1500" u="sng" baseline="0" dirty="0" smtClean="0">
                          <a:effectLst/>
                        </a:rPr>
                        <a:t>dipende dal regime fiscale adottato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u="non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(minori alternative)</a:t>
                      </a:r>
                      <a:endParaRPr lang="it-IT" sz="1500" u="none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3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nettore 1 23"/>
          <p:cNvCxnSpPr/>
          <p:nvPr/>
        </p:nvCxnSpPr>
        <p:spPr>
          <a:xfrm>
            <a:off x="0" y="710087"/>
            <a:ext cx="9144000" cy="0"/>
          </a:xfrm>
          <a:prstGeom prst="line">
            <a:avLst/>
          </a:prstGeom>
          <a:ln w="190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265705"/>
              </p:ext>
            </p:extLst>
          </p:nvPr>
        </p:nvGraphicFramePr>
        <p:xfrm>
          <a:off x="179512" y="908720"/>
          <a:ext cx="8712968" cy="5819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7056784"/>
              </a:tblGrid>
              <a:tr h="810305">
                <a:tc>
                  <a:txBody>
                    <a:bodyPr/>
                    <a:lstStyle/>
                    <a:p>
                      <a:pPr algn="ctr"/>
                      <a:r>
                        <a:rPr lang="it-IT" sz="1700" dirty="0" smtClean="0"/>
                        <a:t>Regime per la determinazione del reddito</a:t>
                      </a:r>
                      <a:endParaRPr lang="it-IT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Principali caratteristiche</a:t>
                      </a:r>
                      <a:endParaRPr lang="it-IT" dirty="0"/>
                    </a:p>
                  </a:txBody>
                  <a:tcPr anchor="ctr"/>
                </a:tc>
              </a:tr>
              <a:tr h="168487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REGIME ORDINARIO</a:t>
                      </a:r>
                    </a:p>
                    <a:p>
                      <a:pPr algn="ctr"/>
                      <a:r>
                        <a:rPr lang="it-IT" dirty="0" smtClean="0"/>
                        <a:t>(</a:t>
                      </a:r>
                      <a:r>
                        <a:rPr lang="it-IT" u="sng" dirty="0" smtClean="0"/>
                        <a:t>criterio</a:t>
                      </a:r>
                      <a:r>
                        <a:rPr lang="it-IT" u="sng" baseline="0" dirty="0" smtClean="0"/>
                        <a:t> di competenza</a:t>
                      </a:r>
                      <a:r>
                        <a:rPr lang="it-IT" baseline="0" dirty="0" smtClean="0"/>
                        <a:t>)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500" dirty="0" smtClean="0"/>
                        <a:t>Adottabile</a:t>
                      </a:r>
                      <a:r>
                        <a:rPr lang="it-IT" sz="1500" baseline="0" dirty="0" smtClean="0"/>
                        <a:t> da tutti: per obbligo (se ricavi superiori a 400 o 700 k euro) o per opzione</a:t>
                      </a:r>
                      <a:endParaRPr lang="it-IT" sz="15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500" dirty="0" smtClean="0"/>
                        <a:t>Libro Giornale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500" dirty="0" smtClean="0"/>
                        <a:t>Libro</a:t>
                      </a:r>
                      <a:r>
                        <a:rPr lang="it-IT" sz="1500" baseline="0" dirty="0" smtClean="0"/>
                        <a:t> Inventari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500" baseline="0" dirty="0" smtClean="0"/>
                        <a:t>Libri IVA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500" baseline="0" dirty="0" smtClean="0"/>
                        <a:t>Registro beni ammortizzabili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500" baseline="0" dirty="0" smtClean="0"/>
                        <a:t>Scritture ausiliare di magazzino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 anchor="ctr"/>
                </a:tc>
              </a:tr>
              <a:tr h="141883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REGIME SEMPLIFICATO</a:t>
                      </a:r>
                    </a:p>
                    <a:p>
                      <a:pPr algn="ctr"/>
                      <a:r>
                        <a:rPr lang="it-IT" dirty="0" smtClean="0"/>
                        <a:t>(</a:t>
                      </a:r>
                      <a:r>
                        <a:rPr lang="it-IT" u="sng" dirty="0" smtClean="0"/>
                        <a:t>criterio</a:t>
                      </a:r>
                      <a:r>
                        <a:rPr lang="it-IT" u="sng" baseline="0" dirty="0" smtClean="0"/>
                        <a:t> di competenza</a:t>
                      </a:r>
                      <a:r>
                        <a:rPr lang="it-IT" baseline="0" dirty="0" smtClean="0"/>
                        <a:t>)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500" dirty="0" smtClean="0"/>
                        <a:t>Adottabile</a:t>
                      </a:r>
                      <a:r>
                        <a:rPr lang="it-IT" sz="1500" baseline="0" dirty="0" smtClean="0"/>
                        <a:t> da tutti SE ricavi non superiori a 400 o 700 k euro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500" baseline="0" dirty="0" smtClean="0"/>
                        <a:t>Libri IVA (integrati con l’indicazione delle rimanenze, degli ammortamenti e in generale delle operazioni non rilevanti ai fini IVA)</a:t>
                      </a:r>
                      <a:endParaRPr lang="it-IT" sz="1500" dirty="0" smtClean="0"/>
                    </a:p>
                  </a:txBody>
                  <a:tcPr anchor="ctr"/>
                </a:tc>
              </a:tr>
              <a:tr h="1749935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REGIME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FORFETTARIO </a:t>
                      </a:r>
                      <a:r>
                        <a:rPr lang="it-IT" sz="1500" dirty="0" smtClean="0"/>
                        <a:t>ex</a:t>
                      </a:r>
                      <a:r>
                        <a:rPr lang="it-IT" sz="1500" baseline="0" dirty="0" smtClean="0"/>
                        <a:t> art. 145 TUIR</a:t>
                      </a:r>
                      <a:endParaRPr lang="it-IT" sz="1500" dirty="0" smtClean="0"/>
                    </a:p>
                    <a:p>
                      <a:pPr algn="ctr"/>
                      <a:r>
                        <a:rPr lang="it-IT" dirty="0" smtClean="0"/>
                        <a:t>(</a:t>
                      </a:r>
                      <a:r>
                        <a:rPr lang="it-IT" u="sng" dirty="0" smtClean="0"/>
                        <a:t>criterio</a:t>
                      </a:r>
                      <a:r>
                        <a:rPr lang="it-IT" u="sng" baseline="0" dirty="0" smtClean="0"/>
                        <a:t> di competenza</a:t>
                      </a:r>
                      <a:r>
                        <a:rPr lang="it-IT" baseline="0" dirty="0" smtClean="0"/>
                        <a:t>)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Regime per gli enti che </a:t>
                      </a:r>
                      <a:r>
                        <a:rPr lang="it-IT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possono</a:t>
                      </a:r>
                      <a:r>
                        <a:rPr lang="it-IT" baseline="0" dirty="0" smtClean="0"/>
                        <a:t> accedere al regime semplificato</a:t>
                      </a:r>
                      <a:endParaRPr lang="it-IT" dirty="0" smtClean="0"/>
                    </a:p>
                    <a:p>
                      <a:pPr marL="228600" indent="-228600">
                        <a:buFont typeface="+mj-lt"/>
                        <a:buAutoNum type="alphaUcPeriod"/>
                      </a:pPr>
                      <a:r>
                        <a:rPr lang="it-IT" sz="1200" dirty="0" smtClean="0"/>
                        <a:t>ATTIVITA’ DI SERVIZI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it-IT" sz="1200" dirty="0" smtClean="0"/>
                        <a:t> ricavi</a:t>
                      </a:r>
                      <a:r>
                        <a:rPr lang="it-IT" sz="1200" baseline="0" dirty="0" smtClean="0"/>
                        <a:t> fino a € 15.943,71 =&gt; 15%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it-IT" sz="1200" baseline="0" dirty="0" smtClean="0"/>
                        <a:t>Ricavi da € 15.943,72 a € 400.000,00 =&gt; 25%</a:t>
                      </a:r>
                    </a:p>
                    <a:p>
                      <a:pPr marL="342900" indent="-342900">
                        <a:buFont typeface="+mj-lt"/>
                        <a:buAutoNum type="alphaUcPeriod" startAt="2"/>
                      </a:pPr>
                      <a:r>
                        <a:rPr lang="it-IT" sz="1200" dirty="0" smtClean="0"/>
                        <a:t>ALTRE ATTIVITA’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it-IT" sz="1200" dirty="0" smtClean="0"/>
                        <a:t> ricavi</a:t>
                      </a:r>
                      <a:r>
                        <a:rPr lang="it-IT" sz="1200" baseline="0" dirty="0" smtClean="0"/>
                        <a:t> fino a € 25.822,84 =&gt; 10%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it-IT" sz="1200" baseline="0" dirty="0" smtClean="0"/>
                        <a:t>Ricavi da € 25.822,85 a € 700.000,00 =&gt; 15%</a:t>
                      </a:r>
                      <a:endParaRPr lang="it-IT" sz="1200" dirty="0" smtClean="0"/>
                    </a:p>
                    <a:p>
                      <a:pPr algn="l"/>
                      <a:r>
                        <a:rPr lang="it-IT" sz="1500" dirty="0" smtClean="0"/>
                        <a:t>Stessi obblighi</a:t>
                      </a:r>
                      <a:r>
                        <a:rPr lang="it-IT" sz="1500" baseline="0" dirty="0" smtClean="0"/>
                        <a:t> contabili previsti per il regime SEMPLIFICATO</a:t>
                      </a:r>
                      <a:endParaRPr lang="it-IT" sz="15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683568" y="137990"/>
            <a:ext cx="7976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Regimi di determinazione del reddito (1 di 3)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2413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7795" y="127175"/>
            <a:ext cx="77684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Regimi di determinazione del reddito (2 di 3)</a:t>
            </a:r>
            <a:endParaRPr lang="it-IT" sz="3200" b="1" dirty="0"/>
          </a:p>
        </p:txBody>
      </p:sp>
      <p:cxnSp>
        <p:nvCxnSpPr>
          <p:cNvPr id="24" name="Connettore 1 23"/>
          <p:cNvCxnSpPr/>
          <p:nvPr/>
        </p:nvCxnSpPr>
        <p:spPr>
          <a:xfrm>
            <a:off x="0" y="710087"/>
            <a:ext cx="9144000" cy="0"/>
          </a:xfrm>
          <a:prstGeom prst="line">
            <a:avLst/>
          </a:prstGeom>
          <a:ln w="190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613849"/>
              </p:ext>
            </p:extLst>
          </p:nvPr>
        </p:nvGraphicFramePr>
        <p:xfrm>
          <a:off x="179512" y="836712"/>
          <a:ext cx="8712969" cy="58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3168352"/>
                <a:gridCol w="3744417"/>
              </a:tblGrid>
              <a:tr h="260568">
                <a:tc>
                  <a:txBody>
                    <a:bodyPr/>
                    <a:lstStyle/>
                    <a:p>
                      <a:r>
                        <a:rPr lang="it-IT" dirty="0" smtClean="0"/>
                        <a:t>Regime per la determinazione del reddito</a:t>
                      </a:r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Principali caratteristiche</a:t>
                      </a:r>
                      <a:endParaRPr lang="it-IT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</a:tr>
              <a:tr h="491824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REGIME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FORFETTARIO</a:t>
                      </a:r>
                    </a:p>
                    <a:p>
                      <a:pPr algn="ctr"/>
                      <a:r>
                        <a:rPr lang="it-IT" sz="1500" dirty="0" smtClean="0"/>
                        <a:t>ex</a:t>
                      </a:r>
                      <a:r>
                        <a:rPr lang="it-IT" sz="1500" baseline="0" dirty="0" smtClean="0"/>
                        <a:t> L. 398/91</a:t>
                      </a:r>
                    </a:p>
                    <a:p>
                      <a:pPr algn="ctr"/>
                      <a:endParaRPr lang="it-IT" sz="1500" dirty="0" smtClean="0"/>
                    </a:p>
                    <a:p>
                      <a:pPr algn="ctr"/>
                      <a:r>
                        <a:rPr lang="it-IT" dirty="0" smtClean="0"/>
                        <a:t>(</a:t>
                      </a:r>
                      <a:r>
                        <a:rPr lang="it-IT" u="sng" dirty="0" smtClean="0"/>
                        <a:t>criterio</a:t>
                      </a:r>
                      <a:r>
                        <a:rPr lang="it-IT" u="sng" baseline="0" dirty="0" smtClean="0"/>
                        <a:t> di CASSA</a:t>
                      </a:r>
                      <a:r>
                        <a:rPr lang="it-IT" baseline="0" dirty="0" smtClean="0"/>
                        <a:t>)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it-IT" sz="1200" dirty="0" smtClean="0"/>
                        <a:t>REQUISITI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smtClean="0"/>
                        <a:t>ASD</a:t>
                      </a:r>
                      <a:r>
                        <a:rPr lang="it-IT" sz="1200" baseline="0" dirty="0" smtClean="0"/>
                        <a:t> riconosciute e non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Società sportive di capitali e Cooperative non aventi fini di lucro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Associazioni senza fini di lucro, pro loco, Associazioni bandistiche, cori amatoriali ….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Atto costitutivo per scrittura privata registrata, autenticata, atto pubblico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Assenza di fini di lucro e divieto di distribuzione anche indiretta dei proventi della attività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smtClean="0"/>
                        <a:t>Principio</a:t>
                      </a:r>
                      <a:r>
                        <a:rPr lang="it-IT" sz="1200" baseline="0" dirty="0" smtClean="0"/>
                        <a:t> di democrazia e di uguaglianza degli associati e elettività delle cariche sociali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Obbligo di redazione di rendiconti economici/finanziari e modalità di approvazione degli stessi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Devoluzione del patrimonio ad enti aventi analoghe finalità in caso di scioglimento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CARATTERISTICHE</a:t>
                      </a:r>
                    </a:p>
                    <a:p>
                      <a:pPr algn="ctr"/>
                      <a:endParaRPr lang="it-IT" sz="120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smtClean="0"/>
                        <a:t>Reddito</a:t>
                      </a:r>
                      <a:r>
                        <a:rPr lang="it-IT" sz="1200" baseline="0" dirty="0" smtClean="0"/>
                        <a:t> di impresa = 3% ricavi + plusvalenze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IRAP = Reddito di impresa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t-IT" sz="1200" baseline="0" dirty="0" smtClean="0"/>
                        <a:t>               + Retribuzione dipendenti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t-IT" sz="1200" baseline="0" dirty="0" smtClean="0"/>
                        <a:t>               + compensi co.co.co.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t-IT" sz="1200" baseline="0" dirty="0" smtClean="0"/>
                        <a:t>               + compensi occasionali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t-IT" sz="1200" baseline="0" dirty="0" smtClean="0"/>
                        <a:t>               + interessi passivi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IVA = detrazione forfettizzata  (50% o 33,33%)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it-IT" sz="1200" baseline="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Dichiarazioni:  Unico e Irap =&gt; SI    IVA =&gt; NO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it-IT" sz="1200" baseline="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Imposta di Registro = Fissa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it-IT" sz="1200" baseline="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Imposta di bollo = NO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it-IT" sz="1200" baseline="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Detrazione Irpef 19% fino a </a:t>
                      </a:r>
                      <a:r>
                        <a:rPr lang="it-IT" sz="1200" baseline="0" dirty="0" err="1" smtClean="0"/>
                        <a:t>max</a:t>
                      </a:r>
                      <a:r>
                        <a:rPr lang="it-IT" sz="1200" baseline="0" dirty="0" smtClean="0"/>
                        <a:t> € 1.500,00 annuo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it-IT" sz="1200" baseline="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Spese di pubblicità deducibili dal reddito di impresa </a:t>
                      </a:r>
                      <a:r>
                        <a:rPr lang="it-IT" sz="1200" baseline="0" dirty="0" err="1" smtClean="0"/>
                        <a:t>max</a:t>
                      </a:r>
                      <a:r>
                        <a:rPr lang="it-IT" sz="1200" baseline="0" dirty="0" smtClean="0"/>
                        <a:t> € 200.000,00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6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7795" y="127175"/>
            <a:ext cx="77684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Regimi di determinazione del reddito (3 di 3)</a:t>
            </a:r>
            <a:endParaRPr lang="it-IT" sz="3200" b="1" dirty="0"/>
          </a:p>
        </p:txBody>
      </p:sp>
      <p:cxnSp>
        <p:nvCxnSpPr>
          <p:cNvPr id="24" name="Connettore 1 23"/>
          <p:cNvCxnSpPr/>
          <p:nvPr/>
        </p:nvCxnSpPr>
        <p:spPr>
          <a:xfrm>
            <a:off x="0" y="710087"/>
            <a:ext cx="9144000" cy="0"/>
          </a:xfrm>
          <a:prstGeom prst="line">
            <a:avLst/>
          </a:prstGeom>
          <a:ln w="190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953323"/>
              </p:ext>
            </p:extLst>
          </p:nvPr>
        </p:nvGraphicFramePr>
        <p:xfrm>
          <a:off x="179512" y="908720"/>
          <a:ext cx="8712969" cy="5867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3456384"/>
                <a:gridCol w="3384377"/>
              </a:tblGrid>
              <a:tr h="1386659">
                <a:tc>
                  <a:txBody>
                    <a:bodyPr/>
                    <a:lstStyle/>
                    <a:p>
                      <a:r>
                        <a:rPr lang="it-IT" dirty="0" smtClean="0"/>
                        <a:t>Regime per la determinazione del reddito</a:t>
                      </a:r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Principali caratteristiche</a:t>
                      </a:r>
                      <a:endParaRPr lang="it-IT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</a:tr>
              <a:tr h="365390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REGIME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FORFETTARIO</a:t>
                      </a:r>
                    </a:p>
                    <a:p>
                      <a:pPr algn="ctr"/>
                      <a:r>
                        <a:rPr lang="it-IT" sz="1500" dirty="0" smtClean="0"/>
                        <a:t>ex</a:t>
                      </a:r>
                      <a:r>
                        <a:rPr lang="it-IT" sz="1500" baseline="0" dirty="0" smtClean="0"/>
                        <a:t> L. 398/91</a:t>
                      </a:r>
                    </a:p>
                    <a:p>
                      <a:pPr algn="ctr"/>
                      <a:endParaRPr lang="it-IT" sz="1500" dirty="0" smtClean="0"/>
                    </a:p>
                    <a:p>
                      <a:pPr algn="ctr"/>
                      <a:r>
                        <a:rPr lang="it-IT" dirty="0" smtClean="0"/>
                        <a:t>(</a:t>
                      </a:r>
                      <a:r>
                        <a:rPr lang="it-IT" u="sng" dirty="0" smtClean="0"/>
                        <a:t>criterio</a:t>
                      </a:r>
                      <a:r>
                        <a:rPr lang="it-IT" u="sng" baseline="0" dirty="0" smtClean="0"/>
                        <a:t> di CASSA</a:t>
                      </a:r>
                      <a:r>
                        <a:rPr lang="it-IT" baseline="0" dirty="0" smtClean="0"/>
                        <a:t>)</a:t>
                      </a:r>
                      <a:endParaRPr lang="it-IT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it-IT" sz="1200" dirty="0" smtClean="0"/>
                        <a:t>REQUISITI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Ricavi NON SUPERIORI ad € 250.000,00 nell’anno precedente o presunti nell’anno di costituzione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200" baseline="0" dirty="0" smtClean="0"/>
                        <a:t>Adottabile per OPZIONE (5 anni) con comunicazione a: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smtClean="0"/>
                        <a:t>SIAE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smtClean="0"/>
                        <a:t>Ufficio Entrate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200" dirty="0" smtClean="0"/>
                        <a:t>N.B.: Vale comportamento concludente con comunicazione a posteriori</a:t>
                      </a:r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CARATTERISTICHE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it-IT" sz="1200" baseline="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t-IT" sz="1200" baseline="0" dirty="0" smtClean="0"/>
                        <a:t>OBBLIGHI FISCALI: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it-IT" sz="1200" baseline="0" dirty="0" smtClean="0"/>
                        <a:t>No tenuta scritture contabili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it-IT" sz="1200" baseline="0" dirty="0" smtClean="0"/>
                        <a:t>Emissione titolo di accesso per spettacoli 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it-IT" sz="1200" baseline="0" dirty="0" smtClean="0"/>
                        <a:t>Conservazione documentazione relativa ad incassi e pagamenti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it-IT" sz="1200" baseline="0" dirty="0" smtClean="0"/>
                        <a:t>Numerazione progressiva delle fatture di acquisto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it-IT" sz="1200" baseline="0" dirty="0" smtClean="0"/>
                        <a:t>Annotazione mensile entro il 15 del mese successivo, anche in unica registrazione, dei corrispettivi e dei proventi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it-IT" sz="1200" baseline="0" dirty="0" smtClean="0"/>
                        <a:t>Liquidazione trimestralmente l’IVA senza interessi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70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701552" y="127175"/>
            <a:ext cx="3740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Criticità della 398/91</a:t>
            </a:r>
            <a:endParaRPr lang="it-IT" sz="3200" b="1" dirty="0"/>
          </a:p>
        </p:txBody>
      </p:sp>
      <p:cxnSp>
        <p:nvCxnSpPr>
          <p:cNvPr id="24" name="Connettore 1 23"/>
          <p:cNvCxnSpPr/>
          <p:nvPr/>
        </p:nvCxnSpPr>
        <p:spPr>
          <a:xfrm>
            <a:off x="0" y="710087"/>
            <a:ext cx="9144000" cy="0"/>
          </a:xfrm>
          <a:prstGeom prst="line">
            <a:avLst/>
          </a:prstGeom>
          <a:ln w="190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467544" y="105273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Quando si può optare per la 398/91?</a:t>
            </a:r>
          </a:p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39552" y="1844824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it-IT" dirty="0" smtClean="0"/>
              <a:t>Associazione di nuova costituzione:</a:t>
            </a:r>
          </a:p>
          <a:p>
            <a:r>
              <a:rPr lang="it-IT" dirty="0" smtClean="0"/>
              <a:t>Presunzione futura di proventi non superiori a 250k€ euro =&gt; </a:t>
            </a:r>
            <a:r>
              <a:rPr lang="it-IT" u="sng" dirty="0" smtClean="0"/>
              <a:t>ragguagliati a giorni</a:t>
            </a:r>
          </a:p>
          <a:p>
            <a:endParaRPr lang="it-IT" dirty="0"/>
          </a:p>
          <a:p>
            <a:pPr marL="342900" indent="-342900">
              <a:buFont typeface="Wingdings" panose="05000000000000000000" pitchFamily="2" charset="2"/>
              <a:buAutoNum type="alphaUcParenR" startAt="2"/>
            </a:pPr>
            <a:r>
              <a:rPr lang="it-IT" dirty="0"/>
              <a:t>Associazione </a:t>
            </a:r>
            <a:r>
              <a:rPr lang="it-IT" dirty="0" smtClean="0"/>
              <a:t>già costituite: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Esercizio precedente proventi non superiori a 250k€ euro (criterio di competenza);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Se associazione già costituita, ma non ha P.IVA, in base al tenore letterale della norma (… </a:t>
            </a:r>
            <a:r>
              <a:rPr lang="it-IT" i="1" dirty="0" smtClean="0"/>
              <a:t>associazioni di nuova costituzione</a:t>
            </a:r>
            <a:r>
              <a:rPr lang="it-IT" dirty="0" smtClean="0"/>
              <a:t>)  </a:t>
            </a:r>
            <a:r>
              <a:rPr lang="it-IT" dirty="0"/>
              <a:t>=&gt; </a:t>
            </a:r>
            <a:r>
              <a:rPr lang="it-IT" dirty="0" smtClean="0"/>
              <a:t>NO </a:t>
            </a:r>
            <a:r>
              <a:rPr lang="it-IT" u="sng" dirty="0" smtClean="0"/>
              <a:t>ragguaglio </a:t>
            </a:r>
            <a:r>
              <a:rPr lang="it-IT" u="sng" dirty="0"/>
              <a:t>a giorni</a:t>
            </a:r>
          </a:p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79512" y="4298905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/>
              <a:t>REVOCA OPZIONE della 398/91?</a:t>
            </a:r>
          </a:p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79512" y="5090993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Efficacia dall’esercizio successivo alla revoca?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Vale il comportamento concludente?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Comunicazione alla SIAE?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018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701552" y="127175"/>
            <a:ext cx="3740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Criticità della 398/91</a:t>
            </a:r>
            <a:endParaRPr lang="it-IT" sz="3200" b="1" dirty="0"/>
          </a:p>
        </p:txBody>
      </p:sp>
      <p:cxnSp>
        <p:nvCxnSpPr>
          <p:cNvPr id="24" name="Connettore 1 23"/>
          <p:cNvCxnSpPr/>
          <p:nvPr/>
        </p:nvCxnSpPr>
        <p:spPr>
          <a:xfrm>
            <a:off x="0" y="710087"/>
            <a:ext cx="9144000" cy="0"/>
          </a:xfrm>
          <a:prstGeom prst="line">
            <a:avLst/>
          </a:prstGeom>
          <a:ln w="190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467544" y="1052736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SUPERAMENTO DEL PLAFOND DI 250.000,00 EURO</a:t>
            </a:r>
          </a:p>
          <a:p>
            <a:pPr algn="ctr"/>
            <a:endParaRPr lang="it-IT" b="1" dirty="0"/>
          </a:p>
          <a:p>
            <a:pPr algn="ctr"/>
            <a:r>
              <a:rPr lang="it-IT" dirty="0" smtClean="0"/>
              <a:t>Dal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mese successivo a quello di superamento del plafond </a:t>
            </a:r>
            <a:r>
              <a:rPr lang="it-IT" dirty="0" smtClean="0"/>
              <a:t>non più la 398/91</a:t>
            </a:r>
          </a:p>
          <a:p>
            <a:pPr algn="ctr"/>
            <a:endParaRPr lang="it-IT" dirty="0"/>
          </a:p>
          <a:p>
            <a:pPr algn="ctr"/>
            <a:r>
              <a:rPr lang="it-IT" dirty="0" smtClean="0"/>
              <a:t>CM 123/2006 </a:t>
            </a:r>
            <a:r>
              <a:rPr lang="it-IT" sz="1600" dirty="0" smtClean="0"/>
              <a:t>=&gt; a decorrere dal mese successivo al superamento del plafond si creano</a:t>
            </a:r>
          </a:p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2 distinti periodi di imposta sia ai fini IVA che IRES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 smtClean="0"/>
              <a:t>1° PERIODO =&gt; fino al mese di superamento 398/91 (cassa)</a:t>
            </a:r>
          </a:p>
          <a:p>
            <a:endParaRPr lang="it-IT" b="1" dirty="0"/>
          </a:p>
          <a:p>
            <a:r>
              <a:rPr lang="it-IT" b="1" dirty="0" smtClean="0"/>
              <a:t>2° </a:t>
            </a:r>
            <a:r>
              <a:rPr lang="it-IT" b="1" dirty="0"/>
              <a:t>PERIODO =&gt; </a:t>
            </a:r>
            <a:r>
              <a:rPr lang="it-IT" b="1" dirty="0" smtClean="0"/>
              <a:t>dal mese successivo al superamento 3 possibilità (competenza):</a:t>
            </a:r>
          </a:p>
          <a:p>
            <a:endParaRPr lang="it-IT" b="1" dirty="0"/>
          </a:p>
          <a:p>
            <a:endParaRPr lang="it-IT" b="1" dirty="0"/>
          </a:p>
          <a:p>
            <a:endParaRPr lang="it-IT" b="1" dirty="0" smtClean="0"/>
          </a:p>
          <a:p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12332"/>
              </p:ext>
            </p:extLst>
          </p:nvPr>
        </p:nvGraphicFramePr>
        <p:xfrm>
          <a:off x="1403648" y="4653136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3602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Regime ordinario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Regime semplificato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Regime forfettario ex art.145</a:t>
                      </a:r>
                      <a:r>
                        <a:rPr lang="it-IT" baseline="0" dirty="0" smtClean="0"/>
                        <a:t> TUIR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Connettore 2 8"/>
          <p:cNvCxnSpPr>
            <a:endCxn id="7" idx="0"/>
          </p:cNvCxnSpPr>
          <p:nvPr/>
        </p:nvCxnSpPr>
        <p:spPr>
          <a:xfrm flipH="1">
            <a:off x="4451648" y="3861048"/>
            <a:ext cx="48344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>
            <a:off x="2701552" y="3861048"/>
            <a:ext cx="1798440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499992" y="3861048"/>
            <a:ext cx="1942456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74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701552" y="127175"/>
            <a:ext cx="3740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Criticità della 398/91</a:t>
            </a:r>
            <a:endParaRPr lang="it-IT" sz="3200" b="1" dirty="0"/>
          </a:p>
        </p:txBody>
      </p:sp>
      <p:cxnSp>
        <p:nvCxnSpPr>
          <p:cNvPr id="24" name="Connettore 1 23"/>
          <p:cNvCxnSpPr/>
          <p:nvPr/>
        </p:nvCxnSpPr>
        <p:spPr>
          <a:xfrm>
            <a:off x="0" y="710087"/>
            <a:ext cx="9144000" cy="0"/>
          </a:xfrm>
          <a:prstGeom prst="line">
            <a:avLst/>
          </a:prstGeom>
          <a:ln w="190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/>
          <p:cNvCxnSpPr/>
          <p:nvPr/>
        </p:nvCxnSpPr>
        <p:spPr>
          <a:xfrm>
            <a:off x="467544" y="1484784"/>
            <a:ext cx="79208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1979712" y="119675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419872" y="119675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5004048" y="119675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6228184" y="119675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683568" y="1124744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Gen-lug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323605" y="1124744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agosto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637132" y="1124744"/>
            <a:ext cx="1150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settembre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148064" y="1124744"/>
            <a:ext cx="891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ottobre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356053" y="1124744"/>
            <a:ext cx="1143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novembre</a:t>
            </a:r>
            <a:endParaRPr lang="it-IT" dirty="0"/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209528"/>
              </p:ext>
            </p:extLst>
          </p:nvPr>
        </p:nvGraphicFramePr>
        <p:xfrm>
          <a:off x="1979712" y="1916832"/>
          <a:ext cx="4320480" cy="2651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160"/>
                <a:gridCol w="1584176"/>
                <a:gridCol w="1296144"/>
              </a:tblGrid>
              <a:tr h="14630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Fatturato e incassato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Fatturato</a:t>
                      </a:r>
                      <a:r>
                        <a:rPr lang="it-IT" baseline="0" dirty="0" smtClean="0"/>
                        <a:t> non incassato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Incasso settembre</a:t>
                      </a:r>
                      <a:r>
                        <a:rPr lang="it-IT" baseline="0" dirty="0" smtClean="0"/>
                        <a:t> + fatturato ottobre  non incassato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250+55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50+11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50+11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827584" y="472514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Criticità IVA</a:t>
            </a:r>
            <a:r>
              <a:rPr lang="it-IT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3° trimestre : IVA liquidata </a:t>
            </a:r>
            <a:r>
              <a:rPr lang="it-IT" smtClean="0"/>
              <a:t>con 398/91</a:t>
            </a:r>
            <a:r>
              <a:rPr lang="it-IT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4° trimestre : 2 metodi distinti? IVA ottobre 398/91 e IVA successiva ordinaria?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RETTIFICA DETRAZIONE IVA ex art. 19-bis2, co.3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08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701552" y="127175"/>
            <a:ext cx="3740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Criticità della 398/91</a:t>
            </a:r>
            <a:endParaRPr lang="it-IT" sz="3200" b="1" dirty="0"/>
          </a:p>
        </p:txBody>
      </p:sp>
      <p:cxnSp>
        <p:nvCxnSpPr>
          <p:cNvPr id="24" name="Connettore 1 23"/>
          <p:cNvCxnSpPr/>
          <p:nvPr/>
        </p:nvCxnSpPr>
        <p:spPr>
          <a:xfrm>
            <a:off x="0" y="710087"/>
            <a:ext cx="9144000" cy="0"/>
          </a:xfrm>
          <a:prstGeom prst="line">
            <a:avLst/>
          </a:prstGeom>
          <a:ln w="190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/>
          <p:cNvCxnSpPr/>
          <p:nvPr/>
        </p:nvCxnSpPr>
        <p:spPr>
          <a:xfrm>
            <a:off x="467544" y="1484784"/>
            <a:ext cx="79208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1979712" y="119675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419872" y="119675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5004048" y="119675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6228184" y="119675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683568" y="1124744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Gen-lug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323605" y="1124744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agosto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637132" y="1124744"/>
            <a:ext cx="1150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settembre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148064" y="1124744"/>
            <a:ext cx="891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ottobre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356053" y="1124744"/>
            <a:ext cx="1143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novembre</a:t>
            </a:r>
            <a:endParaRPr lang="it-IT" dirty="0"/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370030"/>
              </p:ext>
            </p:extLst>
          </p:nvPr>
        </p:nvGraphicFramePr>
        <p:xfrm>
          <a:off x="1979712" y="1844824"/>
          <a:ext cx="4320480" cy="12556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160"/>
                <a:gridCol w="1584176"/>
                <a:gridCol w="1296144"/>
              </a:tblGrid>
              <a:tr h="66977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Proventi incassati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Proventi fatturati</a:t>
                      </a:r>
                      <a:r>
                        <a:rPr lang="it-IT" sz="1400" baseline="0" dirty="0" smtClean="0"/>
                        <a:t> ma non incassati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Incassati</a:t>
                      </a:r>
                      <a:r>
                        <a:rPr lang="it-IT" sz="1400" baseline="0" dirty="0" smtClean="0"/>
                        <a:t> i 50 </a:t>
                      </a:r>
                      <a:r>
                        <a:rPr lang="it-IT" sz="1400" baseline="0" smtClean="0"/>
                        <a:t>di </a:t>
                      </a:r>
                      <a:r>
                        <a:rPr lang="it-IT" sz="1400" baseline="0" smtClean="0"/>
                        <a:t>settembre</a:t>
                      </a:r>
                      <a:endParaRPr lang="it-IT" sz="1400" dirty="0"/>
                    </a:p>
                  </a:txBody>
                  <a:tcPr/>
                </a:tc>
              </a:tr>
              <a:tr h="58587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414262" y="3429000"/>
            <a:ext cx="84062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Criticità IRES :</a:t>
            </a:r>
          </a:p>
          <a:p>
            <a:r>
              <a:rPr lang="it-IT" dirty="0" smtClean="0"/>
              <a:t>Secondo il tenore letterale normativo e il regime di cassa della 398/91, il 2° periodo decorre da novembre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Nel 2° periodo si può applicare il forfait di cui all’art. 145 del </a:t>
            </a:r>
            <a:r>
              <a:rPr lang="it-IT" dirty="0" err="1" smtClean="0"/>
              <a:t>Tuir</a:t>
            </a:r>
            <a:r>
              <a:rPr lang="it-IT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Dall’esercizio successivo, se nel 2° periodo non supero i 250k (calcolati per competenza), posso tornare nella 398/91?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I 250K di cui sopra vanno ragguagliati alla durata del periodo?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Passaggio da CASSA a COMPETENZA e VICEVERSA =&gt; problematiche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162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1021</Words>
  <Application>Microsoft Office PowerPoint</Application>
  <PresentationFormat>Presentazione su schermo (4:3)</PresentationFormat>
  <Paragraphs>210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Francesco Spurga</cp:lastModifiedBy>
  <cp:revision>46</cp:revision>
  <cp:lastPrinted>2016-04-20T09:52:37Z</cp:lastPrinted>
  <dcterms:created xsi:type="dcterms:W3CDTF">2016-04-19T10:58:41Z</dcterms:created>
  <dcterms:modified xsi:type="dcterms:W3CDTF">2016-04-20T13:13:24Z</dcterms:modified>
</cp:coreProperties>
</file>