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4" r:id="rId1"/>
  </p:sldMasterIdLst>
  <p:notesMasterIdLst>
    <p:notesMasterId r:id="rId39"/>
  </p:notesMasterIdLst>
  <p:sldIdLst>
    <p:sldId id="256" r:id="rId2"/>
    <p:sldId id="374" r:id="rId3"/>
    <p:sldId id="377" r:id="rId4"/>
    <p:sldId id="378" r:id="rId5"/>
    <p:sldId id="379" r:id="rId6"/>
    <p:sldId id="381" r:id="rId7"/>
    <p:sldId id="380" r:id="rId8"/>
    <p:sldId id="397" r:id="rId9"/>
    <p:sldId id="382" r:id="rId10"/>
    <p:sldId id="383" r:id="rId11"/>
    <p:sldId id="398" r:id="rId12"/>
    <p:sldId id="401" r:id="rId13"/>
    <p:sldId id="400" r:id="rId14"/>
    <p:sldId id="399" r:id="rId15"/>
    <p:sldId id="384" r:id="rId16"/>
    <p:sldId id="389" r:id="rId17"/>
    <p:sldId id="390" r:id="rId18"/>
    <p:sldId id="392" r:id="rId19"/>
    <p:sldId id="386" r:id="rId20"/>
    <p:sldId id="387" r:id="rId21"/>
    <p:sldId id="388" r:id="rId22"/>
    <p:sldId id="385" r:id="rId23"/>
    <p:sldId id="307" r:id="rId24"/>
    <p:sldId id="393" r:id="rId25"/>
    <p:sldId id="367" r:id="rId26"/>
    <p:sldId id="396" r:id="rId27"/>
    <p:sldId id="410" r:id="rId28"/>
    <p:sldId id="411" r:id="rId29"/>
    <p:sldId id="394" r:id="rId30"/>
    <p:sldId id="402" r:id="rId31"/>
    <p:sldId id="403" r:id="rId32"/>
    <p:sldId id="404" r:id="rId33"/>
    <p:sldId id="405" r:id="rId34"/>
    <p:sldId id="395" r:id="rId35"/>
    <p:sldId id="406" r:id="rId36"/>
    <p:sldId id="407" r:id="rId37"/>
    <p:sldId id="408" r:id="rId3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94CAE-6944-4B95-B528-A4F557E11D8E}" type="doc">
      <dgm:prSet loTypeId="urn:microsoft.com/office/officeart/2005/8/layout/vProcess5" loCatId="process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441AB105-2A53-4191-A7B9-A2F91BFEFD19}">
      <dgm:prSet phldrT="[Testo]" custT="1"/>
      <dgm:spPr/>
      <dgm:t>
        <a:bodyPr/>
        <a:lstStyle/>
        <a:p>
          <a:r>
            <a:rPr lang="it-IT" sz="2400" dirty="0" smtClean="0"/>
            <a:t>La partecipazione assume il valore fiscale dell’azienda conferita [</a:t>
          </a:r>
          <a:r>
            <a:rPr lang="it-IT" sz="2400" u="sng" dirty="0" smtClean="0"/>
            <a:t>avviamento!</a:t>
          </a:r>
          <a:r>
            <a:rPr lang="it-IT" sz="2400" dirty="0" smtClean="0"/>
            <a:t>]</a:t>
          </a:r>
          <a:endParaRPr lang="it-IT" sz="2400" dirty="0"/>
        </a:p>
      </dgm:t>
    </dgm:pt>
    <dgm:pt modelId="{8B647818-65F9-4C1A-951D-EE1F2EB3802E}" type="parTrans" cxnId="{3CF44D0F-1E0C-453B-A1EA-25849DC2CCFE}">
      <dgm:prSet/>
      <dgm:spPr/>
      <dgm:t>
        <a:bodyPr/>
        <a:lstStyle/>
        <a:p>
          <a:endParaRPr lang="it-IT" sz="1600"/>
        </a:p>
      </dgm:t>
    </dgm:pt>
    <dgm:pt modelId="{D78D0C87-08CB-446D-802B-27FB74C8484C}" type="sibTrans" cxnId="{3CF44D0F-1E0C-453B-A1EA-25849DC2CCFE}">
      <dgm:prSet custT="1"/>
      <dgm:spPr/>
      <dgm:t>
        <a:bodyPr/>
        <a:lstStyle/>
        <a:p>
          <a:endParaRPr lang="it-IT" sz="3200"/>
        </a:p>
      </dgm:t>
    </dgm:pt>
    <dgm:pt modelId="{7D79DB58-EC11-4EA9-BD29-2653B4DD2A0E}">
      <dgm:prSet phldrT="[Testo]" custT="1"/>
      <dgm:spPr/>
      <dgm:t>
        <a:bodyPr/>
        <a:lstStyle/>
        <a:p>
          <a:r>
            <a:rPr lang="it-IT" sz="2400" dirty="0" smtClean="0"/>
            <a:t>Le partecipazioni ricevute sono considerate immobilizzate per il periodo di possesso dell’azienda </a:t>
          </a:r>
          <a:endParaRPr lang="it-IT" sz="2400" dirty="0"/>
        </a:p>
      </dgm:t>
    </dgm:pt>
    <dgm:pt modelId="{DB765B10-3655-43C8-9A5D-345F901D47E8}" type="parTrans" cxnId="{D425E80E-16A1-4F6E-9B00-7B0D3FF51E46}">
      <dgm:prSet/>
      <dgm:spPr/>
      <dgm:t>
        <a:bodyPr/>
        <a:lstStyle/>
        <a:p>
          <a:endParaRPr lang="it-IT" sz="1600"/>
        </a:p>
      </dgm:t>
    </dgm:pt>
    <dgm:pt modelId="{8559BBEB-DCAC-4612-981D-073276F15DCD}" type="sibTrans" cxnId="{D425E80E-16A1-4F6E-9B00-7B0D3FF51E46}">
      <dgm:prSet custT="1"/>
      <dgm:spPr/>
      <dgm:t>
        <a:bodyPr/>
        <a:lstStyle/>
        <a:p>
          <a:endParaRPr lang="it-IT" sz="3200"/>
        </a:p>
      </dgm:t>
    </dgm:pt>
    <dgm:pt modelId="{E5EEE67D-75CE-4F00-8838-D3877B3B478C}">
      <dgm:prSet phldrT="[Testo]" custT="1"/>
      <dgm:spPr/>
      <dgm:t>
        <a:bodyPr/>
        <a:lstStyle/>
        <a:p>
          <a:r>
            <a:rPr lang="it-IT" sz="2400" dirty="0" smtClean="0"/>
            <a:t>La successiva cessione può usufruire del regime pex</a:t>
          </a:r>
          <a:endParaRPr lang="it-IT" sz="2400" dirty="0"/>
        </a:p>
      </dgm:t>
    </dgm:pt>
    <dgm:pt modelId="{9DBF8A51-224C-4231-9895-A396053D7F8A}" type="parTrans" cxnId="{3C0738E4-67A9-4572-9F8E-CAC820735B18}">
      <dgm:prSet/>
      <dgm:spPr/>
      <dgm:t>
        <a:bodyPr/>
        <a:lstStyle/>
        <a:p>
          <a:endParaRPr lang="it-IT" sz="1600"/>
        </a:p>
      </dgm:t>
    </dgm:pt>
    <dgm:pt modelId="{A62F3DF9-9191-4831-A127-773A23C29B80}" type="sibTrans" cxnId="{3C0738E4-67A9-4572-9F8E-CAC820735B18}">
      <dgm:prSet custT="1"/>
      <dgm:spPr/>
      <dgm:t>
        <a:bodyPr/>
        <a:lstStyle/>
        <a:p>
          <a:endParaRPr lang="it-IT" sz="3200"/>
        </a:p>
      </dgm:t>
    </dgm:pt>
    <dgm:pt modelId="{F91B6022-2C94-452C-938D-958EC62771FE}">
      <dgm:prSet custT="1"/>
      <dgm:spPr/>
      <dgm:t>
        <a:bodyPr/>
        <a:lstStyle/>
        <a:p>
          <a:r>
            <a:rPr lang="it-IT" sz="2400" dirty="0" smtClean="0"/>
            <a:t>La conferente stanzia </a:t>
          </a:r>
          <a:r>
            <a:rPr lang="it-IT" sz="2400" dirty="0" smtClean="0"/>
            <a:t>le imposte differite sulla differenza tra i valori delle partecipazioni [</a:t>
          </a:r>
          <a:r>
            <a:rPr lang="it-IT" sz="2400" u="sng" dirty="0" smtClean="0"/>
            <a:t>pex!</a:t>
          </a:r>
          <a:r>
            <a:rPr lang="it-IT" sz="2400" dirty="0" smtClean="0"/>
            <a:t>]</a:t>
          </a:r>
          <a:endParaRPr lang="it-IT" sz="2400" dirty="0"/>
        </a:p>
      </dgm:t>
    </dgm:pt>
    <dgm:pt modelId="{5202472B-FBD9-45FE-B162-DE8236353442}" type="parTrans" cxnId="{4ECE1843-E815-432A-B7EF-F3137F2B3431}">
      <dgm:prSet/>
      <dgm:spPr/>
      <dgm:t>
        <a:bodyPr/>
        <a:lstStyle/>
        <a:p>
          <a:endParaRPr lang="it-IT" sz="1600"/>
        </a:p>
      </dgm:t>
    </dgm:pt>
    <dgm:pt modelId="{52CF6467-7BB6-4392-9665-09B6643DB3CB}" type="sibTrans" cxnId="{4ECE1843-E815-432A-B7EF-F3137F2B3431}">
      <dgm:prSet/>
      <dgm:spPr/>
      <dgm:t>
        <a:bodyPr/>
        <a:lstStyle/>
        <a:p>
          <a:endParaRPr lang="it-IT" sz="1600"/>
        </a:p>
      </dgm:t>
    </dgm:pt>
    <dgm:pt modelId="{02865EF5-C235-4DB8-AB6F-288A3D889341}" type="pres">
      <dgm:prSet presAssocID="{A4794CAE-6944-4B95-B528-A4F557E11D8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B4E081B-AE8D-4E85-9122-3FD07DBFB344}" type="pres">
      <dgm:prSet presAssocID="{A4794CAE-6944-4B95-B528-A4F557E11D8E}" presName="dummyMaxCanvas" presStyleCnt="0">
        <dgm:presLayoutVars/>
      </dgm:prSet>
      <dgm:spPr/>
    </dgm:pt>
    <dgm:pt modelId="{8E2B1720-4C20-4DF1-8C1A-2EA06519D8EF}" type="pres">
      <dgm:prSet presAssocID="{A4794CAE-6944-4B95-B528-A4F557E11D8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C13720-186B-46A9-8258-A4EB0A21513E}" type="pres">
      <dgm:prSet presAssocID="{A4794CAE-6944-4B95-B528-A4F557E11D8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8EC4EB-B70A-4AF1-A17C-DAB3243B1F31}" type="pres">
      <dgm:prSet presAssocID="{A4794CAE-6944-4B95-B528-A4F557E11D8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B08811-E25D-4088-B412-1D221A34CE25}" type="pres">
      <dgm:prSet presAssocID="{A4794CAE-6944-4B95-B528-A4F557E11D8E}" presName="FourNodes_4" presStyleLbl="node1" presStyleIdx="3" presStyleCnt="4" custLinFactNeighborX="0" custLinFactNeighborY="-6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FD7602-A623-4A7A-A426-0EBD1FC5A26F}" type="pres">
      <dgm:prSet presAssocID="{A4794CAE-6944-4B95-B528-A4F557E11D8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46E4C4-5A36-4BDA-A062-46F1118497AC}" type="pres">
      <dgm:prSet presAssocID="{A4794CAE-6944-4B95-B528-A4F557E11D8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5A8B4C-15AD-414D-9E79-413A2EC4D281}" type="pres">
      <dgm:prSet presAssocID="{A4794CAE-6944-4B95-B528-A4F557E11D8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29748D-5242-470A-81F2-98E97BD9EA6E}" type="pres">
      <dgm:prSet presAssocID="{A4794CAE-6944-4B95-B528-A4F557E11D8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E82A4D-A2CA-42A7-AB5D-F712339F8FA4}" type="pres">
      <dgm:prSet presAssocID="{A4794CAE-6944-4B95-B528-A4F557E11D8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87CCF9-1E3B-4E65-92A9-334AEAA3EDA5}" type="pres">
      <dgm:prSet presAssocID="{A4794CAE-6944-4B95-B528-A4F557E11D8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414954-D7E0-4C0A-AE10-239BAF5304F1}" type="pres">
      <dgm:prSet presAssocID="{A4794CAE-6944-4B95-B528-A4F557E11D8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329C512-FE32-4506-BC18-53DDF53424C8}" type="presOf" srcId="{441AB105-2A53-4191-A7B9-A2F91BFEFD19}" destId="{8E2B1720-4C20-4DF1-8C1A-2EA06519D8EF}" srcOrd="0" destOrd="0" presId="urn:microsoft.com/office/officeart/2005/8/layout/vProcess5"/>
    <dgm:cxn modelId="{07274EDF-6FD7-49D0-A63E-779B18778EF4}" type="presOf" srcId="{A62F3DF9-9191-4831-A127-773A23C29B80}" destId="{D75A8B4C-15AD-414D-9E79-413A2EC4D281}" srcOrd="0" destOrd="0" presId="urn:microsoft.com/office/officeart/2005/8/layout/vProcess5"/>
    <dgm:cxn modelId="{70D05A39-80C0-447C-8890-484F74325308}" type="presOf" srcId="{F91B6022-2C94-452C-938D-958EC62771FE}" destId="{ABB08811-E25D-4088-B412-1D221A34CE25}" srcOrd="0" destOrd="0" presId="urn:microsoft.com/office/officeart/2005/8/layout/vProcess5"/>
    <dgm:cxn modelId="{4ECE1843-E815-432A-B7EF-F3137F2B3431}" srcId="{A4794CAE-6944-4B95-B528-A4F557E11D8E}" destId="{F91B6022-2C94-452C-938D-958EC62771FE}" srcOrd="3" destOrd="0" parTransId="{5202472B-FBD9-45FE-B162-DE8236353442}" sibTransId="{52CF6467-7BB6-4392-9665-09B6643DB3CB}"/>
    <dgm:cxn modelId="{F31B85DF-97FA-4F70-9BB8-113BCDE9AE90}" type="presOf" srcId="{D78D0C87-08CB-446D-802B-27FB74C8484C}" destId="{94FD7602-A623-4A7A-A426-0EBD1FC5A26F}" srcOrd="0" destOrd="0" presId="urn:microsoft.com/office/officeart/2005/8/layout/vProcess5"/>
    <dgm:cxn modelId="{8F115421-A405-4F19-80D8-9F28FEA06B4E}" type="presOf" srcId="{8559BBEB-DCAC-4612-981D-073276F15DCD}" destId="{0446E4C4-5A36-4BDA-A062-46F1118497AC}" srcOrd="0" destOrd="0" presId="urn:microsoft.com/office/officeart/2005/8/layout/vProcess5"/>
    <dgm:cxn modelId="{64ABC58E-850A-4F2D-BDAC-A66789F637F5}" type="presOf" srcId="{E5EEE67D-75CE-4F00-8838-D3877B3B478C}" destId="{4987CCF9-1E3B-4E65-92A9-334AEAA3EDA5}" srcOrd="1" destOrd="0" presId="urn:microsoft.com/office/officeart/2005/8/layout/vProcess5"/>
    <dgm:cxn modelId="{5B8F723F-AD67-4E84-9758-A060D9A73C0D}" type="presOf" srcId="{E5EEE67D-75CE-4F00-8838-D3877B3B478C}" destId="{888EC4EB-B70A-4AF1-A17C-DAB3243B1F31}" srcOrd="0" destOrd="0" presId="urn:microsoft.com/office/officeart/2005/8/layout/vProcess5"/>
    <dgm:cxn modelId="{3CF44D0F-1E0C-453B-A1EA-25849DC2CCFE}" srcId="{A4794CAE-6944-4B95-B528-A4F557E11D8E}" destId="{441AB105-2A53-4191-A7B9-A2F91BFEFD19}" srcOrd="0" destOrd="0" parTransId="{8B647818-65F9-4C1A-951D-EE1F2EB3802E}" sibTransId="{D78D0C87-08CB-446D-802B-27FB74C8484C}"/>
    <dgm:cxn modelId="{3C0738E4-67A9-4572-9F8E-CAC820735B18}" srcId="{A4794CAE-6944-4B95-B528-A4F557E11D8E}" destId="{E5EEE67D-75CE-4F00-8838-D3877B3B478C}" srcOrd="2" destOrd="0" parTransId="{9DBF8A51-224C-4231-9895-A396053D7F8A}" sibTransId="{A62F3DF9-9191-4831-A127-773A23C29B80}"/>
    <dgm:cxn modelId="{4B4BC448-B927-4CF2-884B-22263AE5F2C6}" type="presOf" srcId="{A4794CAE-6944-4B95-B528-A4F557E11D8E}" destId="{02865EF5-C235-4DB8-AB6F-288A3D889341}" srcOrd="0" destOrd="0" presId="urn:microsoft.com/office/officeart/2005/8/layout/vProcess5"/>
    <dgm:cxn modelId="{C14D7CB7-361F-43D9-ABF2-697338A198D3}" type="presOf" srcId="{F91B6022-2C94-452C-938D-958EC62771FE}" destId="{FB414954-D7E0-4C0A-AE10-239BAF5304F1}" srcOrd="1" destOrd="0" presId="urn:microsoft.com/office/officeart/2005/8/layout/vProcess5"/>
    <dgm:cxn modelId="{D425E80E-16A1-4F6E-9B00-7B0D3FF51E46}" srcId="{A4794CAE-6944-4B95-B528-A4F557E11D8E}" destId="{7D79DB58-EC11-4EA9-BD29-2653B4DD2A0E}" srcOrd="1" destOrd="0" parTransId="{DB765B10-3655-43C8-9A5D-345F901D47E8}" sibTransId="{8559BBEB-DCAC-4612-981D-073276F15DCD}"/>
    <dgm:cxn modelId="{980CD939-AF3E-44AB-8E23-3255CFE8DBE1}" type="presOf" srcId="{7D79DB58-EC11-4EA9-BD29-2653B4DD2A0E}" destId="{F1C13720-186B-46A9-8258-A4EB0A21513E}" srcOrd="0" destOrd="0" presId="urn:microsoft.com/office/officeart/2005/8/layout/vProcess5"/>
    <dgm:cxn modelId="{2FBA3BB9-E069-427D-B2E6-2E8CC1C83A72}" type="presOf" srcId="{441AB105-2A53-4191-A7B9-A2F91BFEFD19}" destId="{5929748D-5242-470A-81F2-98E97BD9EA6E}" srcOrd="1" destOrd="0" presId="urn:microsoft.com/office/officeart/2005/8/layout/vProcess5"/>
    <dgm:cxn modelId="{67B4E456-51FF-484A-A43F-E1304C09344A}" type="presOf" srcId="{7D79DB58-EC11-4EA9-BD29-2653B4DD2A0E}" destId="{BCE82A4D-A2CA-42A7-AB5D-F712339F8FA4}" srcOrd="1" destOrd="0" presId="urn:microsoft.com/office/officeart/2005/8/layout/vProcess5"/>
    <dgm:cxn modelId="{6852131A-FEEF-4D5A-AAA1-834D33B9291E}" type="presParOf" srcId="{02865EF5-C235-4DB8-AB6F-288A3D889341}" destId="{3B4E081B-AE8D-4E85-9122-3FD07DBFB344}" srcOrd="0" destOrd="0" presId="urn:microsoft.com/office/officeart/2005/8/layout/vProcess5"/>
    <dgm:cxn modelId="{25E4569A-3844-45FF-9004-CF2BDD0CA09D}" type="presParOf" srcId="{02865EF5-C235-4DB8-AB6F-288A3D889341}" destId="{8E2B1720-4C20-4DF1-8C1A-2EA06519D8EF}" srcOrd="1" destOrd="0" presId="urn:microsoft.com/office/officeart/2005/8/layout/vProcess5"/>
    <dgm:cxn modelId="{71CC65B4-85D7-42DE-BB0C-92DBF31C85B4}" type="presParOf" srcId="{02865EF5-C235-4DB8-AB6F-288A3D889341}" destId="{F1C13720-186B-46A9-8258-A4EB0A21513E}" srcOrd="2" destOrd="0" presId="urn:microsoft.com/office/officeart/2005/8/layout/vProcess5"/>
    <dgm:cxn modelId="{66FA24CC-705C-43D7-B966-39F8C5C1993D}" type="presParOf" srcId="{02865EF5-C235-4DB8-AB6F-288A3D889341}" destId="{888EC4EB-B70A-4AF1-A17C-DAB3243B1F31}" srcOrd="3" destOrd="0" presId="urn:microsoft.com/office/officeart/2005/8/layout/vProcess5"/>
    <dgm:cxn modelId="{01C7D521-2323-4968-A896-099098278CBA}" type="presParOf" srcId="{02865EF5-C235-4DB8-AB6F-288A3D889341}" destId="{ABB08811-E25D-4088-B412-1D221A34CE25}" srcOrd="4" destOrd="0" presId="urn:microsoft.com/office/officeart/2005/8/layout/vProcess5"/>
    <dgm:cxn modelId="{0DECCE97-AEF1-451F-85AC-AAB12A46337A}" type="presParOf" srcId="{02865EF5-C235-4DB8-AB6F-288A3D889341}" destId="{94FD7602-A623-4A7A-A426-0EBD1FC5A26F}" srcOrd="5" destOrd="0" presId="urn:microsoft.com/office/officeart/2005/8/layout/vProcess5"/>
    <dgm:cxn modelId="{64177240-FBF0-4F4E-BABE-57A2E2CAE797}" type="presParOf" srcId="{02865EF5-C235-4DB8-AB6F-288A3D889341}" destId="{0446E4C4-5A36-4BDA-A062-46F1118497AC}" srcOrd="6" destOrd="0" presId="urn:microsoft.com/office/officeart/2005/8/layout/vProcess5"/>
    <dgm:cxn modelId="{7949157F-111D-4CBA-AFEC-4658DD20AA49}" type="presParOf" srcId="{02865EF5-C235-4DB8-AB6F-288A3D889341}" destId="{D75A8B4C-15AD-414D-9E79-413A2EC4D281}" srcOrd="7" destOrd="0" presId="urn:microsoft.com/office/officeart/2005/8/layout/vProcess5"/>
    <dgm:cxn modelId="{8CEE42A4-E307-42D9-84E7-0B7329E89E42}" type="presParOf" srcId="{02865EF5-C235-4DB8-AB6F-288A3D889341}" destId="{5929748D-5242-470A-81F2-98E97BD9EA6E}" srcOrd="8" destOrd="0" presId="urn:microsoft.com/office/officeart/2005/8/layout/vProcess5"/>
    <dgm:cxn modelId="{A32C84C2-C86A-4AF8-9B58-8BA2B216CFEA}" type="presParOf" srcId="{02865EF5-C235-4DB8-AB6F-288A3D889341}" destId="{BCE82A4D-A2CA-42A7-AB5D-F712339F8FA4}" srcOrd="9" destOrd="0" presId="urn:microsoft.com/office/officeart/2005/8/layout/vProcess5"/>
    <dgm:cxn modelId="{2A7197E3-56F6-4865-8CCD-B85DDDACFC39}" type="presParOf" srcId="{02865EF5-C235-4DB8-AB6F-288A3D889341}" destId="{4987CCF9-1E3B-4E65-92A9-334AEAA3EDA5}" srcOrd="10" destOrd="0" presId="urn:microsoft.com/office/officeart/2005/8/layout/vProcess5"/>
    <dgm:cxn modelId="{3445CFFE-A003-4732-BF12-EA88987B170D}" type="presParOf" srcId="{02865EF5-C235-4DB8-AB6F-288A3D889341}" destId="{FB414954-D7E0-4C0A-AE10-239BAF5304F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D9EE71-3CA5-40E2-8EB5-7E1277AB5C1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8200C43D-C0EC-4B4C-8833-64F1FB758C04}">
      <dgm:prSet phldrT="[Testo]"/>
      <dgm:spPr/>
      <dgm:t>
        <a:bodyPr/>
        <a:lstStyle/>
        <a:p>
          <a:r>
            <a:rPr lang="it-IT" dirty="0" smtClean="0"/>
            <a:t>+</a:t>
          </a:r>
          <a:endParaRPr lang="it-IT" dirty="0"/>
        </a:p>
      </dgm:t>
    </dgm:pt>
    <dgm:pt modelId="{AD9634F6-885D-4522-9641-BC3A774D2162}" type="parTrans" cxnId="{111D4FBB-C576-44CC-A071-D5313F06890F}">
      <dgm:prSet/>
      <dgm:spPr/>
      <dgm:t>
        <a:bodyPr/>
        <a:lstStyle/>
        <a:p>
          <a:endParaRPr lang="it-IT"/>
        </a:p>
      </dgm:t>
    </dgm:pt>
    <dgm:pt modelId="{CF08CC48-2202-4FCC-B6FE-933E825AD6F5}" type="sibTrans" cxnId="{111D4FBB-C576-44CC-A071-D5313F06890F}">
      <dgm:prSet/>
      <dgm:spPr/>
      <dgm:t>
        <a:bodyPr/>
        <a:lstStyle/>
        <a:p>
          <a:endParaRPr lang="it-IT"/>
        </a:p>
      </dgm:t>
    </dgm:pt>
    <dgm:pt modelId="{4A7475F2-71C2-4AC5-9A71-AB8F32A5A8A8}">
      <dgm:prSet phldrT="[Testo]" custT="1"/>
      <dgm:spPr/>
      <dgm:t>
        <a:bodyPr/>
        <a:lstStyle/>
        <a:p>
          <a:r>
            <a:rPr lang="it-IT" sz="2400" dirty="0" smtClean="0"/>
            <a:t>IMPORTO MAGGIORE TRA:</a:t>
          </a:r>
          <a:endParaRPr lang="it-IT" sz="2400" dirty="0"/>
        </a:p>
      </dgm:t>
    </dgm:pt>
    <dgm:pt modelId="{4ADAF29F-E0A1-472C-B673-74AC1FFD798E}" type="parTrans" cxnId="{46F90393-74CD-4F48-B86D-93F5F1440CF2}">
      <dgm:prSet/>
      <dgm:spPr/>
      <dgm:t>
        <a:bodyPr/>
        <a:lstStyle/>
        <a:p>
          <a:endParaRPr lang="it-IT"/>
        </a:p>
      </dgm:t>
    </dgm:pt>
    <dgm:pt modelId="{DB251B5A-C8BE-4516-BD63-088EE17D51A6}" type="sibTrans" cxnId="{46F90393-74CD-4F48-B86D-93F5F1440CF2}">
      <dgm:prSet/>
      <dgm:spPr/>
      <dgm:t>
        <a:bodyPr/>
        <a:lstStyle/>
        <a:p>
          <a:endParaRPr lang="it-IT"/>
        </a:p>
      </dgm:t>
    </dgm:pt>
    <dgm:pt modelId="{E15AE729-CC4E-4311-8119-53DD3AB38433}">
      <dgm:prSet phldrT="[Testo]"/>
      <dgm:spPr/>
      <dgm:t>
        <a:bodyPr/>
        <a:lstStyle/>
        <a:p>
          <a:r>
            <a:rPr lang="it-IT" dirty="0" smtClean="0"/>
            <a:t>-</a:t>
          </a:r>
          <a:endParaRPr lang="it-IT" dirty="0"/>
        </a:p>
      </dgm:t>
    </dgm:pt>
    <dgm:pt modelId="{82488EFE-592E-4F6F-81EC-805E84E8902D}" type="parTrans" cxnId="{A1748E61-3FCD-4D27-9447-DD2E4DB1E2A6}">
      <dgm:prSet/>
      <dgm:spPr/>
      <dgm:t>
        <a:bodyPr/>
        <a:lstStyle/>
        <a:p>
          <a:endParaRPr lang="it-IT"/>
        </a:p>
      </dgm:t>
    </dgm:pt>
    <dgm:pt modelId="{5A5C7B0E-7134-43FB-9014-CD0356EA8BC4}" type="sibTrans" cxnId="{A1748E61-3FCD-4D27-9447-DD2E4DB1E2A6}">
      <dgm:prSet/>
      <dgm:spPr/>
      <dgm:t>
        <a:bodyPr/>
        <a:lstStyle/>
        <a:p>
          <a:endParaRPr lang="it-IT"/>
        </a:p>
      </dgm:t>
    </dgm:pt>
    <dgm:pt modelId="{7F1BF4EA-285D-4CAF-864E-46B6FB1ADD58}">
      <dgm:prSet phldrT="[Testo]" custT="1"/>
      <dgm:spPr/>
      <dgm:t>
        <a:bodyPr/>
        <a:lstStyle/>
        <a:p>
          <a:r>
            <a:rPr lang="it-IT" sz="2400" dirty="0" smtClean="0"/>
            <a:t>VALORE DELLA PARTECIPAZIONE</a:t>
          </a:r>
          <a:endParaRPr lang="it-IT" sz="2400" dirty="0"/>
        </a:p>
      </dgm:t>
    </dgm:pt>
    <dgm:pt modelId="{33D29BF7-EEB0-4021-BE34-07A65024F5E8}" type="parTrans" cxnId="{DD1618F8-A0D1-4033-A919-0DFA39E93AE2}">
      <dgm:prSet/>
      <dgm:spPr/>
      <dgm:t>
        <a:bodyPr/>
        <a:lstStyle/>
        <a:p>
          <a:endParaRPr lang="it-IT"/>
        </a:p>
      </dgm:t>
    </dgm:pt>
    <dgm:pt modelId="{A82F3810-3DF7-4956-A8A4-3D3CC3A7B0EB}" type="sibTrans" cxnId="{DD1618F8-A0D1-4033-A919-0DFA39E93AE2}">
      <dgm:prSet/>
      <dgm:spPr/>
      <dgm:t>
        <a:bodyPr/>
        <a:lstStyle/>
        <a:p>
          <a:endParaRPr lang="it-IT"/>
        </a:p>
      </dgm:t>
    </dgm:pt>
    <dgm:pt modelId="{FE042BAA-EFC0-45A7-B5A9-C59348D71212}">
      <dgm:prSet phldrT="[Testo]"/>
      <dgm:spPr/>
      <dgm:t>
        <a:bodyPr/>
        <a:lstStyle/>
        <a:p>
          <a:r>
            <a:rPr lang="it-IT" dirty="0" smtClean="0"/>
            <a:t>=</a:t>
          </a:r>
          <a:endParaRPr lang="it-IT" dirty="0"/>
        </a:p>
      </dgm:t>
    </dgm:pt>
    <dgm:pt modelId="{CD404AD7-29CA-48A1-8582-7E7FD7BBAB83}" type="parTrans" cxnId="{BF1F7463-2069-44E5-BA32-6612B4855777}">
      <dgm:prSet/>
      <dgm:spPr/>
      <dgm:t>
        <a:bodyPr/>
        <a:lstStyle/>
        <a:p>
          <a:endParaRPr lang="it-IT"/>
        </a:p>
      </dgm:t>
    </dgm:pt>
    <dgm:pt modelId="{DD21F3B5-D6C0-4FD0-9861-D884FC203492}" type="sibTrans" cxnId="{BF1F7463-2069-44E5-BA32-6612B4855777}">
      <dgm:prSet/>
      <dgm:spPr/>
      <dgm:t>
        <a:bodyPr/>
        <a:lstStyle/>
        <a:p>
          <a:endParaRPr lang="it-IT"/>
        </a:p>
      </dgm:t>
    </dgm:pt>
    <dgm:pt modelId="{C98A195E-72B9-493A-A00C-46F66DAD5694}">
      <dgm:prSet phldrT="[Testo]"/>
      <dgm:spPr/>
      <dgm:t>
        <a:bodyPr/>
        <a:lstStyle/>
        <a:p>
          <a:r>
            <a:rPr lang="it-IT" dirty="0" smtClean="0"/>
            <a:t>PLUSVALENZA</a:t>
          </a:r>
          <a:endParaRPr lang="it-IT" dirty="0"/>
        </a:p>
      </dgm:t>
    </dgm:pt>
    <dgm:pt modelId="{A29DBBFE-A5FA-4A8F-A647-F218B745A8B3}" type="parTrans" cxnId="{AFE787C1-C570-47A3-993D-B6220F06E2B6}">
      <dgm:prSet/>
      <dgm:spPr/>
      <dgm:t>
        <a:bodyPr/>
        <a:lstStyle/>
        <a:p>
          <a:endParaRPr lang="it-IT"/>
        </a:p>
      </dgm:t>
    </dgm:pt>
    <dgm:pt modelId="{618B86A7-8A73-41F6-B6E5-A729D481D3FD}" type="sibTrans" cxnId="{AFE787C1-C570-47A3-993D-B6220F06E2B6}">
      <dgm:prSet/>
      <dgm:spPr/>
      <dgm:t>
        <a:bodyPr/>
        <a:lstStyle/>
        <a:p>
          <a:endParaRPr lang="it-IT"/>
        </a:p>
      </dgm:t>
    </dgm:pt>
    <dgm:pt modelId="{05FF55D8-A175-4253-931C-FD3683798079}">
      <dgm:prSet phldrT="[Testo]"/>
      <dgm:spPr/>
      <dgm:t>
        <a:bodyPr/>
        <a:lstStyle/>
        <a:p>
          <a:r>
            <a:rPr lang="it-IT" dirty="0" smtClean="0"/>
            <a:t>Non rilevano le eventuali minusvalenze</a:t>
          </a:r>
          <a:endParaRPr lang="it-IT" dirty="0"/>
        </a:p>
      </dgm:t>
    </dgm:pt>
    <dgm:pt modelId="{02ED1C05-E994-4B37-9705-F8A0DC7A647A}" type="parTrans" cxnId="{DEF833E6-8FEF-4CFA-803B-23A935498995}">
      <dgm:prSet/>
      <dgm:spPr/>
      <dgm:t>
        <a:bodyPr/>
        <a:lstStyle/>
        <a:p>
          <a:endParaRPr lang="it-IT"/>
        </a:p>
      </dgm:t>
    </dgm:pt>
    <dgm:pt modelId="{F3A41FE7-13E8-4742-BBA6-6C724845BE26}" type="sibTrans" cxnId="{DEF833E6-8FEF-4CFA-803B-23A935498995}">
      <dgm:prSet/>
      <dgm:spPr/>
      <dgm:t>
        <a:bodyPr/>
        <a:lstStyle/>
        <a:p>
          <a:endParaRPr lang="it-IT"/>
        </a:p>
      </dgm:t>
    </dgm:pt>
    <dgm:pt modelId="{BE0885A3-667E-4703-B6AE-869352CB7B44}">
      <dgm:prSet phldrT="[Testo]" custT="1"/>
      <dgm:spPr/>
      <dgm:t>
        <a:bodyPr/>
        <a:lstStyle/>
        <a:p>
          <a:r>
            <a:rPr lang="it-IT" sz="2400" dirty="0" smtClean="0">
              <a:solidFill>
                <a:schemeClr val="bg1"/>
              </a:solidFill>
            </a:rPr>
            <a:t>Partecipazione in </a:t>
          </a:r>
          <a:r>
            <a:rPr lang="el-GR" sz="2400" dirty="0" smtClean="0">
              <a:solidFill>
                <a:schemeClr val="bg1"/>
              </a:solidFill>
            </a:rPr>
            <a:t>γ</a:t>
          </a:r>
          <a:r>
            <a:rPr lang="it-IT" sz="2400" dirty="0" smtClean="0">
              <a:solidFill>
                <a:schemeClr val="bg1"/>
              </a:solidFill>
            </a:rPr>
            <a:t> iscritta in bilancio da </a:t>
          </a:r>
          <a:r>
            <a:rPr lang="el-GR" sz="2400" dirty="0" smtClean="0">
              <a:solidFill>
                <a:schemeClr val="bg1"/>
              </a:solidFill>
            </a:rPr>
            <a:t>β</a:t>
          </a:r>
          <a:r>
            <a:rPr lang="it-IT" sz="2400" dirty="0" smtClean="0">
              <a:solidFill>
                <a:schemeClr val="bg1"/>
              </a:solidFill>
            </a:rPr>
            <a:t>  </a:t>
          </a:r>
          <a:endParaRPr lang="it-IT" sz="2400" dirty="0">
            <a:solidFill>
              <a:schemeClr val="bg1"/>
            </a:solidFill>
          </a:endParaRPr>
        </a:p>
      </dgm:t>
    </dgm:pt>
    <dgm:pt modelId="{29206D2F-35D3-4DC1-AD50-9C41729A7534}" type="sibTrans" cxnId="{1AB4B3C0-426C-4779-B79E-7FD2FD447F72}">
      <dgm:prSet/>
      <dgm:spPr/>
      <dgm:t>
        <a:bodyPr/>
        <a:lstStyle/>
        <a:p>
          <a:endParaRPr lang="it-IT"/>
        </a:p>
      </dgm:t>
    </dgm:pt>
    <dgm:pt modelId="{A9405DDB-BF02-439F-AEAF-D27548F41A01}" type="parTrans" cxnId="{1AB4B3C0-426C-4779-B79E-7FD2FD447F72}">
      <dgm:prSet/>
      <dgm:spPr/>
      <dgm:t>
        <a:bodyPr/>
        <a:lstStyle/>
        <a:p>
          <a:endParaRPr lang="it-IT"/>
        </a:p>
      </dgm:t>
    </dgm:pt>
    <dgm:pt modelId="{5F91329A-D1C7-4E9C-B833-3B991A80E59E}">
      <dgm:prSet phldrT="[Testo]" custT="1"/>
      <dgm:spPr/>
      <dgm:t>
        <a:bodyPr/>
        <a:lstStyle/>
        <a:p>
          <a:r>
            <a:rPr lang="it-IT" sz="2400" dirty="0" smtClean="0">
              <a:solidFill>
                <a:schemeClr val="bg1"/>
              </a:solidFill>
            </a:rPr>
            <a:t>Partecipazione in </a:t>
          </a:r>
          <a:r>
            <a:rPr lang="el-GR" sz="2400" dirty="0" smtClean="0">
              <a:solidFill>
                <a:schemeClr val="bg1"/>
              </a:solidFill>
            </a:rPr>
            <a:t>β</a:t>
          </a:r>
          <a:r>
            <a:rPr lang="it-IT" sz="2400" dirty="0" smtClean="0">
              <a:solidFill>
                <a:schemeClr val="bg1"/>
              </a:solidFill>
            </a:rPr>
            <a:t> iscritta in bilancio da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endParaRPr lang="it-IT" sz="2400" dirty="0">
            <a:solidFill>
              <a:schemeClr val="bg1"/>
            </a:solidFill>
          </a:endParaRPr>
        </a:p>
      </dgm:t>
    </dgm:pt>
    <dgm:pt modelId="{BFA8C313-C1D0-4E45-AD5F-A07B338ED01F}" type="parTrans" cxnId="{25A6C3AC-EF4A-4495-8E08-18C4203CED22}">
      <dgm:prSet/>
      <dgm:spPr/>
      <dgm:t>
        <a:bodyPr/>
        <a:lstStyle/>
        <a:p>
          <a:endParaRPr lang="it-IT"/>
        </a:p>
      </dgm:t>
    </dgm:pt>
    <dgm:pt modelId="{0F58975D-2091-4AA7-87AD-196547D75DF2}" type="sibTrans" cxnId="{25A6C3AC-EF4A-4495-8E08-18C4203CED22}">
      <dgm:prSet/>
      <dgm:spPr/>
      <dgm:t>
        <a:bodyPr/>
        <a:lstStyle/>
        <a:p>
          <a:endParaRPr lang="it-IT"/>
        </a:p>
      </dgm:t>
    </dgm:pt>
    <dgm:pt modelId="{15726454-B26E-46E3-993A-D52289B8E25D}">
      <dgm:prSet phldrT="[Testo]" custT="1"/>
      <dgm:spPr/>
      <dgm:t>
        <a:bodyPr/>
        <a:lstStyle/>
        <a:p>
          <a:r>
            <a:rPr lang="it-IT" sz="2100" dirty="0" smtClean="0"/>
            <a:t>Valore fiscale della partecipazione in </a:t>
          </a:r>
          <a:r>
            <a:rPr lang="el-GR" sz="2100" dirty="0" smtClean="0">
              <a:solidFill>
                <a:schemeClr val="bg1"/>
              </a:solidFill>
            </a:rPr>
            <a:t>γ</a:t>
          </a:r>
          <a:r>
            <a:rPr lang="it-IT" sz="2100" dirty="0" smtClean="0"/>
            <a:t> detenuta da </a:t>
          </a:r>
          <a:r>
            <a:rPr lang="el-GR" sz="2100" dirty="0" smtClean="0">
              <a:solidFill>
                <a:schemeClr val="bg1"/>
              </a:solidFill>
            </a:rPr>
            <a:t>α</a:t>
          </a:r>
          <a:r>
            <a:rPr lang="it-IT" sz="2100" dirty="0" smtClean="0"/>
            <a:t> </a:t>
          </a:r>
          <a:endParaRPr lang="it-IT" sz="2100" dirty="0"/>
        </a:p>
      </dgm:t>
    </dgm:pt>
    <dgm:pt modelId="{3AE0833D-0DA0-499F-AE18-2520C6CCDED3}" type="parTrans" cxnId="{439C3491-0713-4CAD-A61D-78809354E6AD}">
      <dgm:prSet/>
      <dgm:spPr/>
      <dgm:t>
        <a:bodyPr/>
        <a:lstStyle/>
        <a:p>
          <a:endParaRPr lang="it-IT"/>
        </a:p>
      </dgm:t>
    </dgm:pt>
    <dgm:pt modelId="{9DDA95B8-2332-429B-A7FA-44C773717E69}" type="sibTrans" cxnId="{439C3491-0713-4CAD-A61D-78809354E6AD}">
      <dgm:prSet/>
      <dgm:spPr/>
      <dgm:t>
        <a:bodyPr/>
        <a:lstStyle/>
        <a:p>
          <a:endParaRPr lang="it-IT"/>
        </a:p>
      </dgm:t>
    </dgm:pt>
    <dgm:pt modelId="{A4008C51-7066-4EC0-8C6E-8D2343686E8F}">
      <dgm:prSet phldrT="[Testo]"/>
      <dgm:spPr/>
      <dgm:t>
        <a:bodyPr/>
        <a:lstStyle/>
        <a:p>
          <a:r>
            <a:rPr lang="it-IT" dirty="0" smtClean="0"/>
            <a:t>Plusvalenza  concordata tra le parti</a:t>
          </a:r>
          <a:endParaRPr lang="it-IT" dirty="0"/>
        </a:p>
      </dgm:t>
    </dgm:pt>
    <dgm:pt modelId="{AD81499C-723D-4906-8DBF-9CFCF59E3D44}" type="parTrans" cxnId="{DBEB923E-DA48-4F50-8A02-6E0A47AC0DB5}">
      <dgm:prSet/>
      <dgm:spPr/>
      <dgm:t>
        <a:bodyPr/>
        <a:lstStyle/>
        <a:p>
          <a:endParaRPr lang="it-IT"/>
        </a:p>
      </dgm:t>
    </dgm:pt>
    <dgm:pt modelId="{1A2EE11C-5DEB-4B2E-9E0D-8693EFCD6250}" type="sibTrans" cxnId="{DBEB923E-DA48-4F50-8A02-6E0A47AC0DB5}">
      <dgm:prSet/>
      <dgm:spPr/>
      <dgm:t>
        <a:bodyPr/>
        <a:lstStyle/>
        <a:p>
          <a:endParaRPr lang="it-IT"/>
        </a:p>
      </dgm:t>
    </dgm:pt>
    <dgm:pt modelId="{0E5C6B52-C977-427A-8356-8FECF662EF82}" type="pres">
      <dgm:prSet presAssocID="{F0D9EE71-3CA5-40E2-8EB5-7E1277AB5C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46F5444-ED5A-42C7-A0ED-0BF791DBE5CF}" type="pres">
      <dgm:prSet presAssocID="{8200C43D-C0EC-4B4C-8833-64F1FB758C04}" presName="linNode" presStyleCnt="0"/>
      <dgm:spPr/>
    </dgm:pt>
    <dgm:pt modelId="{A2B0DCA7-CD8D-4DCF-9486-43FED7956853}" type="pres">
      <dgm:prSet presAssocID="{8200C43D-C0EC-4B4C-8833-64F1FB758C04}" presName="parentText" presStyleLbl="node1" presStyleIdx="0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450BE2-C3BF-4ED6-881E-335CC16AB62F}" type="pres">
      <dgm:prSet presAssocID="{8200C43D-C0EC-4B4C-8833-64F1FB758C04}" presName="descendantText" presStyleLbl="alignAccFollowNode1" presStyleIdx="0" presStyleCnt="3" custScaleX="1213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940BF8-192E-4DAE-8103-7634E43CD99C}" type="pres">
      <dgm:prSet presAssocID="{CF08CC48-2202-4FCC-B6FE-933E825AD6F5}" presName="sp" presStyleCnt="0"/>
      <dgm:spPr/>
    </dgm:pt>
    <dgm:pt modelId="{E8F140D3-8185-4676-A98D-453448AF4B16}" type="pres">
      <dgm:prSet presAssocID="{E15AE729-CC4E-4311-8119-53DD3AB38433}" presName="linNode" presStyleCnt="0"/>
      <dgm:spPr/>
    </dgm:pt>
    <dgm:pt modelId="{EF122F80-6078-4E08-B7AE-D1D8F77A92E8}" type="pres">
      <dgm:prSet presAssocID="{E15AE729-CC4E-4311-8119-53DD3AB38433}" presName="parentText" presStyleLbl="node1" presStyleIdx="1" presStyleCnt="3" custScaleX="5482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FF832A-D37B-4195-B2F8-BAAAD97E4878}" type="pres">
      <dgm:prSet presAssocID="{E15AE729-CC4E-4311-8119-53DD3AB38433}" presName="descendantText" presStyleLbl="alignAccFollowNode1" presStyleIdx="1" presStyleCnt="3" custScaleX="1203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12F68D-B297-4637-941E-B34F45132F42}" type="pres">
      <dgm:prSet presAssocID="{5A5C7B0E-7134-43FB-9014-CD0356EA8BC4}" presName="sp" presStyleCnt="0"/>
      <dgm:spPr/>
    </dgm:pt>
    <dgm:pt modelId="{213CE610-3A36-4BCB-B255-EC5A02A0703E}" type="pres">
      <dgm:prSet presAssocID="{FE042BAA-EFC0-45A7-B5A9-C59348D71212}" presName="linNode" presStyleCnt="0"/>
      <dgm:spPr/>
    </dgm:pt>
    <dgm:pt modelId="{5F579ABA-2E0D-4907-B0E3-A2297DA4B9C1}" type="pres">
      <dgm:prSet presAssocID="{FE042BAA-EFC0-45A7-B5A9-C59348D71212}" presName="parentText" presStyleLbl="node1" presStyleIdx="2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D77460-6F84-461F-8D05-2E20F158D5B9}" type="pres">
      <dgm:prSet presAssocID="{FE042BAA-EFC0-45A7-B5A9-C59348D71212}" presName="descendantText" presStyleLbl="alignAccFollowNode1" presStyleIdx="2" presStyleCnt="3" custScaleX="1213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5A6C3AC-EF4A-4495-8E08-18C4203CED22}" srcId="{4A7475F2-71C2-4AC5-9A71-AB8F32A5A8A8}" destId="{5F91329A-D1C7-4E9C-B833-3B991A80E59E}" srcOrd="1" destOrd="0" parTransId="{BFA8C313-C1D0-4E45-AD5F-A07B338ED01F}" sibTransId="{0F58975D-2091-4AA7-87AD-196547D75DF2}"/>
    <dgm:cxn modelId="{BAE0DC15-C7E8-4F36-AE04-0827B22CBCE7}" type="presOf" srcId="{BE0885A3-667E-4703-B6AE-869352CB7B44}" destId="{DD450BE2-C3BF-4ED6-881E-335CC16AB62F}" srcOrd="0" destOrd="1" presId="urn:microsoft.com/office/officeart/2005/8/layout/vList5"/>
    <dgm:cxn modelId="{111D4FBB-C576-44CC-A071-D5313F06890F}" srcId="{F0D9EE71-3CA5-40E2-8EB5-7E1277AB5C11}" destId="{8200C43D-C0EC-4B4C-8833-64F1FB758C04}" srcOrd="0" destOrd="0" parTransId="{AD9634F6-885D-4522-9641-BC3A774D2162}" sibTransId="{CF08CC48-2202-4FCC-B6FE-933E825AD6F5}"/>
    <dgm:cxn modelId="{98082F27-688D-4514-9867-32C68B69C2D1}" type="presOf" srcId="{F0D9EE71-3CA5-40E2-8EB5-7E1277AB5C11}" destId="{0E5C6B52-C977-427A-8356-8FECF662EF82}" srcOrd="0" destOrd="0" presId="urn:microsoft.com/office/officeart/2005/8/layout/vList5"/>
    <dgm:cxn modelId="{AFE787C1-C570-47A3-993D-B6220F06E2B6}" srcId="{FE042BAA-EFC0-45A7-B5A9-C59348D71212}" destId="{C98A195E-72B9-493A-A00C-46F66DAD5694}" srcOrd="0" destOrd="0" parTransId="{A29DBBFE-A5FA-4A8F-A647-F218B745A8B3}" sibTransId="{618B86A7-8A73-41F6-B6E5-A729D481D3FD}"/>
    <dgm:cxn modelId="{B53A902F-DB02-480A-853D-4AF04C109A7F}" type="presOf" srcId="{E15AE729-CC4E-4311-8119-53DD3AB38433}" destId="{EF122F80-6078-4E08-B7AE-D1D8F77A92E8}" srcOrd="0" destOrd="0" presId="urn:microsoft.com/office/officeart/2005/8/layout/vList5"/>
    <dgm:cxn modelId="{6A560180-B830-4152-8ABD-3805165607AC}" type="presOf" srcId="{05FF55D8-A175-4253-931C-FD3683798079}" destId="{8CD77460-6F84-461F-8D05-2E20F158D5B9}" srcOrd="0" destOrd="2" presId="urn:microsoft.com/office/officeart/2005/8/layout/vList5"/>
    <dgm:cxn modelId="{1AB4B3C0-426C-4779-B79E-7FD2FD447F72}" srcId="{4A7475F2-71C2-4AC5-9A71-AB8F32A5A8A8}" destId="{BE0885A3-667E-4703-B6AE-869352CB7B44}" srcOrd="0" destOrd="0" parTransId="{A9405DDB-BF02-439F-AEAF-D27548F41A01}" sibTransId="{29206D2F-35D3-4DC1-AD50-9C41729A7534}"/>
    <dgm:cxn modelId="{3F1E077F-4070-4983-8B18-B95DB8D2E81F}" type="presOf" srcId="{4A7475F2-71C2-4AC5-9A71-AB8F32A5A8A8}" destId="{DD450BE2-C3BF-4ED6-881E-335CC16AB62F}" srcOrd="0" destOrd="0" presId="urn:microsoft.com/office/officeart/2005/8/layout/vList5"/>
    <dgm:cxn modelId="{DEF833E6-8FEF-4CFA-803B-23A935498995}" srcId="{FE042BAA-EFC0-45A7-B5A9-C59348D71212}" destId="{05FF55D8-A175-4253-931C-FD3683798079}" srcOrd="2" destOrd="0" parTransId="{02ED1C05-E994-4B37-9705-F8A0DC7A647A}" sibTransId="{F3A41FE7-13E8-4742-BBA6-6C724845BE26}"/>
    <dgm:cxn modelId="{76E94DBB-6724-400E-8912-BB93368693CF}" type="presOf" srcId="{C98A195E-72B9-493A-A00C-46F66DAD5694}" destId="{8CD77460-6F84-461F-8D05-2E20F158D5B9}" srcOrd="0" destOrd="0" presId="urn:microsoft.com/office/officeart/2005/8/layout/vList5"/>
    <dgm:cxn modelId="{56B33D6E-2AB8-4516-BE5A-188D43071FAB}" type="presOf" srcId="{7F1BF4EA-285D-4CAF-864E-46B6FB1ADD58}" destId="{58FF832A-D37B-4195-B2F8-BAAAD97E4878}" srcOrd="0" destOrd="0" presId="urn:microsoft.com/office/officeart/2005/8/layout/vList5"/>
    <dgm:cxn modelId="{6BAA4AD8-F676-4A94-AD25-6D2E3671CAFC}" type="presOf" srcId="{FE042BAA-EFC0-45A7-B5A9-C59348D71212}" destId="{5F579ABA-2E0D-4907-B0E3-A2297DA4B9C1}" srcOrd="0" destOrd="0" presId="urn:microsoft.com/office/officeart/2005/8/layout/vList5"/>
    <dgm:cxn modelId="{3B717B2D-D26E-473C-AE8F-1E6EE6D7F8FB}" type="presOf" srcId="{A4008C51-7066-4EC0-8C6E-8D2343686E8F}" destId="{8CD77460-6F84-461F-8D05-2E20F158D5B9}" srcOrd="0" destOrd="1" presId="urn:microsoft.com/office/officeart/2005/8/layout/vList5"/>
    <dgm:cxn modelId="{A1748E61-3FCD-4D27-9447-DD2E4DB1E2A6}" srcId="{F0D9EE71-3CA5-40E2-8EB5-7E1277AB5C11}" destId="{E15AE729-CC4E-4311-8119-53DD3AB38433}" srcOrd="1" destOrd="0" parTransId="{82488EFE-592E-4F6F-81EC-805E84E8902D}" sibTransId="{5A5C7B0E-7134-43FB-9014-CD0356EA8BC4}"/>
    <dgm:cxn modelId="{DBEB923E-DA48-4F50-8A02-6E0A47AC0DB5}" srcId="{FE042BAA-EFC0-45A7-B5A9-C59348D71212}" destId="{A4008C51-7066-4EC0-8C6E-8D2343686E8F}" srcOrd="1" destOrd="0" parTransId="{AD81499C-723D-4906-8DBF-9CFCF59E3D44}" sibTransId="{1A2EE11C-5DEB-4B2E-9E0D-8693EFCD6250}"/>
    <dgm:cxn modelId="{DD1618F8-A0D1-4033-A919-0DFA39E93AE2}" srcId="{E15AE729-CC4E-4311-8119-53DD3AB38433}" destId="{7F1BF4EA-285D-4CAF-864E-46B6FB1ADD58}" srcOrd="0" destOrd="0" parTransId="{33D29BF7-EEB0-4021-BE34-07A65024F5E8}" sibTransId="{A82F3810-3DF7-4956-A8A4-3D3CC3A7B0EB}"/>
    <dgm:cxn modelId="{F739AE7B-DCC7-455E-A92D-932DD0ED102F}" type="presOf" srcId="{5F91329A-D1C7-4E9C-B833-3B991A80E59E}" destId="{DD450BE2-C3BF-4ED6-881E-335CC16AB62F}" srcOrd="0" destOrd="2" presId="urn:microsoft.com/office/officeart/2005/8/layout/vList5"/>
    <dgm:cxn modelId="{439C3491-0713-4CAD-A61D-78809354E6AD}" srcId="{E15AE729-CC4E-4311-8119-53DD3AB38433}" destId="{15726454-B26E-46E3-993A-D52289B8E25D}" srcOrd="1" destOrd="0" parTransId="{3AE0833D-0DA0-499F-AE18-2520C6CCDED3}" sibTransId="{9DDA95B8-2332-429B-A7FA-44C773717E69}"/>
    <dgm:cxn modelId="{BF1F7463-2069-44E5-BA32-6612B4855777}" srcId="{F0D9EE71-3CA5-40E2-8EB5-7E1277AB5C11}" destId="{FE042BAA-EFC0-45A7-B5A9-C59348D71212}" srcOrd="2" destOrd="0" parTransId="{CD404AD7-29CA-48A1-8582-7E7FD7BBAB83}" sibTransId="{DD21F3B5-D6C0-4FD0-9861-D884FC203492}"/>
    <dgm:cxn modelId="{AD553278-E7AF-4049-9D73-1313CC2FD185}" type="presOf" srcId="{15726454-B26E-46E3-993A-D52289B8E25D}" destId="{58FF832A-D37B-4195-B2F8-BAAAD97E4878}" srcOrd="0" destOrd="1" presId="urn:microsoft.com/office/officeart/2005/8/layout/vList5"/>
    <dgm:cxn modelId="{46F90393-74CD-4F48-B86D-93F5F1440CF2}" srcId="{8200C43D-C0EC-4B4C-8833-64F1FB758C04}" destId="{4A7475F2-71C2-4AC5-9A71-AB8F32A5A8A8}" srcOrd="0" destOrd="0" parTransId="{4ADAF29F-E0A1-472C-B673-74AC1FFD798E}" sibTransId="{DB251B5A-C8BE-4516-BD63-088EE17D51A6}"/>
    <dgm:cxn modelId="{8F77D900-2589-44FA-9C19-CA2CCE848060}" type="presOf" srcId="{8200C43D-C0EC-4B4C-8833-64F1FB758C04}" destId="{A2B0DCA7-CD8D-4DCF-9486-43FED7956853}" srcOrd="0" destOrd="0" presId="urn:microsoft.com/office/officeart/2005/8/layout/vList5"/>
    <dgm:cxn modelId="{29DE5968-889A-424C-91BD-77A0FB2875DC}" type="presParOf" srcId="{0E5C6B52-C977-427A-8356-8FECF662EF82}" destId="{B46F5444-ED5A-42C7-A0ED-0BF791DBE5CF}" srcOrd="0" destOrd="0" presId="urn:microsoft.com/office/officeart/2005/8/layout/vList5"/>
    <dgm:cxn modelId="{FB263709-C0DA-4643-8AB4-623BD7BB91DB}" type="presParOf" srcId="{B46F5444-ED5A-42C7-A0ED-0BF791DBE5CF}" destId="{A2B0DCA7-CD8D-4DCF-9486-43FED7956853}" srcOrd="0" destOrd="0" presId="urn:microsoft.com/office/officeart/2005/8/layout/vList5"/>
    <dgm:cxn modelId="{F73B75B4-62B6-43ED-86AD-706A55EBB752}" type="presParOf" srcId="{B46F5444-ED5A-42C7-A0ED-0BF791DBE5CF}" destId="{DD450BE2-C3BF-4ED6-881E-335CC16AB62F}" srcOrd="1" destOrd="0" presId="urn:microsoft.com/office/officeart/2005/8/layout/vList5"/>
    <dgm:cxn modelId="{3C7F7081-F059-4B6D-82B8-097946D1FD93}" type="presParOf" srcId="{0E5C6B52-C977-427A-8356-8FECF662EF82}" destId="{F5940BF8-192E-4DAE-8103-7634E43CD99C}" srcOrd="1" destOrd="0" presId="urn:microsoft.com/office/officeart/2005/8/layout/vList5"/>
    <dgm:cxn modelId="{894DA318-4D48-4E75-A312-7E0B046275F9}" type="presParOf" srcId="{0E5C6B52-C977-427A-8356-8FECF662EF82}" destId="{E8F140D3-8185-4676-A98D-453448AF4B16}" srcOrd="2" destOrd="0" presId="urn:microsoft.com/office/officeart/2005/8/layout/vList5"/>
    <dgm:cxn modelId="{69BAEC0B-096B-422E-A654-3B1A2CEF8839}" type="presParOf" srcId="{E8F140D3-8185-4676-A98D-453448AF4B16}" destId="{EF122F80-6078-4E08-B7AE-D1D8F77A92E8}" srcOrd="0" destOrd="0" presId="urn:microsoft.com/office/officeart/2005/8/layout/vList5"/>
    <dgm:cxn modelId="{2B3E071F-1540-4A2A-95FD-10249441DA03}" type="presParOf" srcId="{E8F140D3-8185-4676-A98D-453448AF4B16}" destId="{58FF832A-D37B-4195-B2F8-BAAAD97E4878}" srcOrd="1" destOrd="0" presId="urn:microsoft.com/office/officeart/2005/8/layout/vList5"/>
    <dgm:cxn modelId="{5FB8E365-110F-4802-93E5-556632AD9A4F}" type="presParOf" srcId="{0E5C6B52-C977-427A-8356-8FECF662EF82}" destId="{3D12F68D-B297-4637-941E-B34F45132F42}" srcOrd="3" destOrd="0" presId="urn:microsoft.com/office/officeart/2005/8/layout/vList5"/>
    <dgm:cxn modelId="{BB3C29D8-7A99-477D-B0A7-1E344A09F127}" type="presParOf" srcId="{0E5C6B52-C977-427A-8356-8FECF662EF82}" destId="{213CE610-3A36-4BCB-B255-EC5A02A0703E}" srcOrd="4" destOrd="0" presId="urn:microsoft.com/office/officeart/2005/8/layout/vList5"/>
    <dgm:cxn modelId="{2392AFDE-669F-48D6-B0B2-6968C123979C}" type="presParOf" srcId="{213CE610-3A36-4BCB-B255-EC5A02A0703E}" destId="{5F579ABA-2E0D-4907-B0E3-A2297DA4B9C1}" srcOrd="0" destOrd="0" presId="urn:microsoft.com/office/officeart/2005/8/layout/vList5"/>
    <dgm:cxn modelId="{CEED12DE-E74B-41BC-ADFF-12E7EED8F753}" type="presParOf" srcId="{213CE610-3A36-4BCB-B255-EC5A02A0703E}" destId="{8CD77460-6F84-461F-8D05-2E20F158D5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D9EE71-3CA5-40E2-8EB5-7E1277AB5C1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8200C43D-C0EC-4B4C-8833-64F1FB758C04}">
      <dgm:prSet phldrT="[Testo]"/>
      <dgm:spPr/>
      <dgm:t>
        <a:bodyPr/>
        <a:lstStyle/>
        <a:p>
          <a:r>
            <a:rPr lang="it-IT" dirty="0" smtClean="0"/>
            <a:t>+</a:t>
          </a:r>
          <a:endParaRPr lang="it-IT" dirty="0"/>
        </a:p>
      </dgm:t>
    </dgm:pt>
    <dgm:pt modelId="{AD9634F6-885D-4522-9641-BC3A774D2162}" type="parTrans" cxnId="{111D4FBB-C576-44CC-A071-D5313F06890F}">
      <dgm:prSet/>
      <dgm:spPr/>
      <dgm:t>
        <a:bodyPr/>
        <a:lstStyle/>
        <a:p>
          <a:endParaRPr lang="it-IT"/>
        </a:p>
      </dgm:t>
    </dgm:pt>
    <dgm:pt modelId="{CF08CC48-2202-4FCC-B6FE-933E825AD6F5}" type="sibTrans" cxnId="{111D4FBB-C576-44CC-A071-D5313F06890F}">
      <dgm:prSet/>
      <dgm:spPr/>
      <dgm:t>
        <a:bodyPr/>
        <a:lstStyle/>
        <a:p>
          <a:endParaRPr lang="it-IT"/>
        </a:p>
      </dgm:t>
    </dgm:pt>
    <dgm:pt modelId="{E15AE729-CC4E-4311-8119-53DD3AB38433}">
      <dgm:prSet phldrT="[Testo]"/>
      <dgm:spPr/>
      <dgm:t>
        <a:bodyPr/>
        <a:lstStyle/>
        <a:p>
          <a:r>
            <a:rPr lang="it-IT" dirty="0" smtClean="0"/>
            <a:t>-</a:t>
          </a:r>
          <a:endParaRPr lang="it-IT" dirty="0"/>
        </a:p>
      </dgm:t>
    </dgm:pt>
    <dgm:pt modelId="{82488EFE-592E-4F6F-81EC-805E84E8902D}" type="parTrans" cxnId="{A1748E61-3FCD-4D27-9447-DD2E4DB1E2A6}">
      <dgm:prSet/>
      <dgm:spPr/>
      <dgm:t>
        <a:bodyPr/>
        <a:lstStyle/>
        <a:p>
          <a:endParaRPr lang="it-IT"/>
        </a:p>
      </dgm:t>
    </dgm:pt>
    <dgm:pt modelId="{5A5C7B0E-7134-43FB-9014-CD0356EA8BC4}" type="sibTrans" cxnId="{A1748E61-3FCD-4D27-9447-DD2E4DB1E2A6}">
      <dgm:prSet/>
      <dgm:spPr/>
      <dgm:t>
        <a:bodyPr/>
        <a:lstStyle/>
        <a:p>
          <a:endParaRPr lang="it-IT"/>
        </a:p>
      </dgm:t>
    </dgm:pt>
    <dgm:pt modelId="{7F1BF4EA-285D-4CAF-864E-46B6FB1ADD58}">
      <dgm:prSet phldrT="[Testo]" custT="1"/>
      <dgm:spPr/>
      <dgm:t>
        <a:bodyPr/>
        <a:lstStyle/>
        <a:p>
          <a:r>
            <a:rPr lang="it-IT" sz="2400" dirty="0" smtClean="0"/>
            <a:t>VALORE DELLA PARTECIPAZIONE</a:t>
          </a:r>
          <a:endParaRPr lang="it-IT" sz="2400" dirty="0"/>
        </a:p>
      </dgm:t>
    </dgm:pt>
    <dgm:pt modelId="{33D29BF7-EEB0-4021-BE34-07A65024F5E8}" type="parTrans" cxnId="{DD1618F8-A0D1-4033-A919-0DFA39E93AE2}">
      <dgm:prSet/>
      <dgm:spPr/>
      <dgm:t>
        <a:bodyPr/>
        <a:lstStyle/>
        <a:p>
          <a:endParaRPr lang="it-IT"/>
        </a:p>
      </dgm:t>
    </dgm:pt>
    <dgm:pt modelId="{A82F3810-3DF7-4956-A8A4-3D3CC3A7B0EB}" type="sibTrans" cxnId="{DD1618F8-A0D1-4033-A919-0DFA39E93AE2}">
      <dgm:prSet/>
      <dgm:spPr/>
      <dgm:t>
        <a:bodyPr/>
        <a:lstStyle/>
        <a:p>
          <a:endParaRPr lang="it-IT"/>
        </a:p>
      </dgm:t>
    </dgm:pt>
    <dgm:pt modelId="{FE042BAA-EFC0-45A7-B5A9-C59348D71212}">
      <dgm:prSet phldrT="[Testo]"/>
      <dgm:spPr/>
      <dgm:t>
        <a:bodyPr/>
        <a:lstStyle/>
        <a:p>
          <a:r>
            <a:rPr lang="it-IT" dirty="0" smtClean="0"/>
            <a:t>=</a:t>
          </a:r>
          <a:endParaRPr lang="it-IT" dirty="0"/>
        </a:p>
      </dgm:t>
    </dgm:pt>
    <dgm:pt modelId="{CD404AD7-29CA-48A1-8582-7E7FD7BBAB83}" type="parTrans" cxnId="{BF1F7463-2069-44E5-BA32-6612B4855777}">
      <dgm:prSet/>
      <dgm:spPr/>
      <dgm:t>
        <a:bodyPr/>
        <a:lstStyle/>
        <a:p>
          <a:endParaRPr lang="it-IT"/>
        </a:p>
      </dgm:t>
    </dgm:pt>
    <dgm:pt modelId="{DD21F3B5-D6C0-4FD0-9861-D884FC203492}" type="sibTrans" cxnId="{BF1F7463-2069-44E5-BA32-6612B4855777}">
      <dgm:prSet/>
      <dgm:spPr/>
      <dgm:t>
        <a:bodyPr/>
        <a:lstStyle/>
        <a:p>
          <a:endParaRPr lang="it-IT"/>
        </a:p>
      </dgm:t>
    </dgm:pt>
    <dgm:pt modelId="{C98A195E-72B9-493A-A00C-46F66DAD5694}">
      <dgm:prSet phldrT="[Testo]"/>
      <dgm:spPr/>
      <dgm:t>
        <a:bodyPr/>
        <a:lstStyle/>
        <a:p>
          <a:r>
            <a:rPr lang="it-IT" sz="2500" dirty="0" smtClean="0"/>
            <a:t>PLUSVALENZA</a:t>
          </a:r>
          <a:endParaRPr lang="it-IT" sz="2500" dirty="0"/>
        </a:p>
      </dgm:t>
    </dgm:pt>
    <dgm:pt modelId="{A29DBBFE-A5FA-4A8F-A647-F218B745A8B3}" type="parTrans" cxnId="{AFE787C1-C570-47A3-993D-B6220F06E2B6}">
      <dgm:prSet/>
      <dgm:spPr/>
      <dgm:t>
        <a:bodyPr/>
        <a:lstStyle/>
        <a:p>
          <a:endParaRPr lang="it-IT"/>
        </a:p>
      </dgm:t>
    </dgm:pt>
    <dgm:pt modelId="{618B86A7-8A73-41F6-B6E5-A729D481D3FD}" type="sibTrans" cxnId="{AFE787C1-C570-47A3-993D-B6220F06E2B6}">
      <dgm:prSet/>
      <dgm:spPr/>
      <dgm:t>
        <a:bodyPr/>
        <a:lstStyle/>
        <a:p>
          <a:endParaRPr lang="it-IT"/>
        </a:p>
      </dgm:t>
    </dgm:pt>
    <dgm:pt modelId="{05FF55D8-A175-4253-931C-FD3683798079}">
      <dgm:prSet phldrT="[Testo]" custT="1"/>
      <dgm:spPr/>
      <dgm:t>
        <a:bodyPr/>
        <a:lstStyle/>
        <a:p>
          <a:r>
            <a:rPr lang="it-IT" sz="2000" dirty="0" smtClean="0"/>
            <a:t>Non rilevano le eventuali minusvalenze</a:t>
          </a:r>
          <a:endParaRPr lang="it-IT" sz="2000" dirty="0"/>
        </a:p>
      </dgm:t>
    </dgm:pt>
    <dgm:pt modelId="{02ED1C05-E994-4B37-9705-F8A0DC7A647A}" type="parTrans" cxnId="{DEF833E6-8FEF-4CFA-803B-23A935498995}">
      <dgm:prSet/>
      <dgm:spPr/>
      <dgm:t>
        <a:bodyPr/>
        <a:lstStyle/>
        <a:p>
          <a:endParaRPr lang="it-IT"/>
        </a:p>
      </dgm:t>
    </dgm:pt>
    <dgm:pt modelId="{F3A41FE7-13E8-4742-BBA6-6C724845BE26}" type="sibTrans" cxnId="{DEF833E6-8FEF-4CFA-803B-23A935498995}">
      <dgm:prSet/>
      <dgm:spPr/>
      <dgm:t>
        <a:bodyPr/>
        <a:lstStyle/>
        <a:p>
          <a:endParaRPr lang="it-IT"/>
        </a:p>
      </dgm:t>
    </dgm:pt>
    <dgm:pt modelId="{15726454-B26E-46E3-993A-D52289B8E25D}">
      <dgm:prSet phldrT="[Testo]" custT="1"/>
      <dgm:spPr/>
      <dgm:t>
        <a:bodyPr/>
        <a:lstStyle/>
        <a:p>
          <a:r>
            <a:rPr lang="it-IT" sz="2000" dirty="0" smtClean="0"/>
            <a:t>Valore fiscale della partecipazione in </a:t>
          </a:r>
          <a:r>
            <a:rPr lang="el-GR" sz="2000" dirty="0" smtClean="0">
              <a:solidFill>
                <a:schemeClr val="bg1"/>
              </a:solidFill>
            </a:rPr>
            <a:t>γ</a:t>
          </a:r>
          <a:r>
            <a:rPr lang="it-IT" sz="2000" dirty="0" smtClean="0"/>
            <a:t> detenuta da </a:t>
          </a:r>
          <a:r>
            <a:rPr lang="el-GR" sz="2000" dirty="0" smtClean="0">
              <a:solidFill>
                <a:schemeClr val="bg1"/>
              </a:solidFill>
            </a:rPr>
            <a:t>α</a:t>
          </a:r>
          <a:r>
            <a:rPr lang="it-IT" sz="2000" dirty="0" smtClean="0"/>
            <a:t> </a:t>
          </a:r>
          <a:endParaRPr lang="it-IT" sz="2000" dirty="0"/>
        </a:p>
      </dgm:t>
    </dgm:pt>
    <dgm:pt modelId="{3AE0833D-0DA0-499F-AE18-2520C6CCDED3}" type="parTrans" cxnId="{439C3491-0713-4CAD-A61D-78809354E6AD}">
      <dgm:prSet/>
      <dgm:spPr/>
      <dgm:t>
        <a:bodyPr/>
        <a:lstStyle/>
        <a:p>
          <a:endParaRPr lang="it-IT"/>
        </a:p>
      </dgm:t>
    </dgm:pt>
    <dgm:pt modelId="{9DDA95B8-2332-429B-A7FA-44C773717E69}" type="sibTrans" cxnId="{439C3491-0713-4CAD-A61D-78809354E6AD}">
      <dgm:prSet/>
      <dgm:spPr/>
      <dgm:t>
        <a:bodyPr/>
        <a:lstStyle/>
        <a:p>
          <a:endParaRPr lang="it-IT"/>
        </a:p>
      </dgm:t>
    </dgm:pt>
    <dgm:pt modelId="{A4008C51-7066-4EC0-8C6E-8D2343686E8F}">
      <dgm:prSet phldrT="[Testo]" custT="1"/>
      <dgm:spPr/>
      <dgm:t>
        <a:bodyPr/>
        <a:lstStyle/>
        <a:p>
          <a:r>
            <a:rPr lang="it-IT" sz="2000" dirty="0" smtClean="0"/>
            <a:t>Plusvalenza  concordata tra le parti</a:t>
          </a:r>
          <a:endParaRPr lang="it-IT" sz="2000" dirty="0"/>
        </a:p>
      </dgm:t>
    </dgm:pt>
    <dgm:pt modelId="{1A2EE11C-5DEB-4B2E-9E0D-8693EFCD6250}" type="sibTrans" cxnId="{DBEB923E-DA48-4F50-8A02-6E0A47AC0DB5}">
      <dgm:prSet/>
      <dgm:spPr/>
      <dgm:t>
        <a:bodyPr/>
        <a:lstStyle/>
        <a:p>
          <a:endParaRPr lang="it-IT"/>
        </a:p>
      </dgm:t>
    </dgm:pt>
    <dgm:pt modelId="{AD81499C-723D-4906-8DBF-9CFCF59E3D44}" type="parTrans" cxnId="{DBEB923E-DA48-4F50-8A02-6E0A47AC0DB5}">
      <dgm:prSet/>
      <dgm:spPr/>
      <dgm:t>
        <a:bodyPr/>
        <a:lstStyle/>
        <a:p>
          <a:endParaRPr lang="it-IT"/>
        </a:p>
      </dgm:t>
    </dgm:pt>
    <dgm:pt modelId="{95600619-2C54-4374-97AE-B2E866662D7E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bg1"/>
              </a:solidFill>
            </a:rPr>
            <a:t>Corrispondente al valore delle partecipazioni in </a:t>
          </a:r>
          <a:r>
            <a:rPr lang="el-GR" sz="2000" dirty="0" smtClean="0">
              <a:solidFill>
                <a:schemeClr val="bg1"/>
              </a:solidFill>
            </a:rPr>
            <a:t>γ</a:t>
          </a:r>
          <a:r>
            <a:rPr lang="it-IT" sz="2000" dirty="0" smtClean="0">
              <a:solidFill>
                <a:schemeClr val="bg1"/>
              </a:solidFill>
            </a:rPr>
            <a:t> iscritte in bilancio </a:t>
          </a:r>
          <a:endParaRPr lang="it-IT" sz="2000" dirty="0">
            <a:solidFill>
              <a:schemeClr val="bg1"/>
            </a:solidFill>
          </a:endParaRPr>
        </a:p>
      </dgm:t>
    </dgm:pt>
    <dgm:pt modelId="{BE0885A3-667E-4703-B6AE-869352CB7B44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bg1"/>
              </a:solidFill>
            </a:rPr>
            <a:t>Patrimonio emesso da </a:t>
          </a:r>
          <a:r>
            <a:rPr lang="el-GR" sz="2000" dirty="0" smtClean="0">
              <a:solidFill>
                <a:schemeClr val="bg1"/>
              </a:solidFill>
            </a:rPr>
            <a:t>β</a:t>
          </a:r>
          <a:r>
            <a:rPr lang="it-IT" sz="2000" dirty="0" smtClean="0">
              <a:solidFill>
                <a:schemeClr val="bg1"/>
              </a:solidFill>
            </a:rPr>
            <a:t> a servizio del conferimento</a:t>
          </a:r>
          <a:endParaRPr lang="it-IT" sz="2000" dirty="0">
            <a:solidFill>
              <a:schemeClr val="bg1"/>
            </a:solidFill>
          </a:endParaRPr>
        </a:p>
      </dgm:t>
    </dgm:pt>
    <dgm:pt modelId="{4A7475F2-71C2-4AC5-9A71-AB8F32A5A8A8}">
      <dgm:prSet phldrT="[Testo]" custT="1"/>
      <dgm:spPr/>
      <dgm:t>
        <a:bodyPr/>
        <a:lstStyle/>
        <a:p>
          <a:r>
            <a:rPr lang="it-IT" sz="2400" dirty="0" smtClean="0"/>
            <a:t>CORRISPETTIVO:</a:t>
          </a:r>
          <a:endParaRPr lang="it-IT" sz="2400" dirty="0"/>
        </a:p>
      </dgm:t>
    </dgm:pt>
    <dgm:pt modelId="{DB251B5A-C8BE-4516-BD63-088EE17D51A6}" type="sibTrans" cxnId="{46F90393-74CD-4F48-B86D-93F5F1440CF2}">
      <dgm:prSet/>
      <dgm:spPr/>
      <dgm:t>
        <a:bodyPr/>
        <a:lstStyle/>
        <a:p>
          <a:endParaRPr lang="it-IT"/>
        </a:p>
      </dgm:t>
    </dgm:pt>
    <dgm:pt modelId="{4ADAF29F-E0A1-472C-B673-74AC1FFD798E}" type="parTrans" cxnId="{46F90393-74CD-4F48-B86D-93F5F1440CF2}">
      <dgm:prSet/>
      <dgm:spPr/>
      <dgm:t>
        <a:bodyPr/>
        <a:lstStyle/>
        <a:p>
          <a:endParaRPr lang="it-IT"/>
        </a:p>
      </dgm:t>
    </dgm:pt>
    <dgm:pt modelId="{81CE984D-F6F3-48CB-B8FC-2EB5BABA7421}" type="sibTrans" cxnId="{4281FF13-577D-469B-8C2E-C0502DC2DD9F}">
      <dgm:prSet/>
      <dgm:spPr/>
    </dgm:pt>
    <dgm:pt modelId="{DC37FD2E-1B5F-4159-85B1-A1514718EF2B}" type="parTrans" cxnId="{4281FF13-577D-469B-8C2E-C0502DC2DD9F}">
      <dgm:prSet/>
      <dgm:spPr/>
    </dgm:pt>
    <dgm:pt modelId="{29206D2F-35D3-4DC1-AD50-9C41729A7534}" type="sibTrans" cxnId="{1AB4B3C0-426C-4779-B79E-7FD2FD447F72}">
      <dgm:prSet/>
      <dgm:spPr/>
      <dgm:t>
        <a:bodyPr/>
        <a:lstStyle/>
        <a:p>
          <a:endParaRPr lang="it-IT"/>
        </a:p>
      </dgm:t>
    </dgm:pt>
    <dgm:pt modelId="{A9405DDB-BF02-439F-AEAF-D27548F41A01}" type="parTrans" cxnId="{1AB4B3C0-426C-4779-B79E-7FD2FD447F72}">
      <dgm:prSet/>
      <dgm:spPr/>
      <dgm:t>
        <a:bodyPr/>
        <a:lstStyle/>
        <a:p>
          <a:endParaRPr lang="it-IT"/>
        </a:p>
      </dgm:t>
    </dgm:pt>
    <dgm:pt modelId="{0E5C6B52-C977-427A-8356-8FECF662EF82}" type="pres">
      <dgm:prSet presAssocID="{F0D9EE71-3CA5-40E2-8EB5-7E1277AB5C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46F5444-ED5A-42C7-A0ED-0BF791DBE5CF}" type="pres">
      <dgm:prSet presAssocID="{8200C43D-C0EC-4B4C-8833-64F1FB758C04}" presName="linNode" presStyleCnt="0"/>
      <dgm:spPr/>
    </dgm:pt>
    <dgm:pt modelId="{A2B0DCA7-CD8D-4DCF-9486-43FED7956853}" type="pres">
      <dgm:prSet presAssocID="{8200C43D-C0EC-4B4C-8833-64F1FB758C04}" presName="parentText" presStyleLbl="node1" presStyleIdx="0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450BE2-C3BF-4ED6-881E-335CC16AB62F}" type="pres">
      <dgm:prSet presAssocID="{8200C43D-C0EC-4B4C-8833-64F1FB758C04}" presName="descendantText" presStyleLbl="alignAccFollowNode1" presStyleIdx="0" presStyleCnt="3" custScaleX="1230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940BF8-192E-4DAE-8103-7634E43CD99C}" type="pres">
      <dgm:prSet presAssocID="{CF08CC48-2202-4FCC-B6FE-933E825AD6F5}" presName="sp" presStyleCnt="0"/>
      <dgm:spPr/>
    </dgm:pt>
    <dgm:pt modelId="{E8F140D3-8185-4676-A98D-453448AF4B16}" type="pres">
      <dgm:prSet presAssocID="{E15AE729-CC4E-4311-8119-53DD3AB38433}" presName="linNode" presStyleCnt="0"/>
      <dgm:spPr/>
    </dgm:pt>
    <dgm:pt modelId="{EF122F80-6078-4E08-B7AE-D1D8F77A92E8}" type="pres">
      <dgm:prSet presAssocID="{E15AE729-CC4E-4311-8119-53DD3AB38433}" presName="parentText" presStyleLbl="node1" presStyleIdx="1" presStyleCnt="3" custScaleX="5482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FF832A-D37B-4195-B2F8-BAAAD97E4878}" type="pres">
      <dgm:prSet presAssocID="{E15AE729-CC4E-4311-8119-53DD3AB38433}" presName="descendantText" presStyleLbl="alignAccFollowNode1" presStyleIdx="1" presStyleCnt="3" custScaleX="12264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12F68D-B297-4637-941E-B34F45132F42}" type="pres">
      <dgm:prSet presAssocID="{5A5C7B0E-7134-43FB-9014-CD0356EA8BC4}" presName="sp" presStyleCnt="0"/>
      <dgm:spPr/>
    </dgm:pt>
    <dgm:pt modelId="{213CE610-3A36-4BCB-B255-EC5A02A0703E}" type="pres">
      <dgm:prSet presAssocID="{FE042BAA-EFC0-45A7-B5A9-C59348D71212}" presName="linNode" presStyleCnt="0"/>
      <dgm:spPr/>
    </dgm:pt>
    <dgm:pt modelId="{5F579ABA-2E0D-4907-B0E3-A2297DA4B9C1}" type="pres">
      <dgm:prSet presAssocID="{FE042BAA-EFC0-45A7-B5A9-C59348D71212}" presName="parentText" presStyleLbl="node1" presStyleIdx="2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D77460-6F84-461F-8D05-2E20F158D5B9}" type="pres">
      <dgm:prSet presAssocID="{FE042BAA-EFC0-45A7-B5A9-C59348D71212}" presName="descendantText" presStyleLbl="alignAccFollowNode1" presStyleIdx="2" presStyleCnt="3" custScaleX="1234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281FF13-577D-469B-8C2E-C0502DC2DD9F}" srcId="{4A7475F2-71C2-4AC5-9A71-AB8F32A5A8A8}" destId="{95600619-2C54-4374-97AE-B2E866662D7E}" srcOrd="1" destOrd="0" parTransId="{DC37FD2E-1B5F-4159-85B1-A1514718EF2B}" sibTransId="{81CE984D-F6F3-48CB-B8FC-2EB5BABA7421}"/>
    <dgm:cxn modelId="{7E828847-878F-4DFA-A0D2-B53D1C16E7A2}" type="presOf" srcId="{FE042BAA-EFC0-45A7-B5A9-C59348D71212}" destId="{5F579ABA-2E0D-4907-B0E3-A2297DA4B9C1}" srcOrd="0" destOrd="0" presId="urn:microsoft.com/office/officeart/2005/8/layout/vList5"/>
    <dgm:cxn modelId="{111D4FBB-C576-44CC-A071-D5313F06890F}" srcId="{F0D9EE71-3CA5-40E2-8EB5-7E1277AB5C11}" destId="{8200C43D-C0EC-4B4C-8833-64F1FB758C04}" srcOrd="0" destOrd="0" parTransId="{AD9634F6-885D-4522-9641-BC3A774D2162}" sibTransId="{CF08CC48-2202-4FCC-B6FE-933E825AD6F5}"/>
    <dgm:cxn modelId="{D6F14837-3A53-4368-A7D2-10B12DEAD675}" type="presOf" srcId="{C98A195E-72B9-493A-A00C-46F66DAD5694}" destId="{8CD77460-6F84-461F-8D05-2E20F158D5B9}" srcOrd="0" destOrd="0" presId="urn:microsoft.com/office/officeart/2005/8/layout/vList5"/>
    <dgm:cxn modelId="{B674D818-AC93-4D1E-BED7-683E831C6D21}" type="presOf" srcId="{BE0885A3-667E-4703-B6AE-869352CB7B44}" destId="{DD450BE2-C3BF-4ED6-881E-335CC16AB62F}" srcOrd="0" destOrd="1" presId="urn:microsoft.com/office/officeart/2005/8/layout/vList5"/>
    <dgm:cxn modelId="{F164EB7A-3495-439B-984A-A5F78903403B}" type="presOf" srcId="{15726454-B26E-46E3-993A-D52289B8E25D}" destId="{58FF832A-D37B-4195-B2F8-BAAAD97E4878}" srcOrd="0" destOrd="1" presId="urn:microsoft.com/office/officeart/2005/8/layout/vList5"/>
    <dgm:cxn modelId="{AFE787C1-C570-47A3-993D-B6220F06E2B6}" srcId="{FE042BAA-EFC0-45A7-B5A9-C59348D71212}" destId="{C98A195E-72B9-493A-A00C-46F66DAD5694}" srcOrd="0" destOrd="0" parTransId="{A29DBBFE-A5FA-4A8F-A647-F218B745A8B3}" sibTransId="{618B86A7-8A73-41F6-B6E5-A729D481D3FD}"/>
    <dgm:cxn modelId="{7CD0867A-18A2-4D2C-8AE6-4C74FF380FDA}" type="presOf" srcId="{E15AE729-CC4E-4311-8119-53DD3AB38433}" destId="{EF122F80-6078-4E08-B7AE-D1D8F77A92E8}" srcOrd="0" destOrd="0" presId="urn:microsoft.com/office/officeart/2005/8/layout/vList5"/>
    <dgm:cxn modelId="{C996B9A2-C063-4D81-9CCD-B333A68658B1}" type="presOf" srcId="{95600619-2C54-4374-97AE-B2E866662D7E}" destId="{DD450BE2-C3BF-4ED6-881E-335CC16AB62F}" srcOrd="0" destOrd="2" presId="urn:microsoft.com/office/officeart/2005/8/layout/vList5"/>
    <dgm:cxn modelId="{1EF04BAA-B229-4AEA-AADC-24054F36DA07}" type="presOf" srcId="{8200C43D-C0EC-4B4C-8833-64F1FB758C04}" destId="{A2B0DCA7-CD8D-4DCF-9486-43FED7956853}" srcOrd="0" destOrd="0" presId="urn:microsoft.com/office/officeart/2005/8/layout/vList5"/>
    <dgm:cxn modelId="{C39A7D36-8D57-45A7-AA6F-F8F7F7DAEEF1}" type="presOf" srcId="{F0D9EE71-3CA5-40E2-8EB5-7E1277AB5C11}" destId="{0E5C6B52-C977-427A-8356-8FECF662EF82}" srcOrd="0" destOrd="0" presId="urn:microsoft.com/office/officeart/2005/8/layout/vList5"/>
    <dgm:cxn modelId="{1AB4B3C0-426C-4779-B79E-7FD2FD447F72}" srcId="{4A7475F2-71C2-4AC5-9A71-AB8F32A5A8A8}" destId="{BE0885A3-667E-4703-B6AE-869352CB7B44}" srcOrd="0" destOrd="0" parTransId="{A9405DDB-BF02-439F-AEAF-D27548F41A01}" sibTransId="{29206D2F-35D3-4DC1-AD50-9C41729A7534}"/>
    <dgm:cxn modelId="{DE5DEB71-7713-4482-AB18-8E5F8F626593}" type="presOf" srcId="{A4008C51-7066-4EC0-8C6E-8D2343686E8F}" destId="{8CD77460-6F84-461F-8D05-2E20F158D5B9}" srcOrd="0" destOrd="1" presId="urn:microsoft.com/office/officeart/2005/8/layout/vList5"/>
    <dgm:cxn modelId="{DEF833E6-8FEF-4CFA-803B-23A935498995}" srcId="{C98A195E-72B9-493A-A00C-46F66DAD5694}" destId="{05FF55D8-A175-4253-931C-FD3683798079}" srcOrd="1" destOrd="0" parTransId="{02ED1C05-E994-4B37-9705-F8A0DC7A647A}" sibTransId="{F3A41FE7-13E8-4742-BBA6-6C724845BE26}"/>
    <dgm:cxn modelId="{A1748E61-3FCD-4D27-9447-DD2E4DB1E2A6}" srcId="{F0D9EE71-3CA5-40E2-8EB5-7E1277AB5C11}" destId="{E15AE729-CC4E-4311-8119-53DD3AB38433}" srcOrd="1" destOrd="0" parTransId="{82488EFE-592E-4F6F-81EC-805E84E8902D}" sibTransId="{5A5C7B0E-7134-43FB-9014-CD0356EA8BC4}"/>
    <dgm:cxn modelId="{DBEB923E-DA48-4F50-8A02-6E0A47AC0DB5}" srcId="{C98A195E-72B9-493A-A00C-46F66DAD5694}" destId="{A4008C51-7066-4EC0-8C6E-8D2343686E8F}" srcOrd="0" destOrd="0" parTransId="{AD81499C-723D-4906-8DBF-9CFCF59E3D44}" sibTransId="{1A2EE11C-5DEB-4B2E-9E0D-8693EFCD6250}"/>
    <dgm:cxn modelId="{DD1618F8-A0D1-4033-A919-0DFA39E93AE2}" srcId="{E15AE729-CC4E-4311-8119-53DD3AB38433}" destId="{7F1BF4EA-285D-4CAF-864E-46B6FB1ADD58}" srcOrd="0" destOrd="0" parTransId="{33D29BF7-EEB0-4021-BE34-07A65024F5E8}" sibTransId="{A82F3810-3DF7-4956-A8A4-3D3CC3A7B0EB}"/>
    <dgm:cxn modelId="{A4BD65D7-4F1B-4910-B505-DD8839821876}" type="presOf" srcId="{05FF55D8-A175-4253-931C-FD3683798079}" destId="{8CD77460-6F84-461F-8D05-2E20F158D5B9}" srcOrd="0" destOrd="2" presId="urn:microsoft.com/office/officeart/2005/8/layout/vList5"/>
    <dgm:cxn modelId="{439C3491-0713-4CAD-A61D-78809354E6AD}" srcId="{7F1BF4EA-285D-4CAF-864E-46B6FB1ADD58}" destId="{15726454-B26E-46E3-993A-D52289B8E25D}" srcOrd="0" destOrd="0" parTransId="{3AE0833D-0DA0-499F-AE18-2520C6CCDED3}" sibTransId="{9DDA95B8-2332-429B-A7FA-44C773717E69}"/>
    <dgm:cxn modelId="{BF1F7463-2069-44E5-BA32-6612B4855777}" srcId="{F0D9EE71-3CA5-40E2-8EB5-7E1277AB5C11}" destId="{FE042BAA-EFC0-45A7-B5A9-C59348D71212}" srcOrd="2" destOrd="0" parTransId="{CD404AD7-29CA-48A1-8582-7E7FD7BBAB83}" sibTransId="{DD21F3B5-D6C0-4FD0-9861-D884FC203492}"/>
    <dgm:cxn modelId="{78EB5795-9CDA-4D43-8C38-C9BF83A91F72}" type="presOf" srcId="{7F1BF4EA-285D-4CAF-864E-46B6FB1ADD58}" destId="{58FF832A-D37B-4195-B2F8-BAAAD97E4878}" srcOrd="0" destOrd="0" presId="urn:microsoft.com/office/officeart/2005/8/layout/vList5"/>
    <dgm:cxn modelId="{46F90393-74CD-4F48-B86D-93F5F1440CF2}" srcId="{8200C43D-C0EC-4B4C-8833-64F1FB758C04}" destId="{4A7475F2-71C2-4AC5-9A71-AB8F32A5A8A8}" srcOrd="0" destOrd="0" parTransId="{4ADAF29F-E0A1-472C-B673-74AC1FFD798E}" sibTransId="{DB251B5A-C8BE-4516-BD63-088EE17D51A6}"/>
    <dgm:cxn modelId="{F76B2A60-3DC1-4313-B0A9-4116F15305A5}" type="presOf" srcId="{4A7475F2-71C2-4AC5-9A71-AB8F32A5A8A8}" destId="{DD450BE2-C3BF-4ED6-881E-335CC16AB62F}" srcOrd="0" destOrd="0" presId="urn:microsoft.com/office/officeart/2005/8/layout/vList5"/>
    <dgm:cxn modelId="{DD96F8E7-4C6B-4E50-ABE8-BBCCF85A4449}" type="presParOf" srcId="{0E5C6B52-C977-427A-8356-8FECF662EF82}" destId="{B46F5444-ED5A-42C7-A0ED-0BF791DBE5CF}" srcOrd="0" destOrd="0" presId="urn:microsoft.com/office/officeart/2005/8/layout/vList5"/>
    <dgm:cxn modelId="{5A7A4783-CE18-4F61-B73B-DCD57A9817AD}" type="presParOf" srcId="{B46F5444-ED5A-42C7-A0ED-0BF791DBE5CF}" destId="{A2B0DCA7-CD8D-4DCF-9486-43FED7956853}" srcOrd="0" destOrd="0" presId="urn:microsoft.com/office/officeart/2005/8/layout/vList5"/>
    <dgm:cxn modelId="{C425DDF6-270B-4295-9D34-63A118E4626C}" type="presParOf" srcId="{B46F5444-ED5A-42C7-A0ED-0BF791DBE5CF}" destId="{DD450BE2-C3BF-4ED6-881E-335CC16AB62F}" srcOrd="1" destOrd="0" presId="urn:microsoft.com/office/officeart/2005/8/layout/vList5"/>
    <dgm:cxn modelId="{81A0FB30-D4C2-4969-8E4E-0E4B044A55A6}" type="presParOf" srcId="{0E5C6B52-C977-427A-8356-8FECF662EF82}" destId="{F5940BF8-192E-4DAE-8103-7634E43CD99C}" srcOrd="1" destOrd="0" presId="urn:microsoft.com/office/officeart/2005/8/layout/vList5"/>
    <dgm:cxn modelId="{1D9F5895-17BD-49C8-AD24-E5DB4C0A22C2}" type="presParOf" srcId="{0E5C6B52-C977-427A-8356-8FECF662EF82}" destId="{E8F140D3-8185-4676-A98D-453448AF4B16}" srcOrd="2" destOrd="0" presId="urn:microsoft.com/office/officeart/2005/8/layout/vList5"/>
    <dgm:cxn modelId="{5F925995-86DD-4E96-986F-46C9054FF367}" type="presParOf" srcId="{E8F140D3-8185-4676-A98D-453448AF4B16}" destId="{EF122F80-6078-4E08-B7AE-D1D8F77A92E8}" srcOrd="0" destOrd="0" presId="urn:microsoft.com/office/officeart/2005/8/layout/vList5"/>
    <dgm:cxn modelId="{F0B67DBD-9B78-495C-A833-349267325EB0}" type="presParOf" srcId="{E8F140D3-8185-4676-A98D-453448AF4B16}" destId="{58FF832A-D37B-4195-B2F8-BAAAD97E4878}" srcOrd="1" destOrd="0" presId="urn:microsoft.com/office/officeart/2005/8/layout/vList5"/>
    <dgm:cxn modelId="{C4AB1868-1687-44C3-8B3F-ADD8EF4B1AA9}" type="presParOf" srcId="{0E5C6B52-C977-427A-8356-8FECF662EF82}" destId="{3D12F68D-B297-4637-941E-B34F45132F42}" srcOrd="3" destOrd="0" presId="urn:microsoft.com/office/officeart/2005/8/layout/vList5"/>
    <dgm:cxn modelId="{82EB1040-FB8B-4610-9E0D-7F628012A05B}" type="presParOf" srcId="{0E5C6B52-C977-427A-8356-8FECF662EF82}" destId="{213CE610-3A36-4BCB-B255-EC5A02A0703E}" srcOrd="4" destOrd="0" presId="urn:microsoft.com/office/officeart/2005/8/layout/vList5"/>
    <dgm:cxn modelId="{EA8AC842-3DF0-4AA2-8536-6E3087311FEA}" type="presParOf" srcId="{213CE610-3A36-4BCB-B255-EC5A02A0703E}" destId="{5F579ABA-2E0D-4907-B0E3-A2297DA4B9C1}" srcOrd="0" destOrd="0" presId="urn:microsoft.com/office/officeart/2005/8/layout/vList5"/>
    <dgm:cxn modelId="{56507C95-4C61-47C9-BB01-C628B4B55019}" type="presParOf" srcId="{213CE610-3A36-4BCB-B255-EC5A02A0703E}" destId="{8CD77460-6F84-461F-8D05-2E20F158D5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2B1720-4C20-4DF1-8C1A-2EA06519D8EF}">
      <dsp:nvSpPr>
        <dsp:cNvPr id="0" name=""/>
        <dsp:cNvSpPr/>
      </dsp:nvSpPr>
      <dsp:spPr>
        <a:xfrm>
          <a:off x="0" y="0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partecipazione assume il valore fiscale dell’azienda conferita [</a:t>
          </a:r>
          <a:r>
            <a:rPr lang="it-IT" sz="2400" u="sng" kern="1200" dirty="0" smtClean="0"/>
            <a:t>avviamento!</a:t>
          </a:r>
          <a:r>
            <a:rPr lang="it-IT" sz="2400" kern="1200" dirty="0" smtClean="0"/>
            <a:t>]</a:t>
          </a:r>
          <a:endParaRPr lang="it-IT" sz="2400" kern="1200" dirty="0"/>
        </a:p>
      </dsp:txBody>
      <dsp:txXfrm>
        <a:off x="0" y="0"/>
        <a:ext cx="5954509" cy="1231393"/>
      </dsp:txXfrm>
    </dsp:sp>
    <dsp:sp modelId="{F1C13720-186B-46A9-8258-A4EB0A21513E}">
      <dsp:nvSpPr>
        <dsp:cNvPr id="0" name=""/>
        <dsp:cNvSpPr/>
      </dsp:nvSpPr>
      <dsp:spPr>
        <a:xfrm>
          <a:off x="612648" y="1455283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-2847829"/>
            <a:satOff val="8321"/>
            <a:lumOff val="-156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Le partecipazioni ricevute sono considerate immobilizzate per il periodo di possesso dell’azienda </a:t>
          </a:r>
          <a:endParaRPr lang="it-IT" sz="2400" kern="1200" dirty="0"/>
        </a:p>
      </dsp:txBody>
      <dsp:txXfrm>
        <a:off x="612648" y="1455283"/>
        <a:ext cx="5902146" cy="1231393"/>
      </dsp:txXfrm>
    </dsp:sp>
    <dsp:sp modelId="{888EC4EB-B70A-4AF1-A17C-DAB3243B1F31}">
      <dsp:nvSpPr>
        <dsp:cNvPr id="0" name=""/>
        <dsp:cNvSpPr/>
      </dsp:nvSpPr>
      <dsp:spPr>
        <a:xfrm>
          <a:off x="1216151" y="2910566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-5695658"/>
            <a:satOff val="16641"/>
            <a:lumOff val="-31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successiva cessione può usufruire del regime pex</a:t>
          </a:r>
          <a:endParaRPr lang="it-IT" sz="2400" kern="1200" dirty="0"/>
        </a:p>
      </dsp:txBody>
      <dsp:txXfrm>
        <a:off x="1216151" y="2910566"/>
        <a:ext cx="5911290" cy="1231393"/>
      </dsp:txXfrm>
    </dsp:sp>
    <dsp:sp modelId="{ABB08811-E25D-4088-B412-1D221A34CE25}">
      <dsp:nvSpPr>
        <dsp:cNvPr id="0" name=""/>
        <dsp:cNvSpPr/>
      </dsp:nvSpPr>
      <dsp:spPr>
        <a:xfrm>
          <a:off x="1828799" y="4357723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conferente stanzia </a:t>
          </a:r>
          <a:r>
            <a:rPr lang="it-IT" sz="2400" kern="1200" dirty="0" smtClean="0"/>
            <a:t>le imposte differite sulla differenza tra i valori delle partecipazioni [</a:t>
          </a:r>
          <a:r>
            <a:rPr lang="it-IT" sz="2400" u="sng" kern="1200" dirty="0" smtClean="0"/>
            <a:t>pex!</a:t>
          </a:r>
          <a:r>
            <a:rPr lang="it-IT" sz="2400" kern="1200" dirty="0" smtClean="0"/>
            <a:t>]</a:t>
          </a:r>
          <a:endParaRPr lang="it-IT" sz="2400" kern="1200" dirty="0"/>
        </a:p>
      </dsp:txBody>
      <dsp:txXfrm>
        <a:off x="1828799" y="4357723"/>
        <a:ext cx="5902146" cy="1231393"/>
      </dsp:txXfrm>
    </dsp:sp>
    <dsp:sp modelId="{94FD7602-A623-4A7A-A426-0EBD1FC5A26F}">
      <dsp:nvSpPr>
        <dsp:cNvPr id="0" name=""/>
        <dsp:cNvSpPr/>
      </dsp:nvSpPr>
      <dsp:spPr>
        <a:xfrm>
          <a:off x="6514794" y="943135"/>
          <a:ext cx="800405" cy="8004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6514794" y="943135"/>
        <a:ext cx="800405" cy="800405"/>
      </dsp:txXfrm>
    </dsp:sp>
    <dsp:sp modelId="{0446E4C4-5A36-4BDA-A062-46F1118497AC}">
      <dsp:nvSpPr>
        <dsp:cNvPr id="0" name=""/>
        <dsp:cNvSpPr/>
      </dsp:nvSpPr>
      <dsp:spPr>
        <a:xfrm>
          <a:off x="7127442" y="2398419"/>
          <a:ext cx="800405" cy="8004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289216"/>
            <a:satOff val="10818"/>
            <a:lumOff val="-38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289216"/>
              <a:satOff val="10818"/>
              <a:lumOff val="-38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7127442" y="2398419"/>
        <a:ext cx="800405" cy="800405"/>
      </dsp:txXfrm>
    </dsp:sp>
    <dsp:sp modelId="{D75A8B4C-15AD-414D-9E79-413A2EC4D281}">
      <dsp:nvSpPr>
        <dsp:cNvPr id="0" name=""/>
        <dsp:cNvSpPr/>
      </dsp:nvSpPr>
      <dsp:spPr>
        <a:xfrm>
          <a:off x="7730946" y="3853702"/>
          <a:ext cx="800405" cy="8004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7730946" y="3853702"/>
        <a:ext cx="800405" cy="8004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450BE2-C3BF-4ED6-881E-335CC16AB62F}">
      <dsp:nvSpPr>
        <dsp:cNvPr id="0" name=""/>
        <dsp:cNvSpPr/>
      </dsp:nvSpPr>
      <dsp:spPr>
        <a:xfrm rot="5400000">
          <a:off x="4687296" y="-2628219"/>
          <a:ext cx="1359280" cy="696068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IMPORTO MAGGIORE TRA:</a:t>
          </a:r>
          <a:endParaRPr lang="it-IT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>
              <a:solidFill>
                <a:schemeClr val="bg1"/>
              </a:solidFill>
            </a:rPr>
            <a:t>Partecipazione in </a:t>
          </a:r>
          <a:r>
            <a:rPr lang="el-GR" sz="2400" kern="1200" dirty="0" smtClean="0">
              <a:solidFill>
                <a:schemeClr val="bg1"/>
              </a:solidFill>
            </a:rPr>
            <a:t>γ</a:t>
          </a:r>
          <a:r>
            <a:rPr lang="it-IT" sz="2400" kern="1200" dirty="0" smtClean="0">
              <a:solidFill>
                <a:schemeClr val="bg1"/>
              </a:solidFill>
            </a:rPr>
            <a:t> iscritta in bilancio da </a:t>
          </a:r>
          <a:r>
            <a:rPr lang="el-GR" sz="2400" kern="1200" dirty="0" smtClean="0">
              <a:solidFill>
                <a:schemeClr val="bg1"/>
              </a:solidFill>
            </a:rPr>
            <a:t>β</a:t>
          </a:r>
          <a:r>
            <a:rPr lang="it-IT" sz="2400" kern="1200" dirty="0" smtClean="0">
              <a:solidFill>
                <a:schemeClr val="bg1"/>
              </a:solidFill>
            </a:rPr>
            <a:t>  </a:t>
          </a:r>
          <a:endParaRPr lang="it-IT" sz="2400" kern="1200" dirty="0">
            <a:solidFill>
              <a:schemeClr val="bg1"/>
            </a:solidFill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>
              <a:solidFill>
                <a:schemeClr val="bg1"/>
              </a:solidFill>
            </a:rPr>
            <a:t>Partecipazione in </a:t>
          </a:r>
          <a:r>
            <a:rPr lang="el-GR" sz="2400" kern="1200" dirty="0" smtClean="0">
              <a:solidFill>
                <a:schemeClr val="bg1"/>
              </a:solidFill>
            </a:rPr>
            <a:t>β</a:t>
          </a:r>
          <a:r>
            <a:rPr lang="it-IT" sz="2400" kern="1200" dirty="0" smtClean="0">
              <a:solidFill>
                <a:schemeClr val="bg1"/>
              </a:solidFill>
            </a:rPr>
            <a:t> iscritta in bilancio da </a:t>
          </a:r>
          <a:r>
            <a:rPr lang="el-GR" sz="2400" kern="1200" dirty="0" smtClean="0">
              <a:solidFill>
                <a:schemeClr val="bg1"/>
              </a:solidFill>
            </a:rPr>
            <a:t>α</a:t>
          </a:r>
          <a:endParaRPr lang="it-IT" sz="2400" kern="1200" dirty="0">
            <a:solidFill>
              <a:schemeClr val="bg1"/>
            </a:solidFill>
          </a:endParaRPr>
        </a:p>
      </dsp:txBody>
      <dsp:txXfrm rot="5400000">
        <a:off x="4687296" y="-2628219"/>
        <a:ext cx="1359280" cy="6960688"/>
      </dsp:txXfrm>
    </dsp:sp>
    <dsp:sp modelId="{A2B0DCA7-CD8D-4DCF-9486-43FED7956853}">
      <dsp:nvSpPr>
        <dsp:cNvPr id="0" name=""/>
        <dsp:cNvSpPr/>
      </dsp:nvSpPr>
      <dsp:spPr>
        <a:xfrm>
          <a:off x="117207" y="2574"/>
          <a:ext cx="1769385" cy="1699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+</a:t>
          </a:r>
          <a:endParaRPr lang="it-IT" sz="6500" kern="1200" dirty="0"/>
        </a:p>
      </dsp:txBody>
      <dsp:txXfrm>
        <a:off x="117207" y="2574"/>
        <a:ext cx="1769385" cy="1699100"/>
      </dsp:txXfrm>
    </dsp:sp>
    <dsp:sp modelId="{58FF832A-D37B-4195-B2F8-BAAAD97E4878}">
      <dsp:nvSpPr>
        <dsp:cNvPr id="0" name=""/>
        <dsp:cNvSpPr/>
      </dsp:nvSpPr>
      <dsp:spPr>
        <a:xfrm rot="5400000">
          <a:off x="4660471" y="-817371"/>
          <a:ext cx="1359280" cy="6907102"/>
        </a:xfrm>
        <a:prstGeom prst="round2SameRect">
          <a:avLst/>
        </a:prstGeom>
        <a:solidFill>
          <a:schemeClr val="accent2">
            <a:tint val="40000"/>
            <a:alpha val="90000"/>
            <a:hueOff val="-4289216"/>
            <a:satOff val="10818"/>
            <a:lumOff val="-383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4289216"/>
              <a:satOff val="10818"/>
              <a:lumOff val="-3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VALORE DELLA PARTECIPAZIONE</a:t>
          </a:r>
          <a:endParaRPr lang="it-IT" sz="24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Valore fiscale della partecipazione in </a:t>
          </a:r>
          <a:r>
            <a:rPr lang="el-GR" sz="2100" kern="1200" dirty="0" smtClean="0">
              <a:solidFill>
                <a:schemeClr val="bg1"/>
              </a:solidFill>
            </a:rPr>
            <a:t>γ</a:t>
          </a:r>
          <a:r>
            <a:rPr lang="it-IT" sz="2100" kern="1200" dirty="0" smtClean="0"/>
            <a:t> detenuta da </a:t>
          </a:r>
          <a:r>
            <a:rPr lang="el-GR" sz="2100" kern="1200" dirty="0" smtClean="0">
              <a:solidFill>
                <a:schemeClr val="bg1"/>
              </a:solidFill>
            </a:rPr>
            <a:t>α</a:t>
          </a:r>
          <a:r>
            <a:rPr lang="it-IT" sz="2100" kern="1200" dirty="0" smtClean="0"/>
            <a:t> </a:t>
          </a:r>
          <a:endParaRPr lang="it-IT" sz="2100" kern="1200" dirty="0"/>
        </a:p>
      </dsp:txBody>
      <dsp:txXfrm rot="5400000">
        <a:off x="4660471" y="-817371"/>
        <a:ext cx="1359280" cy="6907102"/>
      </dsp:txXfrm>
    </dsp:sp>
    <dsp:sp modelId="{EF122F80-6078-4E08-B7AE-D1D8F77A92E8}">
      <dsp:nvSpPr>
        <dsp:cNvPr id="0" name=""/>
        <dsp:cNvSpPr/>
      </dsp:nvSpPr>
      <dsp:spPr>
        <a:xfrm>
          <a:off x="117207" y="1786629"/>
          <a:ext cx="1769353" cy="1699100"/>
        </a:xfrm>
        <a:prstGeom prst="roundRect">
          <a:avLst/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-</a:t>
          </a:r>
          <a:endParaRPr lang="it-IT" sz="6500" kern="1200" dirty="0"/>
        </a:p>
      </dsp:txBody>
      <dsp:txXfrm>
        <a:off x="117207" y="1786629"/>
        <a:ext cx="1769353" cy="1699100"/>
      </dsp:txXfrm>
    </dsp:sp>
    <dsp:sp modelId="{8CD77460-6F84-461F-8D05-2E20F158D5B9}">
      <dsp:nvSpPr>
        <dsp:cNvPr id="0" name=""/>
        <dsp:cNvSpPr/>
      </dsp:nvSpPr>
      <dsp:spPr>
        <a:xfrm rot="5400000">
          <a:off x="4687296" y="939891"/>
          <a:ext cx="1359280" cy="6960688"/>
        </a:xfrm>
        <a:prstGeom prst="round2SameRect">
          <a:avLst/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PLUSVALENZA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Plusvalenza  concordata tra le parti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Non rilevano le eventuali minusvalenze</a:t>
          </a:r>
          <a:endParaRPr lang="it-IT" sz="2500" kern="1200" dirty="0"/>
        </a:p>
      </dsp:txBody>
      <dsp:txXfrm rot="5400000">
        <a:off x="4687296" y="939891"/>
        <a:ext cx="1359280" cy="6960688"/>
      </dsp:txXfrm>
    </dsp:sp>
    <dsp:sp modelId="{5F579ABA-2E0D-4907-B0E3-A2297DA4B9C1}">
      <dsp:nvSpPr>
        <dsp:cNvPr id="0" name=""/>
        <dsp:cNvSpPr/>
      </dsp:nvSpPr>
      <dsp:spPr>
        <a:xfrm>
          <a:off x="117207" y="3570685"/>
          <a:ext cx="1769385" cy="1699100"/>
        </a:xfrm>
        <a:prstGeom prst="roundRect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=</a:t>
          </a:r>
          <a:endParaRPr lang="it-IT" sz="6500" kern="1200" dirty="0"/>
        </a:p>
      </dsp:txBody>
      <dsp:txXfrm>
        <a:off x="117207" y="3570685"/>
        <a:ext cx="1769385" cy="16991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450BE2-C3BF-4ED6-881E-335CC16AB62F}">
      <dsp:nvSpPr>
        <dsp:cNvPr id="0" name=""/>
        <dsp:cNvSpPr/>
      </dsp:nvSpPr>
      <dsp:spPr>
        <a:xfrm rot="5400000">
          <a:off x="4676309" y="-2677043"/>
          <a:ext cx="1359280" cy="705833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CORRISPETTIVO:</a:t>
          </a:r>
          <a:endParaRPr lang="it-IT" sz="24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solidFill>
                <a:schemeClr val="bg1"/>
              </a:solidFill>
            </a:rPr>
            <a:t>Patrimonio emesso da </a:t>
          </a:r>
          <a:r>
            <a:rPr lang="el-GR" sz="2000" kern="1200" dirty="0" smtClean="0">
              <a:solidFill>
                <a:schemeClr val="bg1"/>
              </a:solidFill>
            </a:rPr>
            <a:t>β</a:t>
          </a:r>
          <a:r>
            <a:rPr lang="it-IT" sz="2000" kern="1200" dirty="0" smtClean="0">
              <a:solidFill>
                <a:schemeClr val="bg1"/>
              </a:solidFill>
            </a:rPr>
            <a:t> a servizio del conferimento</a:t>
          </a:r>
          <a:endParaRPr lang="it-IT" sz="2000" kern="1200" dirty="0">
            <a:solidFill>
              <a:schemeClr val="bg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solidFill>
                <a:schemeClr val="bg1"/>
              </a:solidFill>
            </a:rPr>
            <a:t>Corrispondente al valore delle partecipazioni in </a:t>
          </a:r>
          <a:r>
            <a:rPr lang="el-GR" sz="2000" kern="1200" dirty="0" smtClean="0">
              <a:solidFill>
                <a:schemeClr val="bg1"/>
              </a:solidFill>
            </a:rPr>
            <a:t>γ</a:t>
          </a:r>
          <a:r>
            <a:rPr lang="it-IT" sz="2000" kern="1200" dirty="0" smtClean="0">
              <a:solidFill>
                <a:schemeClr val="bg1"/>
              </a:solidFill>
            </a:rPr>
            <a:t> iscritte in bilancio </a:t>
          </a:r>
          <a:endParaRPr lang="it-IT" sz="2000" kern="1200" dirty="0">
            <a:solidFill>
              <a:schemeClr val="bg1"/>
            </a:solidFill>
          </a:endParaRPr>
        </a:p>
      </dsp:txBody>
      <dsp:txXfrm rot="5400000">
        <a:off x="4676309" y="-2677043"/>
        <a:ext cx="1359280" cy="7058336"/>
      </dsp:txXfrm>
    </dsp:sp>
    <dsp:sp modelId="{A2B0DCA7-CD8D-4DCF-9486-43FED7956853}">
      <dsp:nvSpPr>
        <dsp:cNvPr id="0" name=""/>
        <dsp:cNvSpPr/>
      </dsp:nvSpPr>
      <dsp:spPr>
        <a:xfrm>
          <a:off x="57396" y="2574"/>
          <a:ext cx="1769385" cy="1699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+</a:t>
          </a:r>
          <a:endParaRPr lang="it-IT" sz="6500" kern="1200" dirty="0"/>
        </a:p>
      </dsp:txBody>
      <dsp:txXfrm>
        <a:off x="57396" y="2574"/>
        <a:ext cx="1769385" cy="1699100"/>
      </dsp:txXfrm>
    </dsp:sp>
    <dsp:sp modelId="{58FF832A-D37B-4195-B2F8-BAAAD97E4878}">
      <dsp:nvSpPr>
        <dsp:cNvPr id="0" name=""/>
        <dsp:cNvSpPr/>
      </dsp:nvSpPr>
      <dsp:spPr>
        <a:xfrm rot="5400000">
          <a:off x="4665290" y="-882001"/>
          <a:ext cx="1359280" cy="7036362"/>
        </a:xfrm>
        <a:prstGeom prst="round2SameRect">
          <a:avLst/>
        </a:prstGeom>
        <a:solidFill>
          <a:schemeClr val="accent2">
            <a:tint val="40000"/>
            <a:alpha val="90000"/>
            <a:hueOff val="-4289216"/>
            <a:satOff val="10818"/>
            <a:lumOff val="-383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4289216"/>
              <a:satOff val="10818"/>
              <a:lumOff val="-3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VALORE DELLA PARTECIPAZIONE</a:t>
          </a:r>
          <a:endParaRPr lang="it-IT" sz="24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Valore fiscale della partecipazione in </a:t>
          </a:r>
          <a:r>
            <a:rPr lang="el-GR" sz="2000" kern="1200" dirty="0" smtClean="0">
              <a:solidFill>
                <a:schemeClr val="bg1"/>
              </a:solidFill>
            </a:rPr>
            <a:t>γ</a:t>
          </a:r>
          <a:r>
            <a:rPr lang="it-IT" sz="2000" kern="1200" dirty="0" smtClean="0"/>
            <a:t> detenuta da </a:t>
          </a:r>
          <a:r>
            <a:rPr lang="el-GR" sz="2000" kern="1200" dirty="0" smtClean="0">
              <a:solidFill>
                <a:schemeClr val="bg1"/>
              </a:solidFill>
            </a:rPr>
            <a:t>α</a:t>
          </a:r>
          <a:r>
            <a:rPr lang="it-IT" sz="2000" kern="1200" dirty="0" smtClean="0"/>
            <a:t> </a:t>
          </a:r>
          <a:endParaRPr lang="it-IT" sz="2000" kern="1200" dirty="0"/>
        </a:p>
      </dsp:txBody>
      <dsp:txXfrm rot="5400000">
        <a:off x="4665290" y="-882001"/>
        <a:ext cx="1359280" cy="7036362"/>
      </dsp:txXfrm>
    </dsp:sp>
    <dsp:sp modelId="{EF122F80-6078-4E08-B7AE-D1D8F77A92E8}">
      <dsp:nvSpPr>
        <dsp:cNvPr id="0" name=""/>
        <dsp:cNvSpPr/>
      </dsp:nvSpPr>
      <dsp:spPr>
        <a:xfrm>
          <a:off x="57396" y="1786629"/>
          <a:ext cx="1769353" cy="1699100"/>
        </a:xfrm>
        <a:prstGeom prst="roundRect">
          <a:avLst/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-</a:t>
          </a:r>
          <a:endParaRPr lang="it-IT" sz="6500" kern="1200" dirty="0"/>
        </a:p>
      </dsp:txBody>
      <dsp:txXfrm>
        <a:off x="57396" y="1786629"/>
        <a:ext cx="1769353" cy="1699100"/>
      </dsp:txXfrm>
    </dsp:sp>
    <dsp:sp modelId="{8CD77460-6F84-461F-8D05-2E20F158D5B9}">
      <dsp:nvSpPr>
        <dsp:cNvPr id="0" name=""/>
        <dsp:cNvSpPr/>
      </dsp:nvSpPr>
      <dsp:spPr>
        <a:xfrm rot="5400000">
          <a:off x="4687296" y="880080"/>
          <a:ext cx="1359280" cy="7080310"/>
        </a:xfrm>
        <a:prstGeom prst="round2SameRect">
          <a:avLst/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PLUSVALENZA</a:t>
          </a:r>
          <a:endParaRPr lang="it-IT" sz="25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Plusvalenza  concordata tra le parti</a:t>
          </a:r>
          <a:endParaRPr lang="it-IT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Non rilevano le eventuali minusvalenze</a:t>
          </a:r>
          <a:endParaRPr lang="it-IT" sz="2000" kern="1200" dirty="0"/>
        </a:p>
      </dsp:txBody>
      <dsp:txXfrm rot="5400000">
        <a:off x="4687296" y="880080"/>
        <a:ext cx="1359280" cy="7080310"/>
      </dsp:txXfrm>
    </dsp:sp>
    <dsp:sp modelId="{5F579ABA-2E0D-4907-B0E3-A2297DA4B9C1}">
      <dsp:nvSpPr>
        <dsp:cNvPr id="0" name=""/>
        <dsp:cNvSpPr/>
      </dsp:nvSpPr>
      <dsp:spPr>
        <a:xfrm>
          <a:off x="57396" y="3570685"/>
          <a:ext cx="1769385" cy="1699100"/>
        </a:xfrm>
        <a:prstGeom prst="roundRect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=</a:t>
          </a:r>
          <a:endParaRPr lang="it-IT" sz="6500" kern="1200" dirty="0"/>
        </a:p>
      </dsp:txBody>
      <dsp:txXfrm>
        <a:off x="57396" y="3570685"/>
        <a:ext cx="1769385" cy="1699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65C43-B802-42CE-8759-E0D96048382A}" type="datetimeFigureOut">
              <a:rPr lang="it-IT" smtClean="0"/>
              <a:pPr/>
              <a:t>09/03/2016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DB117-2283-4414-9FA6-68407AF0E19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269D3A-4982-46A2-B39E-768700ECA9B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8A6C4-703E-478B-A8DC-333DACCB2F2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442B0-2292-41DB-8404-B0911CAFB46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C54B6-646A-4C6E-A77A-45D0635476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D5109-1663-46D7-9C50-A0ED0B793A6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106FD-B696-449F-8331-B270A24C142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71901-97C3-4DF4-8C53-DA75003FDFF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AFD7C-1B9E-493E-8F34-E48D2D1459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5E82A2-C475-43D8-B500-9049DAE89A1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5CFD-F880-487C-AADC-71E0078BD95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5DCA7224-3D4B-41F7-ACA4-8599A174938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28535-898B-4E53-9896-1E8BF518144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  <p:sldLayoutId id="2147484076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420888"/>
            <a:ext cx="6552728" cy="18002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it-IT" dirty="0" smtClean="0">
                <a:ln w="5000" cmpd="sng">
                  <a:solidFill>
                    <a:srgbClr val="FFFF00"/>
                  </a:solidFill>
                  <a:prstDash val="solid"/>
                </a:ln>
                <a:solidFill>
                  <a:srgbClr val="00B0F0"/>
                </a:solidFill>
              </a:rPr>
              <a:t>REGIME FISCALE DEL CONFERIMENTO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5661248"/>
            <a:ext cx="5986482" cy="995354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endParaRPr lang="it-IT" sz="2800" dirty="0" smtClean="0"/>
          </a:p>
          <a:p>
            <a:pPr algn="r" eaLnBrk="1" hangingPunct="1">
              <a:defRPr/>
            </a:pPr>
            <a:endParaRPr lang="it-IT" sz="2800" dirty="0" smtClean="0"/>
          </a:p>
          <a:p>
            <a:pPr algn="r" eaLnBrk="1" hangingPunct="1">
              <a:defRPr/>
            </a:pPr>
            <a:r>
              <a:rPr lang="it-IT" sz="2800" dirty="0" smtClean="0"/>
              <a:t>Prof. Christian Cavazzoni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Beni immateriali [2]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79512" y="4005064"/>
          <a:ext cx="8712968" cy="1843802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79916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STATO</a:t>
                      </a:r>
                      <a:r>
                        <a:rPr lang="it-IT" baseline="0" dirty="0" smtClean="0"/>
                        <a:t> PATRIMONIALE </a:t>
                      </a:r>
                      <a:endParaRPr lang="it-IT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Immobilizzazioni immateriali       250.000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Patrimonio netto di conferimento</a:t>
                      </a:r>
                      <a:r>
                        <a:rPr lang="it-IT" dirty="0" smtClean="0"/>
                        <a:t>   190.360</a:t>
                      </a:r>
                      <a:endParaRPr lang="it-IT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Fondo imposte differite                 </a:t>
                      </a:r>
                      <a:r>
                        <a:rPr lang="it-IT" baseline="0" dirty="0" smtClean="0"/>
                        <a:t> 59</a:t>
                      </a:r>
                      <a:r>
                        <a:rPr lang="it-IT" dirty="0" smtClean="0"/>
                        <a:t>.640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                                        250.000</a:t>
                      </a:r>
                      <a:endParaRPr lang="it-IT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Passività                                     250.000</a:t>
                      </a:r>
                      <a:endParaRPr lang="it-IT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179512" y="1390065"/>
          <a:ext cx="8748464" cy="1750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456664"/>
                <a:gridCol w="3542450"/>
                <a:gridCol w="1292966"/>
              </a:tblGrid>
              <a:tr h="545870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451">
                <a:tc>
                  <a:txBody>
                    <a:bodyPr/>
                    <a:lstStyle/>
                    <a:p>
                      <a:r>
                        <a:rPr lang="it-IT" dirty="0" smtClean="0"/>
                        <a:t>Immobilizzazioni</a:t>
                      </a:r>
                      <a:r>
                        <a:rPr lang="it-IT" baseline="0" dirty="0" smtClean="0"/>
                        <a:t> immateriali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250.000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583"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Imposte differite</a:t>
                      </a:r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59.640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Beni materiali [1]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07504" y="908720"/>
          <a:ext cx="4355976" cy="119062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59799"/>
                <a:gridCol w="1596177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civilistico </a:t>
                      </a:r>
                      <a:r>
                        <a:rPr lang="it-IT" sz="1500" b="1" u="none" strike="noStrike" dirty="0" smtClean="0"/>
                        <a:t>ante </a:t>
                      </a:r>
                      <a:r>
                        <a:rPr lang="it-IT" sz="1500" b="1" u="none" strike="noStrike" dirty="0"/>
                        <a:t>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</a:t>
                      </a:r>
                      <a:r>
                        <a:rPr lang="it-IT" sz="1500" u="none" strike="noStrike" dirty="0" smtClean="0"/>
                        <a:t>storico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900.000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600.000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Quota annua di ammortamento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2555776" y="2492896"/>
          <a:ext cx="4023072" cy="7143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14960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di perizia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di conferimento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1.000.000</a:t>
                      </a:r>
                      <a:endParaRPr kumimoji="0" lang="it-IT" sz="15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Quota annua di ammortamento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899591" y="3501008"/>
          <a:ext cx="7344817" cy="9525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25820"/>
                <a:gridCol w="1458333"/>
                <a:gridCol w="1641254"/>
                <a:gridCol w="171941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 smtClean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Disallineamento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storico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1.000.000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ammortamento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-300.000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300.000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1.000.000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683568" y="4930477"/>
          <a:ext cx="8064896" cy="16668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17525"/>
                <a:gridCol w="1400542"/>
                <a:gridCol w="1429721"/>
                <a:gridCol w="1400542"/>
                <a:gridCol w="161656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Variazioni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5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Imposte differite</a:t>
                      </a:r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1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31.400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2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27.900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3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55.800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4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55.800</a:t>
                      </a:r>
                    </a:p>
                  </a:txBody>
                  <a:tcPr marL="9525" marR="9525" marT="9525" marB="0" anchor="b"/>
                </a:tc>
              </a:tr>
              <a:tr h="18821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5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55.800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Totale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250.000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40.000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210.000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226.700</a:t>
                      </a: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679504" y="908720"/>
          <a:ext cx="4356992" cy="119062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663094"/>
                <a:gridCol w="1693898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</a:t>
                      </a:r>
                      <a:r>
                        <a:rPr lang="it-IT" sz="1500" b="1" u="none" strike="noStrike" dirty="0" smtClean="0"/>
                        <a:t>fiscale </a:t>
                      </a:r>
                      <a:r>
                        <a:rPr lang="it-IT" sz="1500" b="1" u="none" strike="noStrike" dirty="0"/>
                        <a:t>ante 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</a:t>
                      </a:r>
                      <a:r>
                        <a:rPr lang="it-IT" sz="1500" u="none" strike="noStrike" dirty="0" smtClean="0"/>
                        <a:t>storico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Quota annua di ammortamento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Beni materiali [2]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79512" y="4005064"/>
          <a:ext cx="8712968" cy="1843802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79916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STATO</a:t>
                      </a:r>
                      <a:r>
                        <a:rPr lang="it-IT" baseline="0" dirty="0" smtClean="0"/>
                        <a:t> PATRIMONIALE </a:t>
                      </a:r>
                      <a:endParaRPr lang="it-IT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Immobilizzazioni materiali    1.000.000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Patrimonio netto di conferimento</a:t>
                      </a:r>
                      <a:r>
                        <a:rPr lang="it-IT" dirty="0" smtClean="0"/>
                        <a:t>   773.300</a:t>
                      </a:r>
                      <a:endParaRPr lang="it-IT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Fondo imposte differite                </a:t>
                      </a:r>
                      <a:r>
                        <a:rPr lang="it-IT" baseline="0" dirty="0" smtClean="0"/>
                        <a:t>226.700</a:t>
                      </a:r>
                      <a:endParaRPr lang="it-IT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                                     1.000.000</a:t>
                      </a:r>
                      <a:endParaRPr lang="it-IT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Passività                                  1.000.000</a:t>
                      </a:r>
                      <a:endParaRPr lang="it-IT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179512" y="1390065"/>
          <a:ext cx="8748464" cy="1750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456664"/>
                <a:gridCol w="3542450"/>
                <a:gridCol w="1292966"/>
              </a:tblGrid>
              <a:tr h="545870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451">
                <a:tc>
                  <a:txBody>
                    <a:bodyPr/>
                    <a:lstStyle/>
                    <a:p>
                      <a:r>
                        <a:rPr lang="it-IT" dirty="0" smtClean="0"/>
                        <a:t>Immobilizzazioni</a:t>
                      </a:r>
                      <a:r>
                        <a:rPr lang="it-IT" baseline="0" dirty="0" smtClean="0"/>
                        <a:t> materiali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583"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Imposte differite</a:t>
                      </a:r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226.700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Crediti [1]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555776" y="1412776"/>
          <a:ext cx="4355976" cy="9525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59799"/>
                <a:gridCol w="1596177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civilistico </a:t>
                      </a:r>
                      <a:r>
                        <a:rPr lang="it-IT" sz="1500" b="1" u="none" strike="noStrike" dirty="0" smtClean="0"/>
                        <a:t>e fiscale</a:t>
                      </a:r>
                      <a:r>
                        <a:rPr lang="it-IT" sz="1500" b="1" u="none" strike="noStrike" baseline="0" dirty="0" smtClean="0"/>
                        <a:t> </a:t>
                      </a:r>
                      <a:r>
                        <a:rPr lang="it-IT" sz="1500" b="1" u="none" strike="noStrike" dirty="0" smtClean="0"/>
                        <a:t>ante </a:t>
                      </a:r>
                      <a:r>
                        <a:rPr lang="it-IT" sz="1500" b="1" u="none" strike="noStrike" dirty="0"/>
                        <a:t>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Valore</a:t>
                      </a:r>
                      <a:r>
                        <a:rPr lang="it-IT" sz="15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dei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</a:t>
                      </a:r>
                      <a:r>
                        <a:rPr lang="it-IT" sz="1500" u="none" strike="noStrike" dirty="0" smtClean="0"/>
                        <a:t>svalutazione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700.000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2627784" y="2780928"/>
          <a:ext cx="4320480" cy="9525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237843"/>
                <a:gridCol w="108263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di perizia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Valore</a:t>
                      </a:r>
                      <a:r>
                        <a:rPr lang="it-IT" sz="15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dei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</a:t>
                      </a:r>
                      <a:r>
                        <a:rPr lang="it-IT" sz="1500" u="none" strike="noStrike" dirty="0" smtClean="0"/>
                        <a:t>svalutazione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07504" y="4132684"/>
          <a:ext cx="8856983" cy="9525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76264"/>
                <a:gridCol w="1512168"/>
                <a:gridCol w="1440160"/>
                <a:gridCol w="1656184"/>
                <a:gridCol w="187220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 smtClean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Disallineamento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5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Imposte anticipate</a:t>
                      </a:r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Valore</a:t>
                      </a:r>
                      <a:r>
                        <a:rPr lang="it-IT" sz="15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dei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--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</a:t>
                      </a:r>
                      <a:r>
                        <a:rPr lang="it-IT" sz="1500" u="none" strike="noStrike" dirty="0" smtClean="0"/>
                        <a:t>svalutazione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48.000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700.000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b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48.000</a:t>
                      </a:r>
                      <a:endParaRPr kumimoji="0" lang="it-IT" sz="1500" b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Crediti [2]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79512" y="4177486"/>
          <a:ext cx="8712968" cy="233365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79916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STATO</a:t>
                      </a:r>
                      <a:r>
                        <a:rPr lang="it-IT" baseline="0" dirty="0" smtClean="0"/>
                        <a:t> PATRIMONIALE </a:t>
                      </a:r>
                      <a:endParaRPr lang="it-IT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Crediti                                         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800.000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700" dirty="0" smtClean="0"/>
                        <a:t>Patrimonio netto di conferimento</a:t>
                      </a:r>
                      <a:r>
                        <a:rPr lang="it-IT" dirty="0" smtClean="0"/>
                        <a:t>   548.000</a:t>
                      </a:r>
                      <a:endParaRPr lang="it-IT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Fondo svalutazione</a:t>
                      </a:r>
                      <a:r>
                        <a:rPr lang="it-IT" baseline="0" dirty="0" smtClean="0"/>
                        <a:t> crediti         -300.000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r>
                        <a:rPr lang="it-IT" dirty="0" smtClean="0"/>
                        <a:t>Imposte anticipate                </a:t>
                      </a:r>
                      <a:r>
                        <a:rPr lang="it-IT" baseline="0" dirty="0" smtClean="0"/>
                        <a:t>         48.000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3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                                        548.000</a:t>
                      </a:r>
                      <a:endParaRPr lang="it-IT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Passività                                    548.000</a:t>
                      </a:r>
                      <a:endParaRPr lang="it-IT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179512" y="1390065"/>
          <a:ext cx="8748464" cy="2443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456664"/>
                <a:gridCol w="3542450"/>
                <a:gridCol w="1292966"/>
              </a:tblGrid>
              <a:tr h="545870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451">
                <a:tc>
                  <a:txBody>
                    <a:bodyPr/>
                    <a:lstStyle/>
                    <a:p>
                      <a:r>
                        <a:rPr lang="it-IT" dirty="0" smtClean="0"/>
                        <a:t>Crediti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800.000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583"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Fondo svalutazione</a:t>
                      </a:r>
                      <a:r>
                        <a:rPr lang="it-IT" baseline="0" dirty="0" smtClean="0"/>
                        <a:t> crediti</a:t>
                      </a:r>
                      <a:endParaRPr lang="it-IT" dirty="0" smtClean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300.000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583">
                <a:tc>
                  <a:txBody>
                    <a:bodyPr/>
                    <a:lstStyle/>
                    <a:p>
                      <a:r>
                        <a:rPr lang="it-IT" dirty="0" smtClean="0"/>
                        <a:t>Imposte anticipate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Patrimonio netto di conferimento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48.000</a:t>
                      </a:r>
                      <a:endParaRPr lang="it-IT" dirty="0"/>
                    </a:p>
                  </a:txBody>
                  <a:tcPr marL="72000" marT="72000" marB="7200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Avviamento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052736"/>
            <a:ext cx="9144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100" dirty="0" smtClean="0">
                <a:solidFill>
                  <a:srgbClr val="92D050"/>
                </a:solidFill>
              </a:rPr>
              <a:t>Deroga al principio di neutralità [circ. 8/E del 2010]</a:t>
            </a:r>
            <a:endParaRPr lang="it-IT" sz="3100" dirty="0">
              <a:solidFill>
                <a:srgbClr val="92D050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23528" y="1844824"/>
            <a:ext cx="3960440" cy="1800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L’avviamento non si trasferisce con l’azienda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5652120" y="1772816"/>
            <a:ext cx="2664296" cy="151216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Prosegue l’ammortamento in capo al conferente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5508104" y="4509120"/>
            <a:ext cx="3312368" cy="194421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La conferitaria non riceve l’avviamento e se iscritto lo deve affrancare totalmente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4499992" y="2204864"/>
            <a:ext cx="936104" cy="72008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2209651">
            <a:off x="4334368" y="3853730"/>
            <a:ext cx="936104" cy="72008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5400000">
            <a:off x="1874623" y="3958841"/>
            <a:ext cx="936104" cy="72008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755576" y="4941168"/>
            <a:ext cx="3168352" cy="170080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La conferente assume la partecipazione al valore dell’azienda al netto dell’avviamento [*] 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13" name="Esplosione 2 12"/>
          <p:cNvSpPr/>
          <p:nvPr/>
        </p:nvSpPr>
        <p:spPr>
          <a:xfrm>
            <a:off x="2411760" y="2708920"/>
            <a:ext cx="3240360" cy="2160240"/>
          </a:xfrm>
          <a:prstGeom prst="irregularSeal2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Norma AIDC n. 181</a:t>
            </a:r>
            <a:endParaRPr lang="it-IT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3" grpId="0"/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Neutralità fiscale per il conferente</a:t>
            </a:r>
          </a:p>
        </p:txBody>
      </p:sp>
      <p:graphicFrame>
        <p:nvGraphicFramePr>
          <p:cNvPr id="14" name="Diagramma 13"/>
          <p:cNvGraphicFramePr/>
          <p:nvPr/>
        </p:nvGraphicFramePr>
        <p:xfrm>
          <a:off x="0" y="1000108"/>
          <a:ext cx="9144000" cy="5597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E2B1720-4C20-4DF1-8C1A-2EA06519D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>
                                            <p:graphicEl>
                                              <a:dgm id="{8E2B1720-4C20-4DF1-8C1A-2EA06519D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4FD7602-A623-4A7A-A426-0EBD1FC5A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>
                                            <p:graphicEl>
                                              <a:dgm id="{94FD7602-A623-4A7A-A426-0EBD1FC5A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1C13720-186B-46A9-8258-A4EB0A215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">
                                            <p:graphicEl>
                                              <a:dgm id="{F1C13720-186B-46A9-8258-A4EB0A215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446E4C4-5A36-4BDA-A062-46F111849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>
                                            <p:graphicEl>
                                              <a:dgm id="{0446E4C4-5A36-4BDA-A062-46F111849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88EC4EB-B70A-4AF1-A17C-DAB3243B1F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4">
                                            <p:graphicEl>
                                              <a:dgm id="{888EC4EB-B70A-4AF1-A17C-DAB3243B1F3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75A8B4C-15AD-414D-9E79-413A2EC4D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4">
                                            <p:graphicEl>
                                              <a:dgm id="{D75A8B4C-15AD-414D-9E79-413A2EC4D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BB08811-E25D-4088-B412-1D221A34C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4">
                                            <p:graphicEl>
                                              <a:dgm id="{ABB08811-E25D-4088-B412-1D221A34C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Graphic spid="1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Valori </a:t>
            </a:r>
            <a:r>
              <a:rPr lang="it-IT" sz="4000" dirty="0" smtClean="0">
                <a:solidFill>
                  <a:srgbClr val="FFFF00"/>
                </a:solidFill>
              </a:rPr>
              <a:t>civilistici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95536" y="5030296"/>
          <a:ext cx="4176464" cy="17830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32248"/>
                <a:gridCol w="194421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latin typeface="+mn-lt"/>
                        </a:rPr>
                        <a:t>Conferente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latin typeface="+mn-lt"/>
                        </a:rPr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latin typeface="+mn-lt"/>
                        </a:rPr>
                        <a:t>Avviamento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>
                          <a:latin typeface="+mn-lt"/>
                        </a:rPr>
                        <a:t>-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latin typeface="+mn-lt"/>
                        </a:rPr>
                        <a:t>Partecipazione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>
                          <a:latin typeface="+mn-lt"/>
                        </a:rPr>
                        <a:t>1.500.000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latin typeface="+mn-lt"/>
                        </a:rPr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 smtClean="0">
                          <a:latin typeface="+mn-lt"/>
                        </a:rPr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latin typeface="+mn-lt"/>
                        </a:rPr>
                        <a:t>Patrimonio netto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>
                          <a:latin typeface="+mn-lt"/>
                        </a:rPr>
                        <a:t>820.000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latin typeface="+mn-lt"/>
                        </a:rPr>
                        <a:t>Utile di </a:t>
                      </a:r>
                      <a:r>
                        <a:rPr lang="it-IT" sz="1400" u="none" strike="noStrike" dirty="0" smtClean="0">
                          <a:latin typeface="+mn-lt"/>
                        </a:rPr>
                        <a:t>esercizio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>
                          <a:latin typeface="+mn-lt"/>
                        </a:rPr>
                        <a:t>680.000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latin typeface="+mn-lt"/>
                        </a:rPr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 smtClean="0">
                          <a:latin typeface="+mn-lt"/>
                        </a:rPr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Callout 2 6"/>
          <p:cNvSpPr/>
          <p:nvPr/>
        </p:nvSpPr>
        <p:spPr>
          <a:xfrm>
            <a:off x="5652120" y="5013176"/>
            <a:ext cx="3384376" cy="1584176"/>
          </a:xfrm>
          <a:prstGeom prst="borderCallout2">
            <a:avLst>
              <a:gd name="adj1" fmla="val 11138"/>
              <a:gd name="adj2" fmla="val -1609"/>
              <a:gd name="adj3" fmla="val 101727"/>
              <a:gd name="adj4" fmla="val -11418"/>
              <a:gd name="adj5" fmla="val 75767"/>
              <a:gd name="adj6" fmla="val -2553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1.500.000 – 820.000 = 680.000 [Plusvalenza]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Riserva di utili non in sospensione </a:t>
            </a:r>
            <a:r>
              <a:rPr lang="it-IT" dirty="0" smtClean="0">
                <a:solidFill>
                  <a:srgbClr val="FFFF00"/>
                </a:solidFill>
              </a:rPr>
              <a:t>d’imposta 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(Ris. 82/E 2004)</a:t>
            </a:r>
            <a:endParaRPr lang="it-IT" dirty="0">
              <a:solidFill>
                <a:srgbClr val="FFFF00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395536" y="790748"/>
          <a:ext cx="8280921" cy="40064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467188"/>
                <a:gridCol w="1937911"/>
                <a:gridCol w="1937911"/>
                <a:gridCol w="1937911"/>
              </a:tblGrid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civilistici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immateriali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Avviamento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600.000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finanziarie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Magazzino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Crediti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Fondo svalutazione crediti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Liquidità e attività finanziarie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3.240.000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2.840.000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4.150.000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Fondi rischi ed oneri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Fondo imposte differite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230.000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TFR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820.000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Valori </a:t>
            </a:r>
            <a:r>
              <a:rPr lang="it-IT" sz="4000" dirty="0" smtClean="0">
                <a:solidFill>
                  <a:srgbClr val="FFFF00"/>
                </a:solidFill>
              </a:rPr>
              <a:t>fiscali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79512" y="4725144"/>
          <a:ext cx="3473282" cy="206084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50020"/>
                <a:gridCol w="1423262"/>
              </a:tblGrid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 smtClean="0"/>
                        <a:t>Conferente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Avviamento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 dirty="0" smtClean="0"/>
                        <a:t> 400.000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 dirty="0" smtClean="0"/>
                        <a:t>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 smtClean="0"/>
                        <a:t> 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 dirty="0" smtClean="0"/>
                        <a:t>420.000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Utile di esercizio /fiscale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 dirty="0" smtClean="0"/>
                        <a:t> -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 smtClean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llout 2 7"/>
          <p:cNvSpPr/>
          <p:nvPr/>
        </p:nvSpPr>
        <p:spPr>
          <a:xfrm>
            <a:off x="4283968" y="4869160"/>
            <a:ext cx="2160240" cy="1800200"/>
          </a:xfrm>
          <a:prstGeom prst="borderCallout2">
            <a:avLst>
              <a:gd name="adj1" fmla="val 51175"/>
              <a:gd name="adj2" fmla="val -5034"/>
              <a:gd name="adj3" fmla="val -2360"/>
              <a:gd name="adj4" fmla="val -17215"/>
              <a:gd name="adj5" fmla="val 25981"/>
              <a:gd name="adj6" fmla="val -2577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L’avviamento rimane  in capo al conferente che prosegue l’ammortamento</a:t>
            </a:r>
            <a:endParaRPr lang="it-IT" dirty="0">
              <a:solidFill>
                <a:srgbClr val="FFFF00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23528" y="692696"/>
          <a:ext cx="8280921" cy="379038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467188"/>
                <a:gridCol w="1937911"/>
                <a:gridCol w="1937911"/>
                <a:gridCol w="1937911"/>
              </a:tblGrid>
              <a:tr h="210577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Valori fiscali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Valori fiscali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Immobilizzazioni immateriali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Avviamento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/>
                        <a:t>Immobilizzazioni materiali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Immobilizzazioni finanziarie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Magazzino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1.000.000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1.000.000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Crediti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Fondo svalutazione crediti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-100.000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-100.000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Liquidità e attività finanziarie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/>
                        <a:t>TOTALE ATTIVO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2.840.000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2.440.000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Fondi rischi ed oneri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Fondo imposte differite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TFR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Debiti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2.000.000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/>
                        <a:t>TOTALE PASSIVO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2.420.000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2.420.000 </a:t>
                      </a: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u="none" strike="noStrike" dirty="0"/>
                        <a:t>VALORE AZIENDA (PN)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20.000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llout 2 5"/>
          <p:cNvSpPr/>
          <p:nvPr/>
        </p:nvSpPr>
        <p:spPr>
          <a:xfrm>
            <a:off x="6804248" y="5661248"/>
            <a:ext cx="2160240" cy="936104"/>
          </a:xfrm>
          <a:prstGeom prst="borderCallout2">
            <a:avLst>
              <a:gd name="adj1" fmla="val 30167"/>
              <a:gd name="adj2" fmla="val -6134"/>
              <a:gd name="adj3" fmla="val -398617"/>
              <a:gd name="adj4" fmla="val -25462"/>
              <a:gd name="adj5" fmla="val -425384"/>
              <a:gd name="adj6" fmla="val 16551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Non utilizzabili gli art. 175/177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5" name="Callout 2 4"/>
          <p:cNvSpPr/>
          <p:nvPr/>
        </p:nvSpPr>
        <p:spPr>
          <a:xfrm>
            <a:off x="6804248" y="4653136"/>
            <a:ext cx="2160240" cy="936104"/>
          </a:xfrm>
          <a:prstGeom prst="borderCallout2">
            <a:avLst>
              <a:gd name="adj1" fmla="val -14234"/>
              <a:gd name="adj2" fmla="val 82372"/>
              <a:gd name="adj3" fmla="val -393543"/>
              <a:gd name="adj4" fmla="val 102075"/>
              <a:gd name="adj5" fmla="val -369566"/>
              <a:gd name="adj6" fmla="val 5887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Avviamento non è trasferito alla conferitaria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8" grpId="0" animBg="1"/>
      <p:bldP spid="6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08920"/>
            <a:ext cx="5256584" cy="12241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Norme antielusive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2996952"/>
            <a:ext cx="4680520" cy="64807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Regimi fiscali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5256584" cy="12241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Art. 176 comma 3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691680" y="2060848"/>
            <a:ext cx="5760640" cy="31683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Non è elusivo il conferimento di azienda seguito dalla cessione delle partecipazioni in regime PEX</a:t>
            </a:r>
            <a:endParaRPr lang="it-IT" sz="2400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5256584" cy="12241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Art. 176 comma 2-bis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691680" y="2060848"/>
            <a:ext cx="5760640" cy="31683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In caso di conferimento dell’unica azienda da parte dell’imprenditore individuale la successiva cessione della partecipazione si considera comunque qualificata </a:t>
            </a:r>
            <a:endParaRPr lang="it-IT" sz="2400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08920"/>
            <a:ext cx="5256584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00B0F0"/>
                </a:solidFill>
              </a:rPr>
              <a:t>2. Conferimento di beni</a:t>
            </a:r>
            <a:br>
              <a:rPr lang="it-IT" sz="4000" dirty="0" smtClean="0">
                <a:solidFill>
                  <a:srgbClr val="00B0F0"/>
                </a:solidFill>
              </a:rPr>
            </a:br>
            <a:r>
              <a:rPr lang="it-IT" sz="4000" dirty="0" smtClean="0">
                <a:solidFill>
                  <a:srgbClr val="00B0F0"/>
                </a:solidFill>
              </a:rPr>
              <a:t>art. 9 </a:t>
            </a:r>
            <a:r>
              <a:rPr lang="it-IT" sz="4000" dirty="0" err="1" smtClean="0">
                <a:solidFill>
                  <a:srgbClr val="00B0F0"/>
                </a:solidFill>
              </a:rPr>
              <a:t>tuir</a:t>
            </a:r>
            <a:endParaRPr lang="it-IT" sz="40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24936" cy="64807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Disciplina fiscale art. 9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980728"/>
            <a:ext cx="8820150" cy="360040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it-IT" sz="2800" u="sng" dirty="0" smtClean="0"/>
              <a:t>Assimilato alla cessione dei beni</a:t>
            </a:r>
          </a:p>
          <a:p>
            <a:pPr lvl="1" algn="just" eaLnBrk="1" hangingPunct="1">
              <a:defRPr/>
            </a:pPr>
            <a:r>
              <a:rPr lang="it-IT" sz="2400" dirty="0" smtClean="0"/>
              <a:t>Categoria reddituale:</a:t>
            </a:r>
          </a:p>
          <a:p>
            <a:pPr lvl="2" algn="just">
              <a:defRPr/>
            </a:pPr>
            <a:r>
              <a:rPr lang="it-IT" sz="2200" dirty="0" smtClean="0"/>
              <a:t>Plusvalenza per gli imprenditori</a:t>
            </a:r>
          </a:p>
          <a:p>
            <a:pPr lvl="2" algn="just">
              <a:defRPr/>
            </a:pPr>
            <a:r>
              <a:rPr lang="it-IT" sz="2200" dirty="0" smtClean="0"/>
              <a:t>Reddito diverso per le persone fisiche</a:t>
            </a:r>
          </a:p>
          <a:p>
            <a:pPr lvl="1" algn="just" eaLnBrk="1" hangingPunct="1">
              <a:defRPr/>
            </a:pPr>
            <a:r>
              <a:rPr lang="it-IT" sz="2400" dirty="0" smtClean="0"/>
              <a:t>Corrispettivo viene determinato ex art. 9 </a:t>
            </a:r>
            <a:r>
              <a:rPr lang="it-IT" sz="2400" dirty="0" err="1" smtClean="0"/>
              <a:t>tuir</a:t>
            </a:r>
            <a:r>
              <a:rPr lang="it-IT" sz="2400" dirty="0" smtClean="0"/>
              <a:t>:</a:t>
            </a:r>
          </a:p>
          <a:p>
            <a:pPr lvl="2" algn="just">
              <a:defRPr/>
            </a:pPr>
            <a:r>
              <a:rPr lang="it-IT" sz="2200" dirty="0" smtClean="0"/>
              <a:t>Valore normale dei beni conferiti</a:t>
            </a:r>
          </a:p>
          <a:p>
            <a:pPr lvl="2" algn="just">
              <a:defRPr/>
            </a:pPr>
            <a:r>
              <a:rPr lang="it-IT" sz="2200" dirty="0" smtClean="0"/>
              <a:t>Per le società quotate il valore non può essere inferiore a quello di mercato delle azioni ricevute (media delle quotazioni dell’ultimo mese)</a:t>
            </a:r>
          </a:p>
          <a:p>
            <a:pPr lvl="1" algn="just" eaLnBrk="1" hangingPunct="1">
              <a:defRPr/>
            </a:pPr>
            <a:endParaRPr lang="it-IT" sz="2400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4797152"/>
          <a:ext cx="6048672" cy="122413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823625"/>
                <a:gridCol w="1225047"/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normale del bene </a:t>
                      </a:r>
                      <a:r>
                        <a:rPr lang="it-IT" sz="1500" u="none" strike="noStrike" dirty="0" smtClean="0"/>
                        <a:t>conferito (ex art. 9)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fiscale del bene in capo al conferente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150.000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Plusvalenza tassata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350.000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 bldLvl="5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708920"/>
            <a:ext cx="5904656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00B0F0"/>
                </a:solidFill>
              </a:rPr>
              <a:t>3. Affrancamento dei valori</a:t>
            </a:r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endParaRPr lang="it-IT" sz="4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251520" y="188640"/>
            <a:ext cx="4034728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Opzione nella dichiarazione relativa all’anno del conferimento o al successivo</a:t>
            </a:r>
          </a:p>
        </p:txBody>
      </p:sp>
      <p:sp>
        <p:nvSpPr>
          <p:cNvPr id="7" name="Callout 2 6"/>
          <p:cNvSpPr/>
          <p:nvPr/>
        </p:nvSpPr>
        <p:spPr>
          <a:xfrm>
            <a:off x="5868144" y="476672"/>
            <a:ext cx="3133012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Non è affrancabile l’intero disallineamento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1520" y="2420888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Sono affrancabili  le immobilizzazioni materiali e immateriali per categorie omogenee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(anno di acquisizione e coefficiente di ammortamento)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1520" y="4725144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Imposta sostitutiva: </a:t>
            </a:r>
          </a:p>
          <a:p>
            <a:pPr marL="0" lvl="2" algn="ctr" eaLnBrk="1" hangingPunct="1"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 12% fino a 5 milioni</a:t>
            </a:r>
          </a:p>
          <a:p>
            <a:pPr marL="0" lvl="2" algn="ctr" eaLnBrk="1" hangingPunct="1"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 14% da 5 a 10 milioni</a:t>
            </a:r>
          </a:p>
          <a:p>
            <a:pPr marL="0" lvl="2" algn="ctr" eaLnBrk="1" hangingPunct="1"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 16% oltre 10 milioni</a:t>
            </a:r>
            <a:endParaRPr lang="it-IT" sz="2000" dirty="0" smtClean="0"/>
          </a:p>
        </p:txBody>
      </p:sp>
      <p:sp>
        <p:nvSpPr>
          <p:cNvPr id="12" name="Callout 2 11"/>
          <p:cNvSpPr/>
          <p:nvPr/>
        </p:nvSpPr>
        <p:spPr>
          <a:xfrm>
            <a:off x="5857884" y="2357430"/>
            <a:ext cx="3133012" cy="1076130"/>
          </a:xfrm>
          <a:prstGeom prst="borderCallout2">
            <a:avLst>
              <a:gd name="adj1" fmla="val 53469"/>
              <a:gd name="adj2" fmla="val -8333"/>
              <a:gd name="adj3" fmla="val 9368"/>
              <a:gd name="adj4" fmla="val -22464"/>
              <a:gd name="adj5" fmla="val 95324"/>
              <a:gd name="adj6" fmla="val -5952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Possono essere riallineati anche i disallineamenti pregressi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L’affrancamento può essere parziale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9" name="Callout 2 8"/>
          <p:cNvSpPr/>
          <p:nvPr/>
        </p:nvSpPr>
        <p:spPr>
          <a:xfrm>
            <a:off x="5857884" y="5143512"/>
            <a:ext cx="3143272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Se vi sono state più operazioni i disallineamenti si sommano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11" name="Callout 2 10"/>
          <p:cNvSpPr/>
          <p:nvPr/>
        </p:nvSpPr>
        <p:spPr>
          <a:xfrm>
            <a:off x="5857884" y="3571876"/>
            <a:ext cx="3133012" cy="1285884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8145"/>
              <a:gd name="adj6" fmla="val -5876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Sono esclusi gli oneri pluriennali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Rileva la classificazione operata dalla conferitaria, non dal conferente</a:t>
            </a:r>
            <a:endParaRPr lang="it-IT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251520" y="188640"/>
            <a:ext cx="3600400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Effetti riconosciuti ai fini dell’ammortamento nell’esercizio in cui si effettua l’opzione</a:t>
            </a:r>
          </a:p>
        </p:txBody>
      </p:sp>
      <p:sp>
        <p:nvSpPr>
          <p:cNvPr id="7" name="Callout 2 6"/>
          <p:cNvSpPr/>
          <p:nvPr/>
        </p:nvSpPr>
        <p:spPr>
          <a:xfrm>
            <a:off x="5715008" y="476672"/>
            <a:ext cx="3249480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Non è affrancabile l’intero disallineamento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1520" y="2420888"/>
            <a:ext cx="3600400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Effetti riconosciuti ai fini delle plusvalenze a partire dal quarto periodo d’imposta successivo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1520" y="4725144"/>
            <a:ext cx="3600400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Convenienza</a:t>
            </a:r>
          </a:p>
        </p:txBody>
      </p:sp>
      <p:sp>
        <p:nvSpPr>
          <p:cNvPr id="11" name="Callout 2 10"/>
          <p:cNvSpPr/>
          <p:nvPr/>
        </p:nvSpPr>
        <p:spPr>
          <a:xfrm>
            <a:off x="5724128" y="3789040"/>
            <a:ext cx="3240360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115972"/>
              <a:gd name="adj6" fmla="val -67282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Effetto finanziario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2" name="Callout 2 11"/>
          <p:cNvSpPr/>
          <p:nvPr/>
        </p:nvSpPr>
        <p:spPr>
          <a:xfrm>
            <a:off x="5724128" y="5301208"/>
            <a:ext cx="3240360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55213"/>
              <a:gd name="adj6" fmla="val -6774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Esistenza di redditi imponibili futuri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3" name="Callout 2 12"/>
          <p:cNvSpPr/>
          <p:nvPr/>
        </p:nvSpPr>
        <p:spPr>
          <a:xfrm>
            <a:off x="5724128" y="2060848"/>
            <a:ext cx="3240360" cy="1584176"/>
          </a:xfrm>
          <a:prstGeom prst="borderCallout2">
            <a:avLst>
              <a:gd name="adj1" fmla="val 52719"/>
              <a:gd name="adj2" fmla="val -3569"/>
              <a:gd name="adj3" fmla="val 15279"/>
              <a:gd name="adj4" fmla="val -27661"/>
              <a:gd name="adj5" fmla="val 78924"/>
              <a:gd name="adj6" fmla="val -5287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La plusvalenza viene determinata sul valore fiscale ante rivalutazione. Spetta un credito d’imposta per la sostitutiva pagata 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708920"/>
            <a:ext cx="5904656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00B0F0"/>
                </a:solidFill>
              </a:rPr>
              <a:t>4. Affrancamento speciale</a:t>
            </a:r>
            <a:br>
              <a:rPr lang="it-IT" sz="4000" dirty="0" smtClean="0">
                <a:solidFill>
                  <a:srgbClr val="00B0F0"/>
                </a:solidFill>
              </a:rPr>
            </a:br>
            <a:r>
              <a:rPr lang="it-IT" sz="4000" dirty="0" smtClean="0">
                <a:solidFill>
                  <a:srgbClr val="00B0F0"/>
                </a:solidFill>
              </a:rPr>
              <a:t>D.L. 185/2008</a:t>
            </a:r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endParaRPr lang="it-IT" sz="4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251520" y="188640"/>
            <a:ext cx="4034728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Sono affrancabili: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l’avviamento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 marchi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le altre attività immateriali </a:t>
            </a:r>
          </a:p>
        </p:txBody>
      </p:sp>
      <p:sp>
        <p:nvSpPr>
          <p:cNvPr id="7" name="Callout 2 6"/>
          <p:cNvSpPr/>
          <p:nvPr/>
        </p:nvSpPr>
        <p:spPr>
          <a:xfrm>
            <a:off x="5868144" y="214290"/>
            <a:ext cx="3133012" cy="1094940"/>
          </a:xfrm>
          <a:prstGeom prst="borderCallout2">
            <a:avLst>
              <a:gd name="adj1" fmla="val 53469"/>
              <a:gd name="adj2" fmla="val -8333"/>
              <a:gd name="adj3" fmla="val -345"/>
              <a:gd name="adj4" fmla="val -26254"/>
              <a:gd name="adj5" fmla="val 94470"/>
              <a:gd name="adj6" fmla="val -6597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L’efficacia decorre dal periodo successivo a quello in cui si esercita l’opzione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1520" y="2420888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 marchi e l’avviamento sono ammortizzabili in 10 anni.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Le altre immobilizzazioni immateriali nei limiti della quota imputata in conto economico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1520" y="4725144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Imposta sostitutiva del 16% </a:t>
            </a:r>
          </a:p>
        </p:txBody>
      </p:sp>
      <p:sp>
        <p:nvSpPr>
          <p:cNvPr id="12" name="Callout 2 11"/>
          <p:cNvSpPr/>
          <p:nvPr/>
        </p:nvSpPr>
        <p:spPr>
          <a:xfrm>
            <a:off x="5868144" y="3000372"/>
            <a:ext cx="3133012" cy="1076130"/>
          </a:xfrm>
          <a:prstGeom prst="borderCallout2">
            <a:avLst>
              <a:gd name="adj1" fmla="val 53469"/>
              <a:gd name="adj2" fmla="val -8333"/>
              <a:gd name="adj3" fmla="val 9368"/>
              <a:gd name="adj4" fmla="val -22464"/>
              <a:gd name="adj5" fmla="val 40148"/>
              <a:gd name="adj6" fmla="val -6256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La riduzione del periodo di ammortamento è limitata alla quota oggetto di affrancamento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9" name="Callout 2 8"/>
          <p:cNvSpPr/>
          <p:nvPr/>
        </p:nvSpPr>
        <p:spPr>
          <a:xfrm>
            <a:off x="5857884" y="5143512"/>
            <a:ext cx="3143272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Non rateizzabile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11" name="Callout 2 10"/>
          <p:cNvSpPr/>
          <p:nvPr/>
        </p:nvSpPr>
        <p:spPr>
          <a:xfrm>
            <a:off x="5857884" y="1500174"/>
            <a:ext cx="3133012" cy="1285884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8145"/>
              <a:gd name="adj6" fmla="val -5876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 smtClean="0">
                <a:solidFill>
                  <a:srgbClr val="FFFF00"/>
                </a:solidFill>
              </a:rPr>
              <a:t>Ai fini delle plusvalenze i maggiori valori sono riconosciuti a partire dal quarto periodo d’imposta successivo</a:t>
            </a:r>
            <a:endParaRPr lang="it-IT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9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80928"/>
            <a:ext cx="6984776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00B0F0"/>
                </a:solidFill>
              </a:rPr>
              <a:t>5. Conferimento di partecipazioni</a:t>
            </a:r>
            <a:br>
              <a:rPr lang="it-IT" sz="4000" dirty="0" smtClean="0">
                <a:solidFill>
                  <a:srgbClr val="00B0F0"/>
                </a:solidFill>
              </a:rPr>
            </a:br>
            <a:r>
              <a:rPr lang="it-IT" sz="4000" dirty="0" smtClean="0">
                <a:solidFill>
                  <a:srgbClr val="00B0F0"/>
                </a:solidFill>
              </a:rPr>
              <a:t>art. 175 </a:t>
            </a:r>
            <a:r>
              <a:rPr lang="it-IT" sz="4000" dirty="0" err="1" smtClean="0">
                <a:solidFill>
                  <a:srgbClr val="00B0F0"/>
                </a:solidFill>
              </a:rPr>
              <a:t>tuir</a:t>
            </a:r>
            <a:r>
              <a:rPr lang="it-IT" sz="4000" dirty="0" smtClean="0">
                <a:solidFill>
                  <a:srgbClr val="00B0F0"/>
                </a:solidFill>
              </a:rPr>
              <a:t> </a:t>
            </a:r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endParaRPr lang="it-IT" sz="4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179512" y="1556792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Conferimento d’azienda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275856" y="1556792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Conferimento di beni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372200" y="1556792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Conferimento di partecipazioni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79512" y="5229200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Art. 176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372200" y="5229200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Artt. 175/177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347864" y="5229200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Art. 9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1187624" y="3212976"/>
            <a:ext cx="576064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4283968" y="3212976"/>
            <a:ext cx="576064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3212976"/>
            <a:ext cx="576064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Casistiche [fiscali] di conferimento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Residente in Italia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Esercente attività commerciale</a:t>
            </a:r>
          </a:p>
          <a:p>
            <a:pPr algn="ctr"/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643438" y="5157192"/>
            <a:ext cx="4321050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Qualsiasi società (persone/capitali)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Esercente attività commerciale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Residente in Italia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Requisiti soggettivi e oggettivi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 IN </a:t>
            </a:r>
            <a:r>
              <a:rPr lang="el-GR" sz="2400" dirty="0" smtClean="0">
                <a:solidFill>
                  <a:srgbClr val="FFFF00"/>
                </a:solidFill>
              </a:rPr>
              <a:t>γ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Partecipazioni di controllo/collegamento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endParaRPr lang="it-IT" dirty="0" smtClean="0">
              <a:solidFill>
                <a:srgbClr val="FFFF00"/>
              </a:solidFill>
            </a:endParaRP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851920" y="2636912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5364088" y="2276872"/>
            <a:ext cx="3520008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4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9" grpId="0" animBg="1"/>
      <p:bldP spid="10" grpId="0" animBg="1"/>
      <p:bldP spid="20" grpId="0" animBg="1"/>
      <p:bldP spid="2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Regime fiscale</a:t>
            </a:r>
          </a:p>
        </p:txBody>
      </p:sp>
      <p:graphicFrame>
        <p:nvGraphicFramePr>
          <p:cNvPr id="11" name="Diagramma 10"/>
          <p:cNvGraphicFramePr/>
          <p:nvPr/>
        </p:nvGraphicFramePr>
        <p:xfrm>
          <a:off x="0" y="1340768"/>
          <a:ext cx="89644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11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Profili attuativi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79512" y="980728"/>
          <a:ext cx="8640961" cy="8903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71403"/>
                <a:gridCol w="2023186"/>
                <a:gridCol w="2023186"/>
                <a:gridCol w="2023186"/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Società </a:t>
                      </a:r>
                      <a:r>
                        <a:rPr lang="el-GR" sz="1400" b="1" u="none" strike="noStrike" dirty="0" smtClean="0"/>
                        <a:t>α</a:t>
                      </a:r>
                      <a:r>
                        <a:rPr lang="it-IT" sz="1400" b="1" u="none" strike="noStrike" dirty="0" smtClean="0"/>
                        <a:t> [ante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 in </a:t>
                      </a:r>
                      <a:r>
                        <a:rPr lang="el-GR" sz="1400" u="none" strike="noStrike" dirty="0"/>
                        <a:t>γ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Patrimonio netto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Altre attività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880.000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179511" y="2041186"/>
          <a:ext cx="8640961" cy="66773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71403"/>
                <a:gridCol w="2023186"/>
                <a:gridCol w="2023186"/>
                <a:gridCol w="2023186"/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Società </a:t>
                      </a:r>
                      <a:r>
                        <a:rPr lang="el-GR" sz="1400" b="1" u="none" strike="noStrike" dirty="0" smtClean="0"/>
                        <a:t>β</a:t>
                      </a:r>
                      <a:r>
                        <a:rPr lang="it-IT" sz="1400" b="1" u="none" strike="noStrike" dirty="0" smtClean="0"/>
                        <a:t> [ante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u="none" strike="noStrike" dirty="0"/>
                        <a:t>Altre attività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 dirty="0"/>
                        <a:t>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u="none" strike="noStrike" dirty="0"/>
                        <a:t>Patrimonio netto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 dirty="0"/>
                        <a:t>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79511" y="2996952"/>
          <a:ext cx="8640961" cy="8903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71403"/>
                <a:gridCol w="2023186"/>
                <a:gridCol w="2023186"/>
                <a:gridCol w="2023186"/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Società </a:t>
                      </a:r>
                      <a:r>
                        <a:rPr lang="el-GR" sz="1400" b="1" u="none" strike="noStrike" dirty="0" smtClean="0"/>
                        <a:t>α</a:t>
                      </a:r>
                      <a:r>
                        <a:rPr lang="it-IT" sz="1400" b="1" u="none" strike="noStrike" dirty="0" smtClean="0"/>
                        <a:t> [post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367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FF0000"/>
                          </a:solidFill>
                        </a:rPr>
                        <a:t>Partecipazione in </a:t>
                      </a:r>
                      <a:r>
                        <a:rPr lang="el-GR" sz="1400" b="1" u="none" strike="noStrike" dirty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l-G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rgbClr val="FF0000"/>
                          </a:solidFill>
                        </a:rPr>
                        <a:t>400.000 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Patrimonio netto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Altre attività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880.000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179512" y="4077072"/>
          <a:ext cx="8640961" cy="97763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71403"/>
                <a:gridCol w="2023186"/>
                <a:gridCol w="2023186"/>
                <a:gridCol w="2023186"/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Società </a:t>
                      </a:r>
                      <a:r>
                        <a:rPr lang="el-GR" sz="1400" b="1" u="none" strike="noStrike" dirty="0" smtClean="0"/>
                        <a:t>β</a:t>
                      </a:r>
                      <a:r>
                        <a:rPr lang="it-IT" sz="1400" b="1" u="none" strike="noStrike" dirty="0" smtClean="0"/>
                        <a:t> [post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FF0000"/>
                          </a:solidFill>
                        </a:rPr>
                        <a:t>Partecipazione in </a:t>
                      </a:r>
                      <a:r>
                        <a:rPr lang="el-GR" sz="1400" b="1" u="none" strike="noStrike" dirty="0">
                          <a:solidFill>
                            <a:srgbClr val="FF0000"/>
                          </a:solidFill>
                        </a:rPr>
                        <a:t>γ</a:t>
                      </a:r>
                      <a:endParaRPr lang="el-G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rgbClr val="FF0000"/>
                          </a:solidFill>
                        </a:rPr>
                        <a:t>600.000 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Altre attività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309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179512" y="5589240"/>
          <a:ext cx="4824536" cy="8915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8432"/>
                <a:gridCol w="93610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Quota tassata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/>
                        <a:t>Corrispettivo (maggiore tra 600.000 e 400.000)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fiscale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Plusvalenza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5" name="Callout 2 14"/>
          <p:cNvSpPr/>
          <p:nvPr/>
        </p:nvSpPr>
        <p:spPr>
          <a:xfrm>
            <a:off x="6804248" y="5229200"/>
            <a:ext cx="2160240" cy="936104"/>
          </a:xfrm>
          <a:prstGeom prst="borderCallout2">
            <a:avLst>
              <a:gd name="adj1" fmla="val 35241"/>
              <a:gd name="adj2" fmla="val -5034"/>
              <a:gd name="adj3" fmla="val 158294"/>
              <a:gd name="adj4" fmla="val -41403"/>
              <a:gd name="adj5" fmla="val 74441"/>
              <a:gd name="adj6" fmla="val -78002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Eventualmente ricompreso nel regime PEX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2400" dirty="0" smtClean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932040" y="5157192"/>
            <a:ext cx="403244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Norme antielusive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no pex</a:t>
            </a: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779912" y="2708920"/>
            <a:ext cx="3456384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4932040" y="2348880"/>
            <a:ext cx="4211960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0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pex</a:t>
            </a:r>
          </a:p>
        </p:txBody>
      </p:sp>
      <p:sp>
        <p:nvSpPr>
          <p:cNvPr id="9" name="Esplosione 2 8"/>
          <p:cNvSpPr/>
          <p:nvPr/>
        </p:nvSpPr>
        <p:spPr>
          <a:xfrm>
            <a:off x="3635896" y="3140968"/>
            <a:ext cx="3456384" cy="2160240"/>
          </a:xfrm>
          <a:prstGeom prst="irregularSeal2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Valore normale art. 9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9" grpId="0" animBg="1"/>
      <p:bldP spid="10" grpId="0" animBg="1"/>
      <p:bldP spid="20" grpId="0" animBg="1"/>
      <p:bldP spid="21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80928"/>
            <a:ext cx="7056784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00B0F0"/>
                </a:solidFill>
              </a:rPr>
              <a:t>6. Conferimento di partecipazioni</a:t>
            </a:r>
            <a:br>
              <a:rPr lang="it-IT" sz="4000" dirty="0" smtClean="0">
                <a:solidFill>
                  <a:srgbClr val="00B0F0"/>
                </a:solidFill>
              </a:rPr>
            </a:br>
            <a:r>
              <a:rPr lang="it-IT" sz="4000" dirty="0" smtClean="0">
                <a:solidFill>
                  <a:srgbClr val="00B0F0"/>
                </a:solidFill>
              </a:rPr>
              <a:t>art. 177 </a:t>
            </a:r>
            <a:r>
              <a:rPr lang="it-IT" sz="4000" dirty="0" err="1" smtClean="0">
                <a:solidFill>
                  <a:srgbClr val="00B0F0"/>
                </a:solidFill>
              </a:rPr>
              <a:t>tuir</a:t>
            </a:r>
            <a:r>
              <a:rPr lang="it-IT" sz="4000" dirty="0" smtClean="0">
                <a:solidFill>
                  <a:srgbClr val="00B0F0"/>
                </a:solidFill>
              </a:rPr>
              <a:t> </a:t>
            </a:r>
            <a:r>
              <a:rPr lang="it-IT" sz="4000" dirty="0" smtClean="0">
                <a:solidFill>
                  <a:srgbClr val="FFFF00"/>
                </a:solidFill>
              </a:rPr>
              <a:t/>
            </a:r>
            <a:br>
              <a:rPr lang="it-IT" sz="4000" dirty="0" smtClean="0">
                <a:solidFill>
                  <a:srgbClr val="FFFF00"/>
                </a:solidFill>
              </a:rPr>
            </a:br>
            <a:endParaRPr lang="it-IT" sz="4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Qualsiasi contribuente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857752" y="5000636"/>
            <a:ext cx="4032448" cy="17008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Qualsiasi società 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Anche non residente in Italia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Esercente attività commerciale</a:t>
            </a:r>
          </a:p>
          <a:p>
            <a:pPr algn="ctr"/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Requisiti soggettivi e oggettivi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 IN </a:t>
            </a:r>
            <a:r>
              <a:rPr lang="el-GR" sz="2400" dirty="0" smtClean="0">
                <a:solidFill>
                  <a:srgbClr val="FFFF00"/>
                </a:solidFill>
              </a:rPr>
              <a:t>γ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Partecipazioni </a:t>
            </a:r>
            <a:r>
              <a:rPr lang="it-IT" sz="2000" dirty="0" smtClean="0">
                <a:solidFill>
                  <a:srgbClr val="FFFF00"/>
                </a:solidFill>
              </a:rPr>
              <a:t>in</a:t>
            </a:r>
            <a:r>
              <a:rPr lang="it-IT" dirty="0" smtClean="0">
                <a:solidFill>
                  <a:srgbClr val="FFFF00"/>
                </a:solidFill>
              </a:rPr>
              <a:t> società di capitali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Che attribuiscono o integrano il controllo ex 2459, primo comma, n. 1 </a:t>
            </a: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851920" y="2636912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5364088" y="2276872"/>
            <a:ext cx="3520008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4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9" grpId="0" animBg="1"/>
      <p:bldP spid="10" grpId="0" animBg="1"/>
      <p:bldP spid="20" grpId="0" animBg="1"/>
      <p:bldP spid="2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Regime fiscale</a:t>
            </a:r>
          </a:p>
        </p:txBody>
      </p:sp>
      <p:graphicFrame>
        <p:nvGraphicFramePr>
          <p:cNvPr id="11" name="Diagramma 10"/>
          <p:cNvGraphicFramePr/>
          <p:nvPr/>
        </p:nvGraphicFramePr>
        <p:xfrm>
          <a:off x="0" y="1340768"/>
          <a:ext cx="89644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2B0DCA7-CD8D-4DCF-9486-43FED7956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>
                                            <p:graphicEl>
                                              <a:dgm id="{A2B0DCA7-CD8D-4DCF-9486-43FED7956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22F80-6078-4E08-B7AE-D1D8F77A9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>
                                            <p:graphicEl>
                                              <a:dgm id="{EF122F80-6078-4E08-B7AE-D1D8F77A9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F579ABA-2E0D-4907-B0E3-A2297DA4B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>
                                            <p:graphicEl>
                                              <a:dgm id="{5F579ABA-2E0D-4907-B0E3-A2297DA4B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450BE2-C3BF-4ED6-881E-335CC16AB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>
                                            <p:graphicEl>
                                              <a:dgm id="{DD450BE2-C3BF-4ED6-881E-335CC16AB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8FF832A-D37B-4195-B2F8-BAAAD97E4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graphicEl>
                                              <a:dgm id="{58FF832A-D37B-4195-B2F8-BAAAD97E4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CD77460-6F84-461F-8D05-2E20F158D5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>
                                            <p:graphicEl>
                                              <a:dgm id="{8CD77460-6F84-461F-8D05-2E20F158D5B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11" grpId="0">
        <p:bldSub>
          <a:bldDgm bld="lvlOne"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2400" dirty="0" smtClean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932040" y="5157192"/>
            <a:ext cx="403244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Norme antielusive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no pex</a:t>
            </a: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779912" y="2708920"/>
            <a:ext cx="3456384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4932040" y="2348880"/>
            <a:ext cx="4211960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0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pex</a:t>
            </a:r>
          </a:p>
        </p:txBody>
      </p:sp>
      <p:sp>
        <p:nvSpPr>
          <p:cNvPr id="9" name="Esplosione 2 8"/>
          <p:cNvSpPr/>
          <p:nvPr/>
        </p:nvSpPr>
        <p:spPr>
          <a:xfrm>
            <a:off x="3635896" y="3140968"/>
            <a:ext cx="3456384" cy="2160240"/>
          </a:xfrm>
          <a:prstGeom prst="irregularSeal2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Valore normale art. 9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708920"/>
            <a:ext cx="6120680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00B0F0"/>
                </a:solidFill>
              </a:rPr>
              <a:t>1. Conferimento d’azienda</a:t>
            </a:r>
            <a:br>
              <a:rPr lang="it-IT" sz="4000" dirty="0" smtClean="0">
                <a:solidFill>
                  <a:srgbClr val="00B0F0"/>
                </a:solidFill>
              </a:rPr>
            </a:br>
            <a:r>
              <a:rPr lang="it-IT" sz="4000" dirty="0" smtClean="0">
                <a:solidFill>
                  <a:srgbClr val="00B0F0"/>
                </a:solidFill>
              </a:rPr>
              <a:t>art. 176 </a:t>
            </a:r>
            <a:r>
              <a:rPr lang="it-IT" sz="4000" dirty="0" err="1" smtClean="0">
                <a:solidFill>
                  <a:srgbClr val="00B0F0"/>
                </a:solidFill>
              </a:rPr>
              <a:t>tuir</a:t>
            </a:r>
            <a:endParaRPr lang="it-IT" sz="40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Presupposti soggettivi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251520" y="1268760"/>
            <a:ext cx="3960440" cy="20882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[1]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e conferitaria sono </a:t>
            </a:r>
            <a:r>
              <a:rPr lang="it-IT" sz="2400" u="sng" dirty="0" smtClean="0">
                <a:solidFill>
                  <a:srgbClr val="FFFF00"/>
                </a:solidFill>
              </a:rPr>
              <a:t>imprenditori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r>
              <a:rPr lang="it-IT" sz="2400" u="sng" dirty="0" smtClean="0">
                <a:solidFill>
                  <a:srgbClr val="FFFF00"/>
                </a:solidFill>
              </a:rPr>
              <a:t>residenti in Italia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4572000" y="3933056"/>
            <a:ext cx="3960440" cy="20882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[2]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o conferitaria non sono </a:t>
            </a:r>
            <a:r>
              <a:rPr lang="it-IT" sz="2400" u="sng" dirty="0" smtClean="0">
                <a:solidFill>
                  <a:srgbClr val="FFFF00"/>
                </a:solidFill>
              </a:rPr>
              <a:t>residenti </a:t>
            </a:r>
            <a:r>
              <a:rPr lang="it-IT" sz="2400" dirty="0" smtClean="0">
                <a:solidFill>
                  <a:srgbClr val="FFFF00"/>
                </a:solidFill>
              </a:rPr>
              <a:t>ma l’</a:t>
            </a:r>
            <a:r>
              <a:rPr lang="it-IT" sz="2400" u="sng" dirty="0" smtClean="0">
                <a:solidFill>
                  <a:srgbClr val="FFFF00"/>
                </a:solidFill>
              </a:rPr>
              <a:t>azienda si torva in Italia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4644008" y="1268760"/>
            <a:ext cx="3960440" cy="20882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Persona fisica titolare di impresa</a:t>
            </a:r>
          </a:p>
          <a:p>
            <a:pPr algn="ctr"/>
            <a:r>
              <a:rPr lang="it-IT" dirty="0" err="1" smtClean="0">
                <a:solidFill>
                  <a:srgbClr val="FFFF00"/>
                </a:solidFill>
              </a:rPr>
              <a:t>Snc</a:t>
            </a:r>
            <a:r>
              <a:rPr lang="it-IT" dirty="0" smtClean="0">
                <a:solidFill>
                  <a:srgbClr val="FFFF00"/>
                </a:solidFill>
              </a:rPr>
              <a:t>, </a:t>
            </a:r>
            <a:r>
              <a:rPr lang="it-IT" dirty="0" err="1" smtClean="0">
                <a:solidFill>
                  <a:srgbClr val="FFFF00"/>
                </a:solidFill>
              </a:rPr>
              <a:t>sas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Srl, spa, </a:t>
            </a:r>
            <a:r>
              <a:rPr lang="it-IT" dirty="0" err="1" smtClean="0">
                <a:solidFill>
                  <a:srgbClr val="FFFF00"/>
                </a:solidFill>
              </a:rPr>
              <a:t>sapa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Enti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51520" y="3933056"/>
            <a:ext cx="3960440" cy="20882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</a:t>
            </a:r>
          </a:p>
          <a:p>
            <a:pPr algn="ctr"/>
            <a:r>
              <a:rPr lang="it-IT" dirty="0" err="1" smtClean="0">
                <a:solidFill>
                  <a:srgbClr val="FFFF00"/>
                </a:solidFill>
              </a:rPr>
              <a:t>Snc</a:t>
            </a:r>
            <a:r>
              <a:rPr lang="it-IT" dirty="0" smtClean="0">
                <a:solidFill>
                  <a:srgbClr val="FFFF00"/>
                </a:solidFill>
              </a:rPr>
              <a:t>, </a:t>
            </a:r>
            <a:r>
              <a:rPr lang="it-IT" dirty="0" err="1" smtClean="0">
                <a:solidFill>
                  <a:srgbClr val="FFFF00"/>
                </a:solidFill>
              </a:rPr>
              <a:t>sas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Srl, spa, </a:t>
            </a:r>
            <a:r>
              <a:rPr lang="it-IT" dirty="0" err="1" smtClean="0">
                <a:solidFill>
                  <a:srgbClr val="FFFF00"/>
                </a:solidFill>
              </a:rPr>
              <a:t>sapa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Enti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355976" y="3933056"/>
            <a:ext cx="4572000" cy="23762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[2]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</a:t>
            </a:r>
            <a:r>
              <a:rPr lang="it-IT" sz="2400" u="sng" dirty="0" smtClean="0">
                <a:solidFill>
                  <a:srgbClr val="FFFF00"/>
                </a:solidFill>
              </a:rPr>
              <a:t>e/o</a:t>
            </a:r>
            <a:r>
              <a:rPr lang="it-IT" sz="2400" dirty="0" smtClean="0">
                <a:solidFill>
                  <a:srgbClr val="FFFF00"/>
                </a:solidFill>
              </a:rPr>
              <a:t> [circ. 320/E 1997] conferitaria non sono </a:t>
            </a:r>
            <a:r>
              <a:rPr lang="it-IT" sz="2400" u="sng" dirty="0" smtClean="0">
                <a:solidFill>
                  <a:srgbClr val="FFFF00"/>
                </a:solidFill>
              </a:rPr>
              <a:t>residenti </a:t>
            </a:r>
            <a:r>
              <a:rPr lang="it-IT" sz="2400" dirty="0" smtClean="0">
                <a:solidFill>
                  <a:srgbClr val="FFFF00"/>
                </a:solidFill>
              </a:rPr>
              <a:t>ma l’</a:t>
            </a:r>
            <a:r>
              <a:rPr lang="it-IT" sz="2400" u="sng" dirty="0" smtClean="0">
                <a:solidFill>
                  <a:srgbClr val="FFFF00"/>
                </a:solidFill>
              </a:rPr>
              <a:t>azienda si torva in Italia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Presupposti oggettivi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483768" y="2276872"/>
            <a:ext cx="3960440" cy="20882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Oggetto del </a:t>
            </a:r>
            <a:r>
              <a:rPr lang="it-IT" sz="2400" u="sng" dirty="0" smtClean="0">
                <a:solidFill>
                  <a:srgbClr val="FFFF00"/>
                </a:solidFill>
              </a:rPr>
              <a:t>conferimento</a:t>
            </a:r>
            <a:r>
              <a:rPr lang="it-IT" sz="2400" dirty="0" smtClean="0">
                <a:solidFill>
                  <a:srgbClr val="FFFF00"/>
                </a:solidFill>
              </a:rPr>
              <a:t> deve essere una </a:t>
            </a:r>
            <a:r>
              <a:rPr lang="it-IT" sz="2400" u="sng" dirty="0" smtClean="0">
                <a:solidFill>
                  <a:srgbClr val="FFFF00"/>
                </a:solidFill>
              </a:rPr>
              <a:t>azienda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9" name="Callout 3 8"/>
          <p:cNvSpPr/>
          <p:nvPr/>
        </p:nvSpPr>
        <p:spPr>
          <a:xfrm>
            <a:off x="755576" y="5229200"/>
            <a:ext cx="3528392" cy="1152128"/>
          </a:xfrm>
          <a:prstGeom prst="borderCallout3">
            <a:avLst>
              <a:gd name="adj1" fmla="val -16295"/>
              <a:gd name="adj2" fmla="val 73818"/>
              <a:gd name="adj3" fmla="val -109060"/>
              <a:gd name="adj4" fmla="val 12584"/>
              <a:gd name="adj5" fmla="val -62855"/>
              <a:gd name="adj6" fmla="val 113534"/>
              <a:gd name="adj7" fmla="val -126166"/>
              <a:gd name="adj8" fmla="val 134508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Se il conferimento ha ad oggetto singoli beni si applica l’articolo 9 (cfr. paragrafo 3)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1" name="Callout 3 10"/>
          <p:cNvSpPr/>
          <p:nvPr/>
        </p:nvSpPr>
        <p:spPr>
          <a:xfrm>
            <a:off x="5292080" y="5229200"/>
            <a:ext cx="3528392" cy="1440160"/>
          </a:xfrm>
          <a:prstGeom prst="borderCallout3">
            <a:avLst>
              <a:gd name="adj1" fmla="val -16295"/>
              <a:gd name="adj2" fmla="val 73818"/>
              <a:gd name="adj3" fmla="val -134210"/>
              <a:gd name="adj4" fmla="val 96051"/>
              <a:gd name="adj5" fmla="val -171701"/>
              <a:gd name="adj6" fmla="val 44875"/>
              <a:gd name="adj7" fmla="val -145544"/>
              <a:gd name="adj8" fmla="val 2882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La disciplina del conferimento è applicabile in via analogica ad altre operazioni?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Versamenti in conto capitale, scambio con azioni proprie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5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Neutralità fiscale per la conferitaria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0" y="1484784"/>
            <a:ext cx="9144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100" u="sng" dirty="0" smtClean="0">
                <a:solidFill>
                  <a:srgbClr val="92D050"/>
                </a:solidFill>
              </a:rPr>
              <a:t>Continuità</a:t>
            </a:r>
            <a:r>
              <a:rPr lang="it-IT" sz="3100" dirty="0" smtClean="0">
                <a:solidFill>
                  <a:srgbClr val="92D050"/>
                </a:solidFill>
              </a:rPr>
              <a:t> [A] dei </a:t>
            </a:r>
            <a:r>
              <a:rPr lang="it-IT" sz="3100" u="sng" dirty="0" smtClean="0">
                <a:solidFill>
                  <a:srgbClr val="92D050"/>
                </a:solidFill>
              </a:rPr>
              <a:t>valori fiscali</a:t>
            </a:r>
            <a:r>
              <a:rPr lang="it-IT" sz="3100" dirty="0" smtClean="0">
                <a:solidFill>
                  <a:srgbClr val="92D050"/>
                </a:solidFill>
              </a:rPr>
              <a:t> [B] a </a:t>
            </a:r>
            <a:r>
              <a:rPr lang="it-IT" sz="3100" u="sng" dirty="0" smtClean="0">
                <a:solidFill>
                  <a:srgbClr val="92D050"/>
                </a:solidFill>
              </a:rPr>
              <a:t>saldi aperti</a:t>
            </a:r>
            <a:r>
              <a:rPr lang="it-IT" sz="3100" dirty="0" smtClean="0">
                <a:solidFill>
                  <a:srgbClr val="92D050"/>
                </a:solidFill>
              </a:rPr>
              <a:t> [C] </a:t>
            </a:r>
            <a:endParaRPr lang="it-IT" sz="3100" dirty="0">
              <a:solidFill>
                <a:srgbClr val="92D05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23528" y="3861048"/>
            <a:ext cx="8352928" cy="129614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[B]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Non rilevano i valori civilistici preesistenti ma quelli fiscali.</a:t>
            </a:r>
          </a:p>
          <a:p>
            <a:pPr algn="ctr"/>
            <a:r>
              <a:rPr lang="it-IT" sz="2400" u="sng" dirty="0" smtClean="0">
                <a:solidFill>
                  <a:srgbClr val="FFFF00"/>
                </a:solidFill>
              </a:rPr>
              <a:t>Si ereditano i disallineamenti pregressi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323528" y="5445224"/>
            <a:ext cx="8352928" cy="12241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[C]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Si eredita il costo storico ed i fondi rettificativi non solo il valore netto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323528" y="2420888"/>
            <a:ext cx="8352928" cy="12241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[A]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Prosegue il periodo di possesso dei beni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9" grpId="0"/>
      <p:bldP spid="10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Profili applicativi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539552" y="1484784"/>
          <a:ext cx="8280921" cy="40064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467188"/>
                <a:gridCol w="1937911"/>
                <a:gridCol w="1937911"/>
                <a:gridCol w="1937911"/>
              </a:tblGrid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civilistici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immateriali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Avviamento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600.000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finanziarie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Magazzino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Crediti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Fondo svalutazione crediti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Liquidità e attività finanziarie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3.240.000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2.840.000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4.150.000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Fondi rischi ed oneri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Fondo imposte differite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230.000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TFR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820.000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Beni immateriali [1]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79512" y="1124744"/>
          <a:ext cx="4536504" cy="119062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74175"/>
                <a:gridCol w="1662329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civilistico e fiscale ante 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</a:t>
                      </a:r>
                      <a:r>
                        <a:rPr lang="it-IT" sz="1500" u="none" strike="noStrike" dirty="0" smtClean="0"/>
                        <a:t>storico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100.000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-60.000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40.000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Quota annua di ammortamento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932040" y="1124744"/>
          <a:ext cx="4023072" cy="7143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14960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Valore di perizia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di conferimento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250.000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Quota annua di ammortamento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899592" y="2636912"/>
          <a:ext cx="7344817" cy="9525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25820"/>
                <a:gridCol w="1458333"/>
                <a:gridCol w="1641254"/>
                <a:gridCol w="171941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 smtClean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Disallineamento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Costo storico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150.000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-60.000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60.000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250.000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40.000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210.000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755576" y="4149080"/>
          <a:ext cx="8064896" cy="16668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17525"/>
                <a:gridCol w="1400542"/>
                <a:gridCol w="1429721"/>
                <a:gridCol w="1400542"/>
                <a:gridCol w="161656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Variazioni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5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Imposte differite</a:t>
                      </a:r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1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30.000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9.420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2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20.000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30.000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8.370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3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13.950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4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13.950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5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13.950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b="1" u="none" strike="noStrike" dirty="0"/>
                        <a:t>Totale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250.000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40.000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u="none" strike="noStrike" dirty="0"/>
                        <a:t>210.000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59.640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theme/theme1.xml><?xml version="1.0" encoding="utf-8"?>
<a:theme xmlns:a="http://schemas.openxmlformats.org/drawingml/2006/main" name="Tecnologia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30264</TotalTime>
  <Words>1866</Words>
  <Application>Microsoft Office PowerPoint</Application>
  <PresentationFormat>Presentazione su schermo (4:3)</PresentationFormat>
  <Paragraphs>708</Paragraphs>
  <Slides>37</Slides>
  <Notes>37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Tecnologia</vt:lpstr>
      <vt:lpstr>REGIME FISCALE DEL CONFERIMENTO</vt:lpstr>
      <vt:lpstr>Regimi fiscali</vt:lpstr>
      <vt:lpstr>Casistiche [fiscali] di conferimento</vt:lpstr>
      <vt:lpstr>1. Conferimento d’azienda art. 176 tuir</vt:lpstr>
      <vt:lpstr>Presupposti soggettivi</vt:lpstr>
      <vt:lpstr>Presupposti oggettivi</vt:lpstr>
      <vt:lpstr>Neutralità fiscale per la conferitaria </vt:lpstr>
      <vt:lpstr>Profili applicativi</vt:lpstr>
      <vt:lpstr>Beni immateriali [1]</vt:lpstr>
      <vt:lpstr>Beni immateriali [2]</vt:lpstr>
      <vt:lpstr>Beni materiali [1]</vt:lpstr>
      <vt:lpstr>Beni materiali [2]</vt:lpstr>
      <vt:lpstr>Crediti [1]</vt:lpstr>
      <vt:lpstr>Crediti [2]</vt:lpstr>
      <vt:lpstr>Avviamento</vt:lpstr>
      <vt:lpstr>Neutralità fiscale per il conferente</vt:lpstr>
      <vt:lpstr>Valori civilistici</vt:lpstr>
      <vt:lpstr>Valori fiscali</vt:lpstr>
      <vt:lpstr>Norme antielusive</vt:lpstr>
      <vt:lpstr>Art. 176 comma 3</vt:lpstr>
      <vt:lpstr>Art. 176 comma 2-bis</vt:lpstr>
      <vt:lpstr>2. Conferimento di beni art. 9 tuir</vt:lpstr>
      <vt:lpstr>Disciplina fiscale art. 9</vt:lpstr>
      <vt:lpstr>3. Affrancamento dei valori </vt:lpstr>
      <vt:lpstr>Diapositiva 25</vt:lpstr>
      <vt:lpstr>Diapositiva 26</vt:lpstr>
      <vt:lpstr>4. Affrancamento speciale D.L. 185/2008 </vt:lpstr>
      <vt:lpstr>Diapositiva 28</vt:lpstr>
      <vt:lpstr>5. Conferimento di partecipazioni art. 175 tuir  </vt:lpstr>
      <vt:lpstr>Requisiti soggettivi e oggettivi</vt:lpstr>
      <vt:lpstr>Regime fiscale</vt:lpstr>
      <vt:lpstr>Profili attuativi</vt:lpstr>
      <vt:lpstr>Norme antielusive</vt:lpstr>
      <vt:lpstr>6. Conferimento di partecipazioni art. 177 tuir  </vt:lpstr>
      <vt:lpstr>Requisiti soggettivi e oggettivi</vt:lpstr>
      <vt:lpstr>Regime fiscale</vt:lpstr>
      <vt:lpstr>Norme antielusive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Ragioneria e finanza straordinaria d’impresa</dc:title>
  <dc:creator>Christian</dc:creator>
  <cp:lastModifiedBy>christian</cp:lastModifiedBy>
  <cp:revision>208</cp:revision>
  <dcterms:created xsi:type="dcterms:W3CDTF">2006-10-08T13:01:50Z</dcterms:created>
  <dcterms:modified xsi:type="dcterms:W3CDTF">2016-03-09T23:04:27Z</dcterms:modified>
</cp:coreProperties>
</file>