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7"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1693" autoAdjust="0"/>
  </p:normalViewPr>
  <p:slideViewPr>
    <p:cSldViewPr>
      <p:cViewPr varScale="1">
        <p:scale>
          <a:sx n="75" d="100"/>
          <a:sy n="75" d="100"/>
        </p:scale>
        <p:origin x="-1200" y="-102"/>
      </p:cViewPr>
      <p:guideLst>
        <p:guide orient="horz" pos="2160"/>
        <p:guide pos="2880"/>
      </p:guideLst>
    </p:cSldViewPr>
  </p:slideViewPr>
  <p:outlineViewPr>
    <p:cViewPr>
      <p:scale>
        <a:sx n="33" d="100"/>
        <a:sy n="33" d="100"/>
      </p:scale>
      <p:origin x="0" y="29898"/>
    </p:cViewPr>
  </p:outlineViewPr>
  <p:notesTextViewPr>
    <p:cViewPr>
      <p:scale>
        <a:sx n="1" d="1"/>
        <a:sy n="1" d="1"/>
      </p:scale>
      <p:origin x="0" y="348"/>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401FB8-FD04-4D27-B425-2B75EECED8E3}" type="datetimeFigureOut">
              <a:rPr lang="it-IT" smtClean="0"/>
              <a:t>04/11/2015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835274-3B47-4F3B-BC6D-A70E99705324}" type="slidenum">
              <a:rPr lang="it-IT" smtClean="0"/>
              <a:t>‹N›</a:t>
            </a:fld>
            <a:endParaRPr lang="it-IT"/>
          </a:p>
        </p:txBody>
      </p:sp>
    </p:spTree>
    <p:extLst>
      <p:ext uri="{BB962C8B-B14F-4D97-AF65-F5344CB8AC3E}">
        <p14:creationId xmlns:p14="http://schemas.microsoft.com/office/powerpoint/2010/main" val="2497293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1</a:t>
            </a:fld>
            <a:endParaRPr lang="it-IT"/>
          </a:p>
        </p:txBody>
      </p:sp>
    </p:spTree>
    <p:extLst>
      <p:ext uri="{BB962C8B-B14F-4D97-AF65-F5344CB8AC3E}">
        <p14:creationId xmlns:p14="http://schemas.microsoft.com/office/powerpoint/2010/main" val="3236501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34</a:t>
            </a:fld>
            <a:endParaRPr lang="it-IT"/>
          </a:p>
        </p:txBody>
      </p:sp>
    </p:spTree>
    <p:extLst>
      <p:ext uri="{BB962C8B-B14F-4D97-AF65-F5344CB8AC3E}">
        <p14:creationId xmlns:p14="http://schemas.microsoft.com/office/powerpoint/2010/main" val="365671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 debiti verso fornitori entro esercizio successivo per 1.000 con cambiali a garanzia per 500;</a:t>
            </a:r>
          </a:p>
          <a:p>
            <a:r>
              <a:rPr lang="it-IT" dirty="0" smtClean="0"/>
              <a:t>   2- debiti verso banche medio termine per 10.000, di cui quota a breve 1.000. </a:t>
            </a:r>
          </a:p>
          <a:p>
            <a:r>
              <a:rPr lang="it-IT" dirty="0" smtClean="0"/>
              <a:t>   3- debiti verso banche medio termine per 20.000, di cui quota a breve 3.000. Mancato rispetto </a:t>
            </a:r>
            <a:r>
              <a:rPr lang="it-IT" dirty="0" err="1" smtClean="0"/>
              <a:t>covenants</a:t>
            </a:r>
            <a:r>
              <a:rPr lang="it-IT" dirty="0" smtClean="0"/>
              <a:t> e nuovi accordi contrattuali in corso.</a:t>
            </a:r>
          </a:p>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19</a:t>
            </a:fld>
            <a:endParaRPr lang="it-IT"/>
          </a:p>
        </p:txBody>
      </p:sp>
    </p:spTree>
    <p:extLst>
      <p:ext uri="{BB962C8B-B14F-4D97-AF65-F5344CB8AC3E}">
        <p14:creationId xmlns:p14="http://schemas.microsoft.com/office/powerpoint/2010/main" val="1131540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4- debiti verso soci per finanziamenti: 2.000 infruttiferi; 3.000 fruttiferi.</a:t>
            </a:r>
          </a:p>
          <a:p>
            <a:r>
              <a:rPr lang="it-IT" dirty="0" smtClean="0"/>
              <a:t>5- apertura di credito per prefinanziamento 3.000, in relazione all’ottenimento di un mutuo decennale di 10.000;</a:t>
            </a:r>
          </a:p>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21</a:t>
            </a:fld>
            <a:endParaRPr lang="it-IT"/>
          </a:p>
        </p:txBody>
      </p:sp>
    </p:spTree>
    <p:extLst>
      <p:ext uri="{BB962C8B-B14F-4D97-AF65-F5344CB8AC3E}">
        <p14:creationId xmlns:p14="http://schemas.microsoft.com/office/powerpoint/2010/main" val="1592661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6- prestito obbligazionario convertibile con rapporto di conversione di due obbligazioni ogni azione 20.000; spese emissione 1.200, durata anni 3</a:t>
            </a:r>
          </a:p>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22</a:t>
            </a:fld>
            <a:endParaRPr lang="it-IT"/>
          </a:p>
        </p:txBody>
      </p:sp>
    </p:spTree>
    <p:extLst>
      <p:ext uri="{BB962C8B-B14F-4D97-AF65-F5344CB8AC3E}">
        <p14:creationId xmlns:p14="http://schemas.microsoft.com/office/powerpoint/2010/main" val="4019554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 7- IRES a carico esercizio 5.000, acconti 2.000, ritenute 1.500;</a:t>
            </a:r>
          </a:p>
          <a:p>
            <a:r>
              <a:rPr lang="it-IT" dirty="0" smtClean="0"/>
              <a:t> 8- IRAP a carico esercizio 9.500, acconti 10.000;</a:t>
            </a:r>
          </a:p>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23</a:t>
            </a:fld>
            <a:endParaRPr lang="it-IT"/>
          </a:p>
        </p:txBody>
      </p:sp>
    </p:spTree>
    <p:extLst>
      <p:ext uri="{BB962C8B-B14F-4D97-AF65-F5344CB8AC3E}">
        <p14:creationId xmlns:p14="http://schemas.microsoft.com/office/powerpoint/2010/main" val="2148128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 9- debito per acquisto di un bene per 10.000 con interesse implicito di 3.000 e pagamento a tre anni;</a:t>
            </a:r>
          </a:p>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24</a:t>
            </a:fld>
            <a:endParaRPr lang="it-IT"/>
          </a:p>
        </p:txBody>
      </p:sp>
    </p:spTree>
    <p:extLst>
      <p:ext uri="{BB962C8B-B14F-4D97-AF65-F5344CB8AC3E}">
        <p14:creationId xmlns:p14="http://schemas.microsoft.com/office/powerpoint/2010/main" val="3427990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10- finanziamento a tasso fisso con up-front pagata:</a:t>
            </a:r>
          </a:p>
          <a:p>
            <a:r>
              <a:rPr lang="it-IT" dirty="0" smtClean="0"/>
              <a:t>    -Finanziamento ricevuto per € 1.000</a:t>
            </a:r>
          </a:p>
          <a:p>
            <a:r>
              <a:rPr lang="it-IT" dirty="0" smtClean="0"/>
              <a:t>    -Scadenza </a:t>
            </a:r>
            <a:r>
              <a:rPr lang="it-IT" dirty="0" err="1" smtClean="0"/>
              <a:t>bullet</a:t>
            </a:r>
            <a:r>
              <a:rPr lang="it-IT" dirty="0" smtClean="0"/>
              <a:t> 5 anni</a:t>
            </a:r>
          </a:p>
          <a:p>
            <a:r>
              <a:rPr lang="it-IT" dirty="0" smtClean="0"/>
              <a:t>    -Tasso contrattuale 5%</a:t>
            </a:r>
          </a:p>
          <a:p>
            <a:r>
              <a:rPr lang="it-IT" dirty="0" smtClean="0"/>
              <a:t>    -Costi di transazione (commissione up-front pagata) 3%</a:t>
            </a:r>
          </a:p>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25</a:t>
            </a:fld>
            <a:endParaRPr lang="it-IT"/>
          </a:p>
        </p:txBody>
      </p:sp>
    </p:spTree>
    <p:extLst>
      <p:ext uri="{BB962C8B-B14F-4D97-AF65-F5344CB8AC3E}">
        <p14:creationId xmlns:p14="http://schemas.microsoft.com/office/powerpoint/2010/main" val="2494363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11-Gli amministratori della società, nell’effettuare le scritture di assestamento al 31.12.X, stimano di dover effettuare uno stanziamento a fondo rischi di 25.000 per una causa in corso con un dipendente licenziato dalla medesima società. Nell’esercizio successivo (esercizio X+1), alla luce dell’evolversi della causa, i legali stimano l’importo da dover presumibilmente corrispondere al dipendente in Euro 20.000</a:t>
            </a:r>
          </a:p>
          <a:p>
            <a:endParaRPr lang="it-IT" dirty="0"/>
          </a:p>
        </p:txBody>
      </p:sp>
      <p:sp>
        <p:nvSpPr>
          <p:cNvPr id="4" name="Segnaposto numero diapositiva 3"/>
          <p:cNvSpPr>
            <a:spLocks noGrp="1"/>
          </p:cNvSpPr>
          <p:nvPr>
            <p:ph type="sldNum" sz="quarter" idx="10"/>
          </p:nvPr>
        </p:nvSpPr>
        <p:spPr/>
        <p:txBody>
          <a:bodyPr/>
          <a:lstStyle/>
          <a:p>
            <a:fld id="{63835274-3B47-4F3B-BC6D-A70E99705324}" type="slidenum">
              <a:rPr lang="it-IT" smtClean="0"/>
              <a:t>30</a:t>
            </a:fld>
            <a:endParaRPr lang="it-IT"/>
          </a:p>
        </p:txBody>
      </p:sp>
    </p:spTree>
    <p:extLst>
      <p:ext uri="{BB962C8B-B14F-4D97-AF65-F5344CB8AC3E}">
        <p14:creationId xmlns:p14="http://schemas.microsoft.com/office/powerpoint/2010/main" val="1896859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12- i prodotti venduti sono assistiti da garanzia a fronte di eventuali difetti rilevati dai clienti nel primo anno dopo la vendita. L’impresa stima che:</a:t>
            </a:r>
          </a:p>
          <a:p>
            <a:r>
              <a:rPr lang="it-IT" dirty="0" smtClean="0"/>
              <a:t>a) se i danni sono lievi, i costi di garanzia da sostenere per ogni singolo prodotto ammontano a € 500;</a:t>
            </a:r>
          </a:p>
          <a:p>
            <a:r>
              <a:rPr lang="it-IT" dirty="0" smtClean="0"/>
              <a:t>b) se i danni sono gravi, i costi di garanzia da sostenere per ogni singolo prodotto ammontano a € 2.000.</a:t>
            </a:r>
          </a:p>
          <a:p>
            <a:r>
              <a:rPr lang="it-IT" dirty="0" smtClean="0"/>
              <a:t>Inoltre, sulla base dell’esperienza passata, la società sa che il 70% dei beni prodotti e venduti non presenta difetti, il 20% presenta difetti lievi, il 10% presenta gravi. </a:t>
            </a:r>
            <a:r>
              <a:rPr lang="it-IT" smtClean="0"/>
              <a:t>I prodotti venduti nell’anno sono 1.000.</a:t>
            </a:r>
            <a:endParaRPr lang="it-IT"/>
          </a:p>
        </p:txBody>
      </p:sp>
      <p:sp>
        <p:nvSpPr>
          <p:cNvPr id="4" name="Segnaposto numero diapositiva 3"/>
          <p:cNvSpPr>
            <a:spLocks noGrp="1"/>
          </p:cNvSpPr>
          <p:nvPr>
            <p:ph type="sldNum" sz="quarter" idx="10"/>
          </p:nvPr>
        </p:nvSpPr>
        <p:spPr/>
        <p:txBody>
          <a:bodyPr/>
          <a:lstStyle/>
          <a:p>
            <a:fld id="{63835274-3B47-4F3B-BC6D-A70E99705324}" type="slidenum">
              <a:rPr lang="it-IT" smtClean="0"/>
              <a:t>33</a:t>
            </a:fld>
            <a:endParaRPr lang="it-IT"/>
          </a:p>
        </p:txBody>
      </p:sp>
    </p:spTree>
    <p:extLst>
      <p:ext uri="{BB962C8B-B14F-4D97-AF65-F5344CB8AC3E}">
        <p14:creationId xmlns:p14="http://schemas.microsoft.com/office/powerpoint/2010/main" val="54711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8529822-6618-4B46-B00D-62FFFD8F302B}" type="datetime1">
              <a:rPr lang="it-IT" smtClean="0"/>
              <a:t>04/11/2015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151105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A2B9E09-EB71-49CE-A9A8-0EDC6D459296}" type="datetime1">
              <a:rPr lang="it-IT" smtClean="0"/>
              <a:t>04/11/2015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1190881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625D7C5-D6F7-4F70-AB56-ADB2C2C7A981}" type="datetime1">
              <a:rPr lang="it-IT" smtClean="0"/>
              <a:t>04/11/2015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1369403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92E8764-330E-4630-B6EE-F8C403D928D3}" type="datetime1">
              <a:rPr lang="it-IT" smtClean="0"/>
              <a:t>04/11/2015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2647627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5DCB389-1E8A-4FE3-91EB-3D6910AB2B6A}" type="datetime1">
              <a:rPr lang="it-IT" smtClean="0"/>
              <a:t>04/11/2015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2900863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712FE12-71B3-4942-8C07-2F2CAA29AD3B}" type="datetime1">
              <a:rPr lang="it-IT" smtClean="0"/>
              <a:t>04/11/2015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16997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42D6401-DAAF-4F25-B17F-74427EB03965}" type="datetime1">
              <a:rPr lang="it-IT" smtClean="0"/>
              <a:t>04/11/2015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310837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33DCA29-4372-4FA2-8150-EB53B0271EA9}" type="datetime1">
              <a:rPr lang="it-IT" smtClean="0"/>
              <a:t>04/11/2015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31708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DD3F768-00EE-4AF1-A473-56D5150A73F8}" type="datetime1">
              <a:rPr lang="it-IT" smtClean="0"/>
              <a:t>04/11/2015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3598994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85FE038-8FC6-4F72-B1C1-68CBBFC6C229}" type="datetime1">
              <a:rPr lang="it-IT" smtClean="0"/>
              <a:t>04/11/2015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378880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BE2BBF2-61A5-4248-9794-42FD83F920E8}" type="datetime1">
              <a:rPr lang="it-IT" smtClean="0"/>
              <a:t>04/11/2015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F4C5644-D88E-49B6-A812-059A699E7374}" type="slidenum">
              <a:rPr lang="it-IT" smtClean="0"/>
              <a:t>‹N›</a:t>
            </a:fld>
            <a:endParaRPr lang="it-IT"/>
          </a:p>
        </p:txBody>
      </p:sp>
    </p:spTree>
    <p:extLst>
      <p:ext uri="{BB962C8B-B14F-4D97-AF65-F5344CB8AC3E}">
        <p14:creationId xmlns:p14="http://schemas.microsoft.com/office/powerpoint/2010/main" val="1979654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F5557-D65C-4026-8D18-FBD26425EF9C}" type="datetime1">
              <a:rPr lang="it-IT" smtClean="0"/>
              <a:t>04/11/2015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C5644-D88E-49B6-A812-059A699E7374}" type="slidenum">
              <a:rPr lang="it-IT" smtClean="0"/>
              <a:t>‹N›</a:t>
            </a:fld>
            <a:endParaRPr lang="it-IT"/>
          </a:p>
        </p:txBody>
      </p:sp>
    </p:spTree>
    <p:extLst>
      <p:ext uri="{BB962C8B-B14F-4D97-AF65-F5344CB8AC3E}">
        <p14:creationId xmlns:p14="http://schemas.microsoft.com/office/powerpoint/2010/main" val="2709946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476672"/>
            <a:ext cx="7772400" cy="1470025"/>
          </a:xfrm>
        </p:spPr>
        <p:txBody>
          <a:bodyPr>
            <a:normAutofit fontScale="90000"/>
          </a:bodyPr>
          <a:lstStyle/>
          <a:p>
            <a:r>
              <a:rPr lang="it-IT" dirty="0" smtClean="0"/>
              <a:t>SCUOLA DI FORMAZIONE ALLA PROFESSIONE DI DOTTORE COMMERCIALISTA 2015-2016</a:t>
            </a:r>
            <a:endParaRPr lang="it-IT" dirty="0"/>
          </a:p>
        </p:txBody>
      </p:sp>
      <p:sp>
        <p:nvSpPr>
          <p:cNvPr id="3" name="Sottotitolo 2"/>
          <p:cNvSpPr>
            <a:spLocks noGrp="1"/>
          </p:cNvSpPr>
          <p:nvPr>
            <p:ph type="subTitle" idx="1"/>
          </p:nvPr>
        </p:nvSpPr>
        <p:spPr>
          <a:xfrm>
            <a:off x="1403648" y="2420888"/>
            <a:ext cx="6440760" cy="2063080"/>
          </a:xfrm>
        </p:spPr>
        <p:txBody>
          <a:bodyPr>
            <a:noAutofit/>
          </a:bodyPr>
          <a:lstStyle/>
          <a:p>
            <a:r>
              <a:rPr lang="it-IT" dirty="0" smtClean="0"/>
              <a:t>FOCUS LE PASSIVITA’ E IL PATRIMONIO NETTO: RAPPRESENTAZIONE IN BILANCIO E CRITERI DI VALUTAZIONE</a:t>
            </a:r>
          </a:p>
          <a:p>
            <a:r>
              <a:rPr lang="it-IT" dirty="0"/>
              <a:t>5</a:t>
            </a:r>
            <a:r>
              <a:rPr lang="it-IT" dirty="0" smtClean="0"/>
              <a:t> NOVEMBRE 2015</a:t>
            </a:r>
          </a:p>
          <a:p>
            <a:r>
              <a:rPr lang="it-IT" dirty="0" smtClean="0"/>
              <a:t>ESERCITAZIONE PRATICA</a:t>
            </a:r>
          </a:p>
          <a:p>
            <a:endParaRPr lang="it-IT" sz="2000" dirty="0" smtClean="0"/>
          </a:p>
          <a:p>
            <a:r>
              <a:rPr lang="it-IT" sz="2400" b="1" dirty="0" smtClean="0">
                <a:solidFill>
                  <a:schemeClr val="tx1"/>
                </a:solidFill>
              </a:rPr>
              <a:t>Dottor Antonio Maria Checcarelli</a:t>
            </a:r>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r>
              <a:rPr lang="it-IT" dirty="0" smtClean="0"/>
              <a:t>DOTT. ANTONIO MARIA CHECCARELLI</a:t>
            </a:r>
          </a:p>
          <a:p>
            <a:endParaRPr lang="it-IT" dirty="0"/>
          </a:p>
        </p:txBody>
      </p:sp>
    </p:spTree>
    <p:extLst>
      <p:ext uri="{BB962C8B-B14F-4D97-AF65-F5344CB8AC3E}">
        <p14:creationId xmlns:p14="http://schemas.microsoft.com/office/powerpoint/2010/main" val="2532648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DEFINIZIONIGENERALI </a:t>
            </a:r>
            <a:r>
              <a:rPr lang="it-IT" dirty="0" smtClean="0"/>
              <a:t>segue</a:t>
            </a:r>
            <a:br>
              <a:rPr lang="it-IT" dirty="0" smtClean="0"/>
            </a:br>
            <a:r>
              <a:rPr lang="it-IT" dirty="0" smtClean="0"/>
              <a:t>iscrizione e valutazione in bilancio</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Gli </a:t>
            </a:r>
            <a:r>
              <a:rPr lang="it-IT" dirty="0"/>
              <a:t>oneri accessori sostenuti per ottenere finanziamenti, quali le spese di istruttoria, </a:t>
            </a:r>
            <a:r>
              <a:rPr lang="it-IT" dirty="0" smtClean="0"/>
              <a:t>l'imposta sostitutiva </a:t>
            </a:r>
            <a:r>
              <a:rPr lang="it-IT" dirty="0"/>
              <a:t>su finanziamenti a medio termine, e tutti gli altri costi iniziali sono capitalizzati nella </a:t>
            </a:r>
            <a:r>
              <a:rPr lang="it-IT" dirty="0" smtClean="0"/>
              <a:t>voce B.II.7 </a:t>
            </a:r>
            <a:r>
              <a:rPr lang="it-IT" dirty="0"/>
              <a:t>Altre immobilizzazioni immateriali.</a:t>
            </a:r>
          </a:p>
          <a:p>
            <a:pPr algn="just"/>
            <a:r>
              <a:rPr lang="it-IT" dirty="0" smtClean="0"/>
              <a:t>I </a:t>
            </a:r>
            <a:r>
              <a:rPr lang="it-IT" dirty="0"/>
              <a:t>prestiti obbligazionari sono rilevati al momento della loro sottoscrizione, con riferimento sia </a:t>
            </a:r>
            <a:r>
              <a:rPr lang="it-IT" dirty="0" smtClean="0"/>
              <a:t>alle emissioni </a:t>
            </a:r>
            <a:r>
              <a:rPr lang="it-IT" dirty="0"/>
              <a:t>di obbligazioni ordinarie sia di obbligazioni convertibili. Le obbligazioni ordinarie e </a:t>
            </a:r>
            <a:r>
              <a:rPr lang="it-IT" dirty="0" smtClean="0"/>
              <a:t>le obbligazioni </a:t>
            </a:r>
            <a:r>
              <a:rPr lang="it-IT" dirty="0"/>
              <a:t>convertibili in azioni sono iscritte inizialmente al loro valore nominale. L'emissione </a:t>
            </a:r>
            <a:r>
              <a:rPr lang="it-IT" dirty="0" smtClean="0"/>
              <a:t>di obbligazioni </a:t>
            </a:r>
            <a:r>
              <a:rPr lang="it-IT" dirty="0"/>
              <a:t>al di sopra o al di sotto della pari comporta la rilevazione rispettivamente di aggi o disaggi.</a:t>
            </a:r>
          </a:p>
        </p:txBody>
      </p:sp>
    </p:spTree>
    <p:extLst>
      <p:ext uri="{BB962C8B-B14F-4D97-AF65-F5344CB8AC3E}">
        <p14:creationId xmlns:p14="http://schemas.microsoft.com/office/powerpoint/2010/main" val="2958725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DEFINIZIONIGENERALI </a:t>
            </a:r>
            <a:r>
              <a:rPr lang="it-IT" dirty="0" smtClean="0"/>
              <a:t>segue</a:t>
            </a:r>
            <a:br>
              <a:rPr lang="it-IT" dirty="0" smtClean="0"/>
            </a:br>
            <a:r>
              <a:rPr lang="it-IT" dirty="0" smtClean="0"/>
              <a:t>iscrizione e valutazione in bilancio</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Condizioni </a:t>
            </a:r>
            <a:r>
              <a:rPr lang="it-IT" dirty="0"/>
              <a:t>per scorporare interessi passivi impliciti nei debiti </a:t>
            </a:r>
            <a:r>
              <a:rPr lang="it-IT" dirty="0" smtClean="0"/>
              <a:t>commerciali (OIC 19, n.41):</a:t>
            </a:r>
          </a:p>
          <a:p>
            <a:pPr marL="0" indent="0" algn="just">
              <a:buNone/>
            </a:pPr>
            <a:r>
              <a:rPr lang="it-IT" dirty="0"/>
              <a:t> </a:t>
            </a:r>
            <a:r>
              <a:rPr lang="it-IT" dirty="0" smtClean="0"/>
              <a:t>   - </a:t>
            </a:r>
            <a:r>
              <a:rPr lang="it-IT" dirty="0"/>
              <a:t>possibilità di determinazione di un prezzo di </a:t>
            </a:r>
            <a:r>
              <a:rPr lang="it-IT" dirty="0" smtClean="0"/>
              <a:t>             mercato </a:t>
            </a:r>
            <a:r>
              <a:rPr lang="it-IT" dirty="0"/>
              <a:t>a breve</a:t>
            </a:r>
          </a:p>
          <a:p>
            <a:pPr marL="0" indent="0" algn="just">
              <a:buNone/>
            </a:pPr>
            <a:r>
              <a:rPr lang="it-IT" dirty="0" smtClean="0"/>
              <a:t>   - </a:t>
            </a:r>
            <a:r>
              <a:rPr lang="it-IT" dirty="0"/>
              <a:t>esistenza di una congrua componente finanziaria nel prezzo negoziato a regolamento differito</a:t>
            </a:r>
          </a:p>
          <a:p>
            <a:pPr marL="0" indent="0" algn="just">
              <a:buNone/>
            </a:pPr>
            <a:r>
              <a:rPr lang="it-IT" dirty="0" smtClean="0"/>
              <a:t>   - scadenza </a:t>
            </a:r>
            <a:r>
              <a:rPr lang="it-IT" dirty="0"/>
              <a:t>del debito oltre l’esercizio </a:t>
            </a:r>
            <a:r>
              <a:rPr lang="it-IT" dirty="0" smtClean="0"/>
              <a:t>successivo</a:t>
            </a:r>
          </a:p>
          <a:p>
            <a:pPr marL="0" indent="0" algn="just">
              <a:buNone/>
            </a:pPr>
            <a:endParaRPr lang="it-IT" dirty="0"/>
          </a:p>
        </p:txBody>
      </p:sp>
    </p:spTree>
    <p:extLst>
      <p:ext uri="{BB962C8B-B14F-4D97-AF65-F5344CB8AC3E}">
        <p14:creationId xmlns:p14="http://schemas.microsoft.com/office/powerpoint/2010/main" val="3520963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DEFINIZIONI GENERALI segue</a:t>
            </a:r>
            <a:br>
              <a:rPr lang="it-IT" dirty="0" smtClean="0"/>
            </a:br>
            <a:r>
              <a:rPr lang="it-IT" dirty="0" smtClean="0"/>
              <a:t>iscrizione e valutazione in bilancio</a:t>
            </a:r>
            <a:endParaRPr lang="it-IT" dirty="0"/>
          </a:p>
        </p:txBody>
      </p:sp>
      <p:sp>
        <p:nvSpPr>
          <p:cNvPr id="3" name="Segnaposto contenuto 2"/>
          <p:cNvSpPr>
            <a:spLocks noGrp="1"/>
          </p:cNvSpPr>
          <p:nvPr>
            <p:ph idx="1"/>
          </p:nvPr>
        </p:nvSpPr>
        <p:spPr/>
        <p:txBody>
          <a:bodyPr>
            <a:normAutofit/>
          </a:bodyPr>
          <a:lstStyle/>
          <a:p>
            <a:pPr algn="just"/>
            <a:r>
              <a:rPr lang="it-IT" dirty="0" smtClean="0"/>
              <a:t>Il </a:t>
            </a:r>
            <a:r>
              <a:rPr lang="it-IT" dirty="0"/>
              <a:t>principio generale per la valutazione dei debiti prevede che essi siano esposti in bilancio </a:t>
            </a:r>
            <a:r>
              <a:rPr lang="it-IT" dirty="0" smtClean="0"/>
              <a:t>al loro </a:t>
            </a:r>
            <a:r>
              <a:rPr lang="it-IT" dirty="0"/>
              <a:t>valore nominale.</a:t>
            </a:r>
          </a:p>
          <a:p>
            <a:pPr algn="just"/>
            <a:r>
              <a:rPr lang="it-IT" dirty="0" smtClean="0"/>
              <a:t>Aggi </a:t>
            </a:r>
            <a:r>
              <a:rPr lang="it-IT" dirty="0"/>
              <a:t>e disaggi di emissione sui prestiti obbligazionari sono ammortizzati lungo la durata </a:t>
            </a:r>
            <a:r>
              <a:rPr lang="it-IT" dirty="0" smtClean="0"/>
              <a:t>del prestito </a:t>
            </a:r>
            <a:r>
              <a:rPr lang="it-IT" dirty="0"/>
              <a:t>e rilevati come oneri o proventi finanziari.</a:t>
            </a:r>
          </a:p>
        </p:txBody>
      </p:sp>
    </p:spTree>
    <p:extLst>
      <p:ext uri="{BB962C8B-B14F-4D97-AF65-F5344CB8AC3E}">
        <p14:creationId xmlns:p14="http://schemas.microsoft.com/office/powerpoint/2010/main" val="673182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DEFINIZIONI GENERALI </a:t>
            </a:r>
            <a:r>
              <a:rPr lang="it-IT" sz="3200" dirty="0" smtClean="0"/>
              <a:t>segue Contenuto </a:t>
            </a:r>
            <a:r>
              <a:rPr lang="it-IT" sz="3200" dirty="0"/>
              <a:t>minimo (principali informazioni </a:t>
            </a:r>
            <a:r>
              <a:rPr lang="it-IT" sz="3200" dirty="0" smtClean="0"/>
              <a:t>richieste nota </a:t>
            </a:r>
            <a:r>
              <a:rPr lang="it-IT" sz="3200" dirty="0" err="1" smtClean="0"/>
              <a:t>integr</a:t>
            </a:r>
            <a:r>
              <a:rPr lang="it-IT" sz="3200" smtClean="0"/>
              <a:t>.)</a:t>
            </a:r>
            <a:r>
              <a:rPr lang="it-IT" sz="3200" dirty="0"/>
              <a:t/>
            </a:r>
            <a:br>
              <a:rPr lang="it-IT" sz="3200" dirty="0"/>
            </a:br>
            <a:endParaRPr lang="it-IT" sz="3200" dirty="0"/>
          </a:p>
        </p:txBody>
      </p:sp>
      <p:sp>
        <p:nvSpPr>
          <p:cNvPr id="3" name="Segnaposto contenuto 2"/>
          <p:cNvSpPr>
            <a:spLocks noGrp="1"/>
          </p:cNvSpPr>
          <p:nvPr>
            <p:ph idx="1"/>
          </p:nvPr>
        </p:nvSpPr>
        <p:spPr/>
        <p:txBody>
          <a:bodyPr>
            <a:normAutofit lnSpcReduction="10000"/>
          </a:bodyPr>
          <a:lstStyle/>
          <a:p>
            <a:pPr algn="just"/>
            <a:r>
              <a:rPr lang="it-IT" dirty="0" smtClean="0"/>
              <a:t>i </a:t>
            </a:r>
            <a:r>
              <a:rPr lang="it-IT" dirty="0"/>
              <a:t>criteri applicati nelle valutazioni, nelle rettifiche di valore e nella conversione dei valori </a:t>
            </a:r>
            <a:r>
              <a:rPr lang="it-IT" dirty="0" smtClean="0"/>
              <a:t>non espressi </a:t>
            </a:r>
            <a:r>
              <a:rPr lang="it-IT" dirty="0"/>
              <a:t>all'origine in </a:t>
            </a:r>
            <a:r>
              <a:rPr lang="it-IT" dirty="0" smtClean="0"/>
              <a:t>euro</a:t>
            </a:r>
          </a:p>
          <a:p>
            <a:pPr algn="just"/>
            <a:r>
              <a:rPr lang="it-IT" dirty="0" smtClean="0"/>
              <a:t>le </a:t>
            </a:r>
            <a:r>
              <a:rPr lang="it-IT" dirty="0"/>
              <a:t>variazioni intervenute nella consistenza delle voci dei debiti rispetto all’esercizio precedente</a:t>
            </a:r>
          </a:p>
          <a:p>
            <a:pPr algn="just"/>
            <a:r>
              <a:rPr lang="it-IT" dirty="0" smtClean="0"/>
              <a:t> distintamente </a:t>
            </a:r>
            <a:r>
              <a:rPr lang="it-IT" dirty="0"/>
              <a:t>per ciascuna voce, l’ammontare dei debiti di durata residua superiore a cinque anni</a:t>
            </a:r>
          </a:p>
          <a:p>
            <a:pPr algn="just"/>
            <a:endParaRPr lang="it-IT" dirty="0"/>
          </a:p>
        </p:txBody>
      </p:sp>
    </p:spTree>
    <p:extLst>
      <p:ext uri="{BB962C8B-B14F-4D97-AF65-F5344CB8AC3E}">
        <p14:creationId xmlns:p14="http://schemas.microsoft.com/office/powerpoint/2010/main" val="51248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DEFINIZIONI GENERALI segue Contenuto minimo (principali informazioni richieste)</a:t>
            </a:r>
          </a:p>
        </p:txBody>
      </p:sp>
      <p:sp>
        <p:nvSpPr>
          <p:cNvPr id="3" name="Segnaposto contenuto 2"/>
          <p:cNvSpPr>
            <a:spLocks noGrp="1"/>
          </p:cNvSpPr>
          <p:nvPr>
            <p:ph idx="1"/>
          </p:nvPr>
        </p:nvSpPr>
        <p:spPr/>
        <p:txBody>
          <a:bodyPr>
            <a:normAutofit/>
          </a:bodyPr>
          <a:lstStyle/>
          <a:p>
            <a:pPr algn="just"/>
            <a:r>
              <a:rPr lang="it-IT" dirty="0"/>
              <a:t>distintamente per ciascuna voce, l’ammontare dei debiti assistiti da garanzie reali su beni </a:t>
            </a:r>
            <a:r>
              <a:rPr lang="it-IT" dirty="0" smtClean="0"/>
              <a:t>sociali, con </a:t>
            </a:r>
            <a:r>
              <a:rPr lang="it-IT" dirty="0"/>
              <a:t>specifica indicazione della natura delle garanzie e con specifica ripartizione secondo le </a:t>
            </a:r>
            <a:r>
              <a:rPr lang="it-IT" dirty="0" smtClean="0"/>
              <a:t>aree geografiche</a:t>
            </a:r>
          </a:p>
          <a:p>
            <a:pPr algn="just"/>
            <a:r>
              <a:rPr lang="it-IT" dirty="0"/>
              <a:t>la suddivisione degli interessi passivi ed altri oneri finanziari relativi a prestiti obbligazionari, </a:t>
            </a:r>
            <a:r>
              <a:rPr lang="it-IT" dirty="0" smtClean="0"/>
              <a:t>a debiti </a:t>
            </a:r>
            <a:r>
              <a:rPr lang="it-IT" dirty="0"/>
              <a:t>verso banche e </a:t>
            </a:r>
            <a:r>
              <a:rPr lang="it-IT" dirty="0" smtClean="0"/>
              <a:t>altri</a:t>
            </a:r>
          </a:p>
          <a:p>
            <a:pPr algn="just"/>
            <a:endParaRPr lang="it-IT" dirty="0"/>
          </a:p>
        </p:txBody>
      </p:sp>
    </p:spTree>
    <p:extLst>
      <p:ext uri="{BB962C8B-B14F-4D97-AF65-F5344CB8AC3E}">
        <p14:creationId xmlns:p14="http://schemas.microsoft.com/office/powerpoint/2010/main" val="335328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9491" y="246929"/>
            <a:ext cx="8229600" cy="1143000"/>
          </a:xfrm>
        </p:spPr>
        <p:txBody>
          <a:bodyPr>
            <a:normAutofit/>
          </a:bodyPr>
          <a:lstStyle/>
          <a:p>
            <a:r>
              <a:rPr lang="it-IT" sz="3200" dirty="0"/>
              <a:t>DEFINIZIONI GENERALI segue Contenuto minimo (principali informazioni richieste)</a:t>
            </a:r>
          </a:p>
        </p:txBody>
      </p:sp>
      <p:sp>
        <p:nvSpPr>
          <p:cNvPr id="3" name="Segnaposto contenuto 2"/>
          <p:cNvSpPr>
            <a:spLocks noGrp="1"/>
          </p:cNvSpPr>
          <p:nvPr>
            <p:ph idx="1"/>
          </p:nvPr>
        </p:nvSpPr>
        <p:spPr/>
        <p:txBody>
          <a:bodyPr>
            <a:normAutofit fontScale="85000" lnSpcReduction="10000"/>
          </a:bodyPr>
          <a:lstStyle/>
          <a:p>
            <a:pPr algn="just"/>
            <a:r>
              <a:rPr lang="it-IT" dirty="0"/>
              <a:t>le obbligazioni convertibili in azioni e i titoli o valori simili emessi dalla società, specificando il </a:t>
            </a:r>
            <a:r>
              <a:rPr lang="it-IT" dirty="0" smtClean="0"/>
              <a:t>loro numero </a:t>
            </a:r>
            <a:r>
              <a:rPr lang="it-IT" dirty="0"/>
              <a:t>e i diritti che essi attribuiscono</a:t>
            </a:r>
          </a:p>
          <a:p>
            <a:pPr algn="just"/>
            <a:r>
              <a:rPr lang="it-IT" dirty="0" smtClean="0"/>
              <a:t>il </a:t>
            </a:r>
            <a:r>
              <a:rPr lang="it-IT" dirty="0"/>
              <a:t>numero e le caratteristiche degli altri strumenti finanziari emessi dalla società, con </a:t>
            </a:r>
            <a:r>
              <a:rPr lang="it-IT" dirty="0" smtClean="0"/>
              <a:t>l'indicazione dei </a:t>
            </a:r>
            <a:r>
              <a:rPr lang="it-IT" dirty="0"/>
              <a:t>diritti patrimoniali e partecipativi che conferiscono e delle principali caratteristiche </a:t>
            </a:r>
            <a:r>
              <a:rPr lang="it-IT" dirty="0" smtClean="0"/>
              <a:t>delle operazioni relative</a:t>
            </a:r>
          </a:p>
          <a:p>
            <a:pPr algn="just"/>
            <a:r>
              <a:rPr lang="it-IT" dirty="0"/>
              <a:t>i finanziamenti effettuati dai soci alla società, ripartiti per scadenze e con la separata indicazione </a:t>
            </a:r>
            <a:r>
              <a:rPr lang="it-IT" dirty="0" smtClean="0"/>
              <a:t>di quelli </a:t>
            </a:r>
            <a:r>
              <a:rPr lang="it-IT" dirty="0"/>
              <a:t>con clausola di postergazione rispetto agli altri creditori</a:t>
            </a:r>
          </a:p>
        </p:txBody>
      </p:sp>
    </p:spTree>
    <p:extLst>
      <p:ext uri="{BB962C8B-B14F-4D97-AF65-F5344CB8AC3E}">
        <p14:creationId xmlns:p14="http://schemas.microsoft.com/office/powerpoint/2010/main" val="17063063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fondi per rischi e oneri – Definizione e riferimenti</a:t>
            </a:r>
          </a:p>
        </p:txBody>
      </p:sp>
      <p:sp>
        <p:nvSpPr>
          <p:cNvPr id="3" name="Segnaposto contenuto 2"/>
          <p:cNvSpPr>
            <a:spLocks noGrp="1"/>
          </p:cNvSpPr>
          <p:nvPr>
            <p:ph idx="1"/>
          </p:nvPr>
        </p:nvSpPr>
        <p:spPr/>
        <p:txBody>
          <a:bodyPr>
            <a:normAutofit fontScale="92500" lnSpcReduction="10000"/>
          </a:bodyPr>
          <a:lstStyle/>
          <a:p>
            <a:pPr algn="just"/>
            <a:r>
              <a:rPr lang="it-IT" dirty="0" smtClean="0"/>
              <a:t>Definizione:</a:t>
            </a:r>
          </a:p>
          <a:p>
            <a:pPr marL="0" indent="0" algn="just">
              <a:buNone/>
            </a:pPr>
            <a:r>
              <a:rPr lang="it-IT" dirty="0" smtClean="0"/>
              <a:t>I </a:t>
            </a:r>
            <a:r>
              <a:rPr lang="it-IT" dirty="0"/>
              <a:t>fondi per rischi e oneri includono gli accantonamenti destinati a </a:t>
            </a:r>
            <a:r>
              <a:rPr lang="it-IT" dirty="0" smtClean="0"/>
              <a:t>coprire  perdite </a:t>
            </a:r>
            <a:r>
              <a:rPr lang="it-IT" dirty="0"/>
              <a:t>o debiti con natura determinata, esistenza certa o probabile e </a:t>
            </a:r>
            <a:r>
              <a:rPr lang="it-IT" dirty="0" smtClean="0"/>
              <a:t>di ammontare </a:t>
            </a:r>
            <a:r>
              <a:rPr lang="it-IT" dirty="0"/>
              <a:t>e data di sopravvenienza indeterminati alla data di </a:t>
            </a:r>
            <a:r>
              <a:rPr lang="it-IT" dirty="0" smtClean="0"/>
              <a:t>chiusura dell’esercizio</a:t>
            </a:r>
          </a:p>
          <a:p>
            <a:pPr marL="0" indent="0" algn="just">
              <a:buNone/>
            </a:pPr>
            <a:r>
              <a:rPr lang="it-IT" dirty="0" smtClean="0"/>
              <a:t>- Riferimenti </a:t>
            </a:r>
            <a:r>
              <a:rPr lang="it-IT" dirty="0"/>
              <a:t>legislativi e professionali nazionali</a:t>
            </a:r>
          </a:p>
          <a:p>
            <a:pPr marL="0" indent="0" algn="just">
              <a:buNone/>
            </a:pPr>
            <a:r>
              <a:rPr lang="it-IT" dirty="0" smtClean="0"/>
              <a:t>Artt</a:t>
            </a:r>
            <a:r>
              <a:rPr lang="it-IT" dirty="0"/>
              <a:t>. 2424 Codice </a:t>
            </a:r>
            <a:r>
              <a:rPr lang="it-IT" dirty="0" smtClean="0"/>
              <a:t>Civile</a:t>
            </a:r>
          </a:p>
          <a:p>
            <a:pPr marL="0" indent="0" algn="just">
              <a:buNone/>
            </a:pPr>
            <a:r>
              <a:rPr lang="it-IT" dirty="0" smtClean="0"/>
              <a:t>OIC 31</a:t>
            </a:r>
            <a:endParaRPr lang="it-IT" dirty="0"/>
          </a:p>
        </p:txBody>
      </p:sp>
    </p:spTree>
    <p:extLst>
      <p:ext uri="{BB962C8B-B14F-4D97-AF65-F5344CB8AC3E}">
        <p14:creationId xmlns:p14="http://schemas.microsoft.com/office/powerpoint/2010/main" val="2156777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fondi - La classificazione nella prassi</a:t>
            </a:r>
          </a:p>
        </p:txBody>
      </p:sp>
      <p:sp>
        <p:nvSpPr>
          <p:cNvPr id="3" name="Segnaposto contenuto 2"/>
          <p:cNvSpPr>
            <a:spLocks noGrp="1"/>
          </p:cNvSpPr>
          <p:nvPr>
            <p:ph idx="1"/>
          </p:nvPr>
        </p:nvSpPr>
        <p:spPr/>
        <p:txBody>
          <a:bodyPr>
            <a:normAutofit fontScale="92500" lnSpcReduction="20000"/>
          </a:bodyPr>
          <a:lstStyle/>
          <a:p>
            <a:r>
              <a:rPr lang="it-IT" dirty="0"/>
              <a:t>FONDI </a:t>
            </a:r>
            <a:r>
              <a:rPr lang="it-IT" dirty="0" smtClean="0"/>
              <a:t>ONERI:</a:t>
            </a:r>
            <a:endParaRPr lang="it-IT" dirty="0"/>
          </a:p>
          <a:p>
            <a:pPr marL="0" indent="0" algn="just">
              <a:buNone/>
            </a:pPr>
            <a:r>
              <a:rPr lang="it-IT" dirty="0" smtClean="0"/>
              <a:t>Componenti </a:t>
            </a:r>
            <a:r>
              <a:rPr lang="it-IT" dirty="0"/>
              <a:t>negative </a:t>
            </a:r>
            <a:r>
              <a:rPr lang="it-IT" dirty="0" smtClean="0"/>
              <a:t>di reddito </a:t>
            </a:r>
            <a:r>
              <a:rPr lang="it-IT" dirty="0"/>
              <a:t>certe nel verificarsi </a:t>
            </a:r>
            <a:r>
              <a:rPr lang="it-IT" dirty="0" smtClean="0"/>
              <a:t>e incerte nell’importo</a:t>
            </a:r>
          </a:p>
          <a:p>
            <a:pPr algn="just"/>
            <a:r>
              <a:rPr lang="it-IT" dirty="0" smtClean="0"/>
              <a:t>FONDI RISCHI:</a:t>
            </a:r>
            <a:endParaRPr lang="it-IT" dirty="0"/>
          </a:p>
          <a:p>
            <a:pPr marL="0" indent="0" algn="just">
              <a:buNone/>
            </a:pPr>
            <a:r>
              <a:rPr lang="it-IT" dirty="0" smtClean="0"/>
              <a:t>Componenti </a:t>
            </a:r>
            <a:r>
              <a:rPr lang="it-IT" dirty="0"/>
              <a:t>negative </a:t>
            </a:r>
            <a:r>
              <a:rPr lang="it-IT" dirty="0" smtClean="0"/>
              <a:t>di reddito </a:t>
            </a:r>
            <a:r>
              <a:rPr lang="it-IT" dirty="0"/>
              <a:t>incerte nel </a:t>
            </a:r>
            <a:r>
              <a:rPr lang="it-IT" dirty="0" smtClean="0"/>
              <a:t>verificarsi e </a:t>
            </a:r>
            <a:r>
              <a:rPr lang="it-IT" dirty="0"/>
              <a:t>nell’importo</a:t>
            </a:r>
          </a:p>
          <a:p>
            <a:r>
              <a:rPr lang="it-IT" dirty="0" smtClean="0"/>
              <a:t>Tratto comune: </a:t>
            </a:r>
            <a:endParaRPr lang="it-IT" dirty="0"/>
          </a:p>
          <a:p>
            <a:pPr marL="0" indent="0" algn="just">
              <a:buNone/>
            </a:pPr>
            <a:r>
              <a:rPr lang="it-IT" dirty="0"/>
              <a:t>Incertezza di dover pagare una </a:t>
            </a:r>
            <a:r>
              <a:rPr lang="it-IT" dirty="0" smtClean="0"/>
              <a:t>somma alla </a:t>
            </a:r>
            <a:r>
              <a:rPr lang="it-IT" dirty="0"/>
              <a:t>data di chiusura del bilancio l’importo definitivo non </a:t>
            </a:r>
            <a:r>
              <a:rPr lang="it-IT" dirty="0" smtClean="0"/>
              <a:t>è ancora </a:t>
            </a:r>
            <a:r>
              <a:rPr lang="it-IT" dirty="0"/>
              <a:t>noto e deve essere stimato</a:t>
            </a:r>
          </a:p>
        </p:txBody>
      </p:sp>
    </p:spTree>
    <p:extLst>
      <p:ext uri="{BB962C8B-B14F-4D97-AF65-F5344CB8AC3E}">
        <p14:creationId xmlns:p14="http://schemas.microsoft.com/office/powerpoint/2010/main" val="3418604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 fondi – Classificazione in bilancio</a:t>
            </a:r>
          </a:p>
        </p:txBody>
      </p:sp>
      <p:sp>
        <p:nvSpPr>
          <p:cNvPr id="3" name="Segnaposto contenuto 2"/>
          <p:cNvSpPr>
            <a:spLocks noGrp="1"/>
          </p:cNvSpPr>
          <p:nvPr>
            <p:ph idx="1"/>
          </p:nvPr>
        </p:nvSpPr>
        <p:spPr/>
        <p:txBody>
          <a:bodyPr>
            <a:normAutofit fontScale="92500" lnSpcReduction="10000"/>
          </a:bodyPr>
          <a:lstStyle/>
          <a:p>
            <a:r>
              <a:rPr lang="it-IT" dirty="0"/>
              <a:t>I fondi trovano accoglimento nel passivo dello stato patrimoniale.</a:t>
            </a:r>
          </a:p>
          <a:p>
            <a:r>
              <a:rPr lang="it-IT" dirty="0"/>
              <a:t>B) FONDI PER RISCHI E ONERI</a:t>
            </a:r>
          </a:p>
          <a:p>
            <a:pPr marL="0" indent="0">
              <a:buNone/>
            </a:pPr>
            <a:r>
              <a:rPr lang="it-IT" dirty="0"/>
              <a:t>1. Per trattamento di quiescenza e obblighi</a:t>
            </a:r>
          </a:p>
          <a:p>
            <a:pPr marL="0" indent="0">
              <a:buNone/>
            </a:pPr>
            <a:r>
              <a:rPr lang="it-IT" dirty="0"/>
              <a:t>simili</a:t>
            </a:r>
          </a:p>
          <a:p>
            <a:pPr marL="0" indent="0">
              <a:buNone/>
            </a:pPr>
            <a:r>
              <a:rPr lang="it-IT" dirty="0"/>
              <a:t>2. Per imposte, anche differite</a:t>
            </a:r>
          </a:p>
          <a:p>
            <a:pPr marL="0" indent="0">
              <a:buNone/>
            </a:pPr>
            <a:r>
              <a:rPr lang="it-IT" dirty="0"/>
              <a:t>3. Altri</a:t>
            </a:r>
          </a:p>
          <a:p>
            <a:r>
              <a:rPr lang="it-IT" dirty="0"/>
              <a:t>C) TRATTAMENTO DI FINE RAPPORTO </a:t>
            </a:r>
            <a:r>
              <a:rPr lang="it-IT" dirty="0" smtClean="0"/>
              <a:t>DI LAVORO </a:t>
            </a:r>
            <a:r>
              <a:rPr lang="it-IT" dirty="0"/>
              <a:t>SUBORDINATO</a:t>
            </a:r>
          </a:p>
        </p:txBody>
      </p:sp>
    </p:spTree>
    <p:extLst>
      <p:ext uri="{BB962C8B-B14F-4D97-AF65-F5344CB8AC3E}">
        <p14:creationId xmlns:p14="http://schemas.microsoft.com/office/powerpoint/2010/main" val="591636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smtClean="0"/>
              <a:t>RAPPRESENTAZIONE IN BILANCIO</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smtClean="0"/>
              <a:t>1- i debiti verso fornitori vanno inseriti alla lettera D n. 7). Le cambiali a garanzia non vanno indicate al n. 8) onde evitare una duplicazione dello stesso debito.</a:t>
            </a:r>
          </a:p>
          <a:p>
            <a:pPr algn="just"/>
            <a:r>
              <a:rPr lang="it-IT" smtClean="0"/>
              <a:t>2 – n. 4 con separata indicazione di 1.000 entro esercizio e 9.000 oltre esercizio.</a:t>
            </a:r>
          </a:p>
          <a:p>
            <a:pPr algn="just"/>
            <a:r>
              <a:rPr lang="it-IT" smtClean="0"/>
              <a:t>3 – n. 4 con indicazione del totale debito entro esercizio. Se tra la chiusura esercizio e data redazione bilancio intervengono accordi nuovi può essere mantenuta classificazione  come debiti oltre esercizio per 17.000.</a:t>
            </a:r>
            <a:endParaRPr lang="it-IT" dirty="0"/>
          </a:p>
        </p:txBody>
      </p:sp>
    </p:spTree>
    <p:extLst>
      <p:ext uri="{BB962C8B-B14F-4D97-AF65-F5344CB8AC3E}">
        <p14:creationId xmlns:p14="http://schemas.microsoft.com/office/powerpoint/2010/main" val="1297876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IPOTESI OPERATIVE</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La società ALFA al 31 dicembre dell’anno x presenta :</a:t>
            </a:r>
          </a:p>
          <a:p>
            <a:pPr marL="0" indent="0">
              <a:buNone/>
            </a:pPr>
            <a:r>
              <a:rPr lang="it-IT" dirty="0" smtClean="0"/>
              <a:t>   1- debiti verso fornitori entro esercizio successivo per 1.000 con cambiali a garanzia per 500;</a:t>
            </a:r>
          </a:p>
          <a:p>
            <a:pPr marL="0" indent="0">
              <a:buNone/>
            </a:pPr>
            <a:r>
              <a:rPr lang="it-IT" dirty="0"/>
              <a:t> </a:t>
            </a:r>
            <a:r>
              <a:rPr lang="it-IT" dirty="0" smtClean="0"/>
              <a:t>  2- debiti verso banche medio termine per 10.000, di cui quota a breve 1.000. </a:t>
            </a:r>
          </a:p>
          <a:p>
            <a:pPr marL="0" indent="0">
              <a:buNone/>
            </a:pPr>
            <a:r>
              <a:rPr lang="it-IT" dirty="0"/>
              <a:t> </a:t>
            </a:r>
            <a:r>
              <a:rPr lang="it-IT" dirty="0" smtClean="0"/>
              <a:t>  </a:t>
            </a:r>
            <a:r>
              <a:rPr lang="it-IT" dirty="0"/>
              <a:t>3- debiti verso banche medio termine per </a:t>
            </a:r>
            <a:r>
              <a:rPr lang="it-IT" dirty="0" smtClean="0"/>
              <a:t>20.000</a:t>
            </a:r>
            <a:r>
              <a:rPr lang="it-IT" dirty="0"/>
              <a:t>, di cui quota a breve </a:t>
            </a:r>
            <a:r>
              <a:rPr lang="it-IT" dirty="0" smtClean="0"/>
              <a:t>3.000</a:t>
            </a:r>
            <a:r>
              <a:rPr lang="it-IT" dirty="0"/>
              <a:t>. </a:t>
            </a:r>
            <a:r>
              <a:rPr lang="it-IT" dirty="0" smtClean="0"/>
              <a:t>Mancato rispetto </a:t>
            </a:r>
            <a:r>
              <a:rPr lang="it-IT" dirty="0" err="1" smtClean="0"/>
              <a:t>covenants</a:t>
            </a:r>
            <a:r>
              <a:rPr lang="it-IT" dirty="0" smtClean="0"/>
              <a:t> e nuovi accordi contrattuali in corso.</a:t>
            </a:r>
            <a:endParaRPr lang="it-IT" dirty="0"/>
          </a:p>
          <a:p>
            <a:pPr marL="0" indent="0">
              <a:buNone/>
            </a:pPr>
            <a:r>
              <a:rPr lang="it-IT" dirty="0" smtClean="0"/>
              <a:t>   4- debiti verso soci per finanziamenti:</a:t>
            </a:r>
          </a:p>
          <a:p>
            <a:pPr>
              <a:buFontTx/>
              <a:buChar char="-"/>
            </a:pPr>
            <a:r>
              <a:rPr lang="it-IT" dirty="0" smtClean="0"/>
              <a:t>2.000 infruttiferi; 3.000 fruttiferi.</a:t>
            </a:r>
          </a:p>
          <a:p>
            <a:pPr>
              <a:buFontTx/>
              <a:buChar char="-"/>
            </a:pPr>
            <a:endParaRPr lang="it-IT" dirty="0" smtClean="0"/>
          </a:p>
          <a:p>
            <a:pPr marL="0" indent="0">
              <a:buNone/>
            </a:pPr>
            <a:endParaRPr lang="it-IT" dirty="0"/>
          </a:p>
        </p:txBody>
      </p:sp>
    </p:spTree>
    <p:extLst>
      <p:ext uri="{BB962C8B-B14F-4D97-AF65-F5344CB8AC3E}">
        <p14:creationId xmlns:p14="http://schemas.microsoft.com/office/powerpoint/2010/main" val="1622553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a:t>I fondi per rischi e oneri </a:t>
            </a:r>
            <a:r>
              <a:rPr lang="it-IT" dirty="0" smtClean="0"/>
              <a:t>– Principi Contabili Internazionali</a:t>
            </a:r>
            <a:endParaRPr lang="it-IT" dirty="0"/>
          </a:p>
        </p:txBody>
      </p:sp>
      <p:sp>
        <p:nvSpPr>
          <p:cNvPr id="3" name="Segnaposto contenuto 2"/>
          <p:cNvSpPr>
            <a:spLocks noGrp="1"/>
          </p:cNvSpPr>
          <p:nvPr>
            <p:ph idx="1"/>
          </p:nvPr>
        </p:nvSpPr>
        <p:spPr/>
        <p:txBody>
          <a:bodyPr>
            <a:normAutofit fontScale="85000" lnSpcReduction="20000"/>
          </a:bodyPr>
          <a:lstStyle/>
          <a:p>
            <a:r>
              <a:rPr lang="it-IT" dirty="0"/>
              <a:t>Documento di riferimento:</a:t>
            </a:r>
          </a:p>
          <a:p>
            <a:pPr marL="0" indent="0">
              <a:buNone/>
            </a:pPr>
            <a:r>
              <a:rPr lang="it-IT" dirty="0" smtClean="0"/>
              <a:t>• </a:t>
            </a:r>
            <a:r>
              <a:rPr lang="it-IT" dirty="0"/>
              <a:t>IAS 37 (Accantonamenti, passività e attività potenziali)</a:t>
            </a:r>
          </a:p>
          <a:p>
            <a:r>
              <a:rPr lang="it-IT" dirty="0"/>
              <a:t>Classificazione:</a:t>
            </a:r>
          </a:p>
          <a:p>
            <a:pPr marL="0" indent="0">
              <a:buNone/>
            </a:pPr>
            <a:r>
              <a:rPr lang="it-IT" dirty="0"/>
              <a:t>• Passività probabili accantonamento</a:t>
            </a:r>
          </a:p>
          <a:p>
            <a:pPr marL="0" indent="0">
              <a:buNone/>
            </a:pPr>
            <a:r>
              <a:rPr lang="it-IT" dirty="0"/>
              <a:t>• Passività potenziali no accantonamento</a:t>
            </a:r>
          </a:p>
          <a:p>
            <a:r>
              <a:rPr lang="it-IT" dirty="0"/>
              <a:t>Condizioni per classificazione quali passività probabili:</a:t>
            </a:r>
          </a:p>
          <a:p>
            <a:pPr marL="0" indent="0">
              <a:buNone/>
            </a:pPr>
            <a:r>
              <a:rPr lang="it-IT" dirty="0"/>
              <a:t>• esistenza di obbligazione attuale legale o implicita alla data di bilancio;</a:t>
            </a:r>
          </a:p>
          <a:p>
            <a:pPr marL="0" indent="0">
              <a:buNone/>
            </a:pPr>
            <a:r>
              <a:rPr lang="it-IT" dirty="0"/>
              <a:t>• l’adempimento dell’obbligazione comporterà l’impiego di </a:t>
            </a:r>
            <a:r>
              <a:rPr lang="it-IT" dirty="0" smtClean="0"/>
              <a:t>risorse economiche</a:t>
            </a:r>
            <a:r>
              <a:rPr lang="it-IT" dirty="0"/>
              <a:t>;</a:t>
            </a:r>
          </a:p>
          <a:p>
            <a:pPr marL="0" indent="0">
              <a:buNone/>
            </a:pPr>
            <a:r>
              <a:rPr lang="it-IT" dirty="0"/>
              <a:t>• possibilità di effettuare una stima attendibile.</a:t>
            </a:r>
          </a:p>
          <a:p>
            <a:pPr marL="0" indent="0">
              <a:buNone/>
            </a:pPr>
            <a:endParaRPr lang="it-IT" dirty="0"/>
          </a:p>
        </p:txBody>
      </p:sp>
    </p:spTree>
    <p:extLst>
      <p:ext uri="{BB962C8B-B14F-4D97-AF65-F5344CB8AC3E}">
        <p14:creationId xmlns:p14="http://schemas.microsoft.com/office/powerpoint/2010/main" val="970830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dirty="0"/>
              <a:t>RAPPRESENTAZIONE IN </a:t>
            </a:r>
            <a:r>
              <a:rPr lang="it-IT" dirty="0" smtClean="0"/>
              <a:t>BILANCIO</a:t>
            </a:r>
            <a:br>
              <a:rPr lang="it-IT" dirty="0" smtClean="0"/>
            </a:br>
            <a:r>
              <a:rPr lang="it-IT" sz="2000" dirty="0" smtClean="0"/>
              <a:t>segue</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4 </a:t>
            </a:r>
            <a:r>
              <a:rPr lang="it-IT" dirty="0"/>
              <a:t>– n. 3 racchiude tutti i finanziamenti concessi dai soci sotto qualsiasi forma (fruttiferi, infruttiferi, proporzionali e non) per i quali vi è obbligo di restituzione.</a:t>
            </a:r>
          </a:p>
          <a:p>
            <a:pPr algn="just"/>
            <a:r>
              <a:rPr lang="it-IT" dirty="0" smtClean="0"/>
              <a:t>5 – n. 4 esigibile oltre esercizio se vi è ragionevole certezza che il mutuo verrà ottenuto e se:</a:t>
            </a:r>
          </a:p>
          <a:p>
            <a:pPr marL="0" indent="0" algn="just">
              <a:buNone/>
            </a:pPr>
            <a:r>
              <a:rPr lang="it-IT" dirty="0"/>
              <a:t> </a:t>
            </a:r>
            <a:r>
              <a:rPr lang="it-IT" dirty="0" smtClean="0"/>
              <a:t>   - viene assunto specificamente come prefinanziamento</a:t>
            </a:r>
          </a:p>
          <a:p>
            <a:pPr marL="0" indent="0" algn="just">
              <a:buNone/>
            </a:pPr>
            <a:r>
              <a:rPr lang="it-IT" dirty="0" smtClean="0"/>
              <a:t>    - dovrà essere rimborsato alla banca direttamente dall’istituto che eroga il mutuo all’atto dell’erogazione.</a:t>
            </a:r>
            <a:endParaRPr lang="it-IT" dirty="0"/>
          </a:p>
        </p:txBody>
      </p:sp>
    </p:spTree>
    <p:extLst>
      <p:ext uri="{BB962C8B-B14F-4D97-AF65-F5344CB8AC3E}">
        <p14:creationId xmlns:p14="http://schemas.microsoft.com/office/powerpoint/2010/main" val="2541377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6 – n.2 per 20.000; le spese di emissione vanno differite ed ammortizzate per la durata del prestito con le stesse modalità per la rilevazione contabile degli aggi/disaggi di emissione. Nella fattispecie verranno spesati 400 per ogni anno di durata del prestito. In sede di conversione la differenza tra l’aumento di capitale ed il valore nominale del prestito costituirà il fondo sovrapprezzo azioni:</a:t>
            </a:r>
          </a:p>
          <a:p>
            <a:pPr marL="0" indent="0">
              <a:buNone/>
            </a:pPr>
            <a:r>
              <a:rPr lang="it-IT" dirty="0"/>
              <a:t> </a:t>
            </a:r>
            <a:r>
              <a:rPr lang="it-IT" dirty="0" smtClean="0"/>
              <a:t>   Dare: prestito </a:t>
            </a:r>
            <a:r>
              <a:rPr lang="it-IT" dirty="0" err="1" smtClean="0"/>
              <a:t>obblig</a:t>
            </a:r>
            <a:r>
              <a:rPr lang="it-IT" dirty="0" smtClean="0"/>
              <a:t>.		20.000</a:t>
            </a:r>
          </a:p>
          <a:p>
            <a:pPr marL="0" indent="0">
              <a:buNone/>
            </a:pPr>
            <a:r>
              <a:rPr lang="it-IT" dirty="0"/>
              <a:t> </a:t>
            </a:r>
            <a:r>
              <a:rPr lang="it-IT" dirty="0" smtClean="0"/>
              <a:t>   Avere: cap. </a:t>
            </a:r>
            <a:r>
              <a:rPr lang="it-IT" dirty="0" err="1" smtClean="0"/>
              <a:t>soc</a:t>
            </a:r>
            <a:r>
              <a:rPr lang="it-IT" dirty="0" smtClean="0"/>
              <a:t>.			10.000</a:t>
            </a:r>
          </a:p>
          <a:p>
            <a:pPr marL="0" indent="0">
              <a:buNone/>
            </a:pPr>
            <a:r>
              <a:rPr lang="it-IT" dirty="0"/>
              <a:t> </a:t>
            </a:r>
            <a:r>
              <a:rPr lang="it-IT" dirty="0" smtClean="0"/>
              <a:t>   Avere: f.do </a:t>
            </a:r>
            <a:r>
              <a:rPr lang="it-IT" dirty="0" err="1" smtClean="0"/>
              <a:t>sovr</a:t>
            </a:r>
            <a:r>
              <a:rPr lang="it-IT" dirty="0" smtClean="0"/>
              <a:t>. Az.		10.000 </a:t>
            </a:r>
            <a:endParaRPr lang="it-IT" dirty="0"/>
          </a:p>
        </p:txBody>
      </p:sp>
    </p:spTree>
    <p:extLst>
      <p:ext uri="{BB962C8B-B14F-4D97-AF65-F5344CB8AC3E}">
        <p14:creationId xmlns:p14="http://schemas.microsoft.com/office/powerpoint/2010/main" val="815780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7 – n. 12 per 1.500, pari alla differenza tra il debito di 5.000 e gli acconti versati e ritenute subite. I Debiti tributari sono iscritti al netto di acconti, ritenute d’acconto e crediti d’imposta (a meno che non ne sia stato richiesto il rimborso).La compensazione è ammessa nei limiti delle disposizioni vigenti.</a:t>
            </a:r>
          </a:p>
          <a:p>
            <a:pPr algn="just"/>
            <a:r>
              <a:rPr lang="it-IT" dirty="0" smtClean="0"/>
              <a:t>8 – in questo caso si evidenzia solo un credito per 500 in attivo CII 4-bis</a:t>
            </a:r>
            <a:endParaRPr lang="it-IT" dirty="0"/>
          </a:p>
        </p:txBody>
      </p:sp>
    </p:spTree>
    <p:extLst>
      <p:ext uri="{BB962C8B-B14F-4D97-AF65-F5344CB8AC3E}">
        <p14:creationId xmlns:p14="http://schemas.microsoft.com/office/powerpoint/2010/main" val="973465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9 – Dare: bene/servizio		7.000</a:t>
            </a:r>
          </a:p>
          <a:p>
            <a:pPr marL="0" indent="0">
              <a:buNone/>
            </a:pPr>
            <a:r>
              <a:rPr lang="it-IT" dirty="0"/>
              <a:t> </a:t>
            </a:r>
            <a:r>
              <a:rPr lang="it-IT" dirty="0" smtClean="0"/>
              <a:t>         Dare: risconti attivi		3.000</a:t>
            </a:r>
          </a:p>
          <a:p>
            <a:pPr marL="0" indent="0">
              <a:buNone/>
            </a:pPr>
            <a:r>
              <a:rPr lang="it-IT" dirty="0"/>
              <a:t> </a:t>
            </a:r>
            <a:r>
              <a:rPr lang="it-IT" dirty="0" smtClean="0"/>
              <a:t>         Avere: Fornitore D 7)	        10.000</a:t>
            </a:r>
          </a:p>
          <a:p>
            <a:pPr marL="0" indent="0">
              <a:buNone/>
            </a:pPr>
            <a:r>
              <a:rPr lang="it-IT" dirty="0" smtClean="0"/>
              <a:t>Lo scorporo degli interessi impliciti è effettuato se:</a:t>
            </a:r>
          </a:p>
          <a:p>
            <a:pPr marL="0" indent="0">
              <a:buNone/>
            </a:pPr>
            <a:r>
              <a:rPr lang="it-IT" dirty="0" smtClean="0"/>
              <a:t>- Il valore nominale dei debiti eccede significativamente il prezzo di mercato del bene con pagamento a breve termine;</a:t>
            </a:r>
          </a:p>
          <a:p>
            <a:pPr marL="0" indent="0">
              <a:buNone/>
            </a:pPr>
            <a:r>
              <a:rPr lang="it-IT" dirty="0" smtClean="0"/>
              <a:t>- La dilazione concessa è superiore a dodici mesi. 	</a:t>
            </a:r>
            <a:endParaRPr lang="it-IT" dirty="0"/>
          </a:p>
        </p:txBody>
      </p:sp>
    </p:spTree>
    <p:extLst>
      <p:ext uri="{BB962C8B-B14F-4D97-AF65-F5344CB8AC3E}">
        <p14:creationId xmlns:p14="http://schemas.microsoft.com/office/powerpoint/2010/main" val="3232719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a:bodyPr>
          <a:lstStyle/>
          <a:p>
            <a:r>
              <a:rPr lang="it-IT" dirty="0" smtClean="0"/>
              <a:t>10 – Dare: cassa			970</a:t>
            </a:r>
          </a:p>
          <a:p>
            <a:pPr marL="0" indent="0">
              <a:buNone/>
            </a:pPr>
            <a:r>
              <a:rPr lang="it-IT" dirty="0"/>
              <a:t> </a:t>
            </a:r>
            <a:r>
              <a:rPr lang="it-IT" dirty="0" smtClean="0"/>
              <a:t>           Dare: oneri da amm.re	  30</a:t>
            </a:r>
          </a:p>
          <a:p>
            <a:pPr marL="0" indent="0">
              <a:buNone/>
            </a:pPr>
            <a:r>
              <a:rPr lang="it-IT" dirty="0"/>
              <a:t>	</a:t>
            </a:r>
            <a:r>
              <a:rPr lang="it-IT" dirty="0" smtClean="0"/>
              <a:t>  Avere: debiti v/banche     1.000 </a:t>
            </a:r>
          </a:p>
          <a:p>
            <a:pPr marL="0" indent="0">
              <a:buNone/>
            </a:pPr>
            <a:r>
              <a:rPr lang="it-IT" dirty="0" smtClean="0"/>
              <a:t>Nel corso degli anni di durata verranno spesati i costi di transazione.</a:t>
            </a:r>
            <a:endParaRPr lang="it-IT" dirty="0"/>
          </a:p>
        </p:txBody>
      </p:sp>
    </p:spTree>
    <p:extLst>
      <p:ext uri="{BB962C8B-B14F-4D97-AF65-F5344CB8AC3E}">
        <p14:creationId xmlns:p14="http://schemas.microsoft.com/office/powerpoint/2010/main" val="16859335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8229600" cy="1143000"/>
          </a:xfrm>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fontScale="25000" lnSpcReduction="20000"/>
          </a:bodyPr>
          <a:lstStyle/>
          <a:p>
            <a:pPr algn="just"/>
            <a:r>
              <a:rPr lang="it-IT" sz="7200" dirty="0" smtClean="0"/>
              <a:t>Modifiche introdotte dal </a:t>
            </a:r>
            <a:r>
              <a:rPr lang="it-IT" sz="7200" dirty="0" err="1" smtClean="0"/>
              <a:t>D.lgs</a:t>
            </a:r>
            <a:r>
              <a:rPr lang="it-IT" sz="7200" dirty="0" smtClean="0"/>
              <a:t> 18.08.2015 n. 139 – criterio del costo ammortizzato. </a:t>
            </a:r>
          </a:p>
          <a:p>
            <a:pPr marL="0" indent="0" algn="just">
              <a:buNone/>
            </a:pPr>
            <a:r>
              <a:rPr lang="it-IT" sz="7200" dirty="0"/>
              <a:t>Si definisce Costo ammortizzato il valore al quale un’attività/passività finanziaria è stata </a:t>
            </a:r>
            <a:r>
              <a:rPr lang="it-IT" sz="7200" dirty="0" smtClean="0"/>
              <a:t>rilevata inizialmente </a:t>
            </a:r>
            <a:r>
              <a:rPr lang="it-IT" sz="7200" dirty="0"/>
              <a:t>meno i rimborsi di </a:t>
            </a:r>
            <a:r>
              <a:rPr lang="it-IT" sz="7200" dirty="0" smtClean="0"/>
              <a:t>capitale più/meno </a:t>
            </a:r>
            <a:r>
              <a:rPr lang="it-IT" sz="7200" dirty="0"/>
              <a:t>l’ammortamento complessivo della differenza </a:t>
            </a:r>
            <a:r>
              <a:rPr lang="it-IT" sz="7200" dirty="0" smtClean="0"/>
              <a:t>tra valore </a:t>
            </a:r>
            <a:r>
              <a:rPr lang="it-IT" sz="7200" dirty="0"/>
              <a:t>iniziale e quello a scadenza meno qualsiasi </a:t>
            </a:r>
            <a:r>
              <a:rPr lang="it-IT" sz="7200" dirty="0" smtClean="0"/>
              <a:t>svalutazione diretta/indiretta</a:t>
            </a:r>
            <a:r>
              <a:rPr lang="it-IT" sz="7200" dirty="0"/>
              <a:t>.</a:t>
            </a:r>
          </a:p>
          <a:p>
            <a:pPr marL="0" indent="0" algn="just">
              <a:buNone/>
            </a:pPr>
            <a:r>
              <a:rPr lang="it-IT" sz="7200" dirty="0"/>
              <a:t>Il metodo del costo ammortizzato prevede che la differenza tra il valore iniziale dello </a:t>
            </a:r>
            <a:r>
              <a:rPr lang="it-IT" sz="7200" dirty="0" smtClean="0"/>
              <a:t>strumento finanziario </a:t>
            </a:r>
            <a:r>
              <a:rPr lang="it-IT" sz="7200" dirty="0"/>
              <a:t>e quello a scadenza sia ammortizzata lungo il periodo di riferimento </a:t>
            </a:r>
            <a:r>
              <a:rPr lang="it-IT" sz="7200" dirty="0" smtClean="0"/>
              <a:t>utilizzando:</a:t>
            </a:r>
          </a:p>
          <a:p>
            <a:pPr marL="0" indent="0" algn="ctr">
              <a:buNone/>
            </a:pPr>
            <a:r>
              <a:rPr lang="it-IT" sz="7200" dirty="0" smtClean="0"/>
              <a:t>l’interesse </a:t>
            </a:r>
            <a:r>
              <a:rPr lang="it-IT" sz="7200" dirty="0"/>
              <a:t>effettivo</a:t>
            </a:r>
          </a:p>
          <a:p>
            <a:pPr marL="0" indent="0" algn="just">
              <a:buNone/>
            </a:pPr>
            <a:r>
              <a:rPr lang="it-IT" sz="7200" dirty="0"/>
              <a:t>Questo è il tasso che sconta esattamente i flussi di cassa futuri, attesi lungo la durata dello </a:t>
            </a:r>
            <a:r>
              <a:rPr lang="it-IT" sz="7200" dirty="0" smtClean="0"/>
              <a:t>strumento finanziario</a:t>
            </a:r>
            <a:r>
              <a:rPr lang="it-IT" sz="7200" dirty="0"/>
              <a:t>, portandoli al valore netto contabile dello strumento finanziario stesso</a:t>
            </a:r>
            <a:r>
              <a:rPr lang="it-IT" sz="7200" dirty="0" smtClean="0"/>
              <a:t>.</a:t>
            </a:r>
          </a:p>
          <a:p>
            <a:pPr marL="0" indent="0" algn="just">
              <a:buNone/>
            </a:pPr>
            <a:r>
              <a:rPr lang="it-IT" sz="7200" dirty="0" smtClean="0"/>
              <a:t>Costi </a:t>
            </a:r>
            <a:r>
              <a:rPr lang="it-IT" sz="7200" dirty="0"/>
              <a:t>di transazione (</a:t>
            </a:r>
            <a:r>
              <a:rPr lang="it-IT" sz="7200" dirty="0" err="1"/>
              <a:t>Transaction</a:t>
            </a:r>
            <a:r>
              <a:rPr lang="it-IT" sz="7200" dirty="0"/>
              <a:t> </a:t>
            </a:r>
            <a:r>
              <a:rPr lang="it-IT" sz="7200" dirty="0" err="1"/>
              <a:t>costs</a:t>
            </a:r>
            <a:r>
              <a:rPr lang="it-IT" sz="7200" dirty="0"/>
              <a:t>): sono i costi incrementali direttamente </a:t>
            </a:r>
            <a:r>
              <a:rPr lang="it-IT" sz="7200" dirty="0" smtClean="0"/>
              <a:t>attribuibili all’operazione</a:t>
            </a:r>
            <a:r>
              <a:rPr lang="it-IT" sz="7200" dirty="0"/>
              <a:t>, ovvero che non sarebbero stati sostenuti in assenza dell’operazione stessa.</a:t>
            </a:r>
          </a:p>
          <a:p>
            <a:pPr marL="0" indent="0" algn="just">
              <a:buNone/>
            </a:pPr>
            <a:r>
              <a:rPr lang="it-IT" sz="7200" dirty="0"/>
              <a:t>• Includono commissioni e spese sostenute per l’acquisto e la stipula del contratto, imposte e bolli</a:t>
            </a:r>
          </a:p>
          <a:p>
            <a:pPr marL="0" indent="0" algn="just">
              <a:buNone/>
            </a:pPr>
            <a:r>
              <a:rPr lang="it-IT" sz="7200" dirty="0"/>
              <a:t>relativi alla transazione.</a:t>
            </a:r>
          </a:p>
          <a:p>
            <a:pPr marL="0" indent="0" algn="just">
              <a:buNone/>
            </a:pPr>
            <a:r>
              <a:rPr lang="it-IT" sz="7200" dirty="0"/>
              <a:t>• Non includono, invece costi interni di tipo amministrativo e costi per finanziamenti.</a:t>
            </a:r>
          </a:p>
          <a:p>
            <a:pPr marL="0" indent="0" algn="just">
              <a:buNone/>
            </a:pPr>
            <a:endParaRPr lang="it-IT" dirty="0"/>
          </a:p>
        </p:txBody>
      </p:sp>
    </p:spTree>
    <p:extLst>
      <p:ext uri="{BB962C8B-B14F-4D97-AF65-F5344CB8AC3E}">
        <p14:creationId xmlns:p14="http://schemas.microsoft.com/office/powerpoint/2010/main" val="28184958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a:bodyPr>
          <a:lstStyle/>
          <a:p>
            <a:r>
              <a:rPr lang="it-IT" dirty="0" smtClean="0"/>
              <a:t>Finanziamento </a:t>
            </a:r>
            <a:r>
              <a:rPr lang="it-IT" dirty="0"/>
              <a:t>ricevuto per € 1.000</a:t>
            </a:r>
          </a:p>
          <a:p>
            <a:r>
              <a:rPr lang="it-IT" dirty="0" smtClean="0"/>
              <a:t>Scadenza </a:t>
            </a:r>
            <a:r>
              <a:rPr lang="it-IT" dirty="0" err="1"/>
              <a:t>bullet</a:t>
            </a:r>
            <a:r>
              <a:rPr lang="it-IT" dirty="0"/>
              <a:t> 5 anni</a:t>
            </a:r>
          </a:p>
          <a:p>
            <a:r>
              <a:rPr lang="it-IT" dirty="0" smtClean="0"/>
              <a:t>Tasso </a:t>
            </a:r>
            <a:r>
              <a:rPr lang="it-IT" dirty="0"/>
              <a:t>contrattuale 5%</a:t>
            </a:r>
          </a:p>
          <a:p>
            <a:r>
              <a:rPr lang="it-IT" dirty="0" smtClean="0"/>
              <a:t>Costi </a:t>
            </a:r>
            <a:r>
              <a:rPr lang="it-IT" dirty="0"/>
              <a:t>di transazione (commissione up-front pagata) 3%</a:t>
            </a:r>
          </a:p>
          <a:p>
            <a:r>
              <a:rPr lang="it-IT" dirty="0" smtClean="0"/>
              <a:t>Il </a:t>
            </a:r>
            <a:r>
              <a:rPr lang="it-IT" dirty="0"/>
              <a:t>tasso effettivo di rendimento che uguaglia i flussi di cassa al costo iniziale di € 970 (1.000 – 30 </a:t>
            </a:r>
            <a:r>
              <a:rPr lang="it-IT" dirty="0" smtClean="0"/>
              <a:t>di commissioni</a:t>
            </a:r>
            <a:r>
              <a:rPr lang="it-IT" dirty="0"/>
              <a:t>) è pari al 5,7%</a:t>
            </a:r>
          </a:p>
        </p:txBody>
      </p:sp>
    </p:spTree>
    <p:extLst>
      <p:ext uri="{BB962C8B-B14F-4D97-AF65-F5344CB8AC3E}">
        <p14:creationId xmlns:p14="http://schemas.microsoft.com/office/powerpoint/2010/main" val="17602593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561459064"/>
              </p:ext>
            </p:extLst>
          </p:nvPr>
        </p:nvGraphicFramePr>
        <p:xfrm>
          <a:off x="457200" y="1600200"/>
          <a:ext cx="8229600" cy="29667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it-IT" dirty="0" smtClean="0"/>
                        <a:t>1.000</a:t>
                      </a:r>
                      <a:endParaRPr lang="it-IT" dirty="0"/>
                    </a:p>
                  </a:txBody>
                  <a:tcPr/>
                </a:tc>
                <a:tc>
                  <a:txBody>
                    <a:bodyPr/>
                    <a:lstStyle/>
                    <a:p>
                      <a:pPr algn="ctr"/>
                      <a:r>
                        <a:rPr lang="it-IT" dirty="0" smtClean="0"/>
                        <a:t>5%</a:t>
                      </a:r>
                      <a:endParaRPr lang="it-IT" dirty="0"/>
                    </a:p>
                  </a:txBody>
                  <a:tcPr/>
                </a:tc>
                <a:tc>
                  <a:txBody>
                    <a:bodyPr/>
                    <a:lstStyle/>
                    <a:p>
                      <a:pPr algn="ctr"/>
                      <a:r>
                        <a:rPr lang="it-IT" dirty="0" smtClean="0"/>
                        <a:t>30</a:t>
                      </a:r>
                      <a:endParaRPr lang="it-IT" dirty="0"/>
                    </a:p>
                  </a:txBody>
                  <a:tcPr/>
                </a:tc>
                <a:tc>
                  <a:txBody>
                    <a:bodyPr/>
                    <a:lstStyle/>
                    <a:p>
                      <a:pPr algn="ctr"/>
                      <a:r>
                        <a:rPr lang="it-IT" dirty="0" smtClean="0"/>
                        <a:t>5,7%</a:t>
                      </a:r>
                      <a:endParaRPr lang="it-IT" dirty="0"/>
                    </a:p>
                  </a:txBody>
                  <a:tcPr/>
                </a:tc>
              </a:tr>
              <a:tr h="370840">
                <a:tc>
                  <a:txBody>
                    <a:bodyPr/>
                    <a:lstStyle/>
                    <a:p>
                      <a:endParaRPr lang="it-IT"/>
                    </a:p>
                  </a:txBody>
                  <a:tcPr/>
                </a:tc>
                <a:tc>
                  <a:txBody>
                    <a:bodyPr/>
                    <a:lstStyle/>
                    <a:p>
                      <a:r>
                        <a:rPr lang="it-IT" dirty="0" smtClean="0"/>
                        <a:t>Capitale/interessi</a:t>
                      </a:r>
                      <a:endParaRPr lang="it-IT" dirty="0"/>
                    </a:p>
                  </a:txBody>
                  <a:tcPr/>
                </a:tc>
                <a:tc>
                  <a:txBody>
                    <a:bodyPr/>
                    <a:lstStyle/>
                    <a:p>
                      <a:r>
                        <a:rPr lang="it-IT" dirty="0" smtClean="0"/>
                        <a:t>Commissioni</a:t>
                      </a:r>
                      <a:endParaRPr lang="it-IT" dirty="0"/>
                    </a:p>
                  </a:txBody>
                  <a:tcPr/>
                </a:tc>
                <a:tc>
                  <a:txBody>
                    <a:bodyPr/>
                    <a:lstStyle/>
                    <a:p>
                      <a:r>
                        <a:rPr lang="it-IT" dirty="0" smtClean="0"/>
                        <a:t>Valore attuale</a:t>
                      </a:r>
                      <a:endParaRPr lang="it-IT" dirty="0"/>
                    </a:p>
                  </a:txBody>
                  <a:tcPr/>
                </a:tc>
              </a:tr>
              <a:tr h="370840">
                <a:tc>
                  <a:txBody>
                    <a:bodyPr/>
                    <a:lstStyle/>
                    <a:p>
                      <a:r>
                        <a:rPr lang="it-IT" dirty="0" smtClean="0"/>
                        <a:t>Anno 1</a:t>
                      </a:r>
                      <a:endParaRPr lang="it-IT" dirty="0"/>
                    </a:p>
                  </a:txBody>
                  <a:tcPr/>
                </a:tc>
                <a:tc>
                  <a:txBody>
                    <a:bodyPr/>
                    <a:lstStyle/>
                    <a:p>
                      <a:pPr algn="r"/>
                      <a:r>
                        <a:rPr lang="it-IT" dirty="0" smtClean="0"/>
                        <a:t>50</a:t>
                      </a:r>
                      <a:endParaRPr lang="it-IT" dirty="0"/>
                    </a:p>
                  </a:txBody>
                  <a:tcPr/>
                </a:tc>
                <a:tc>
                  <a:txBody>
                    <a:bodyPr/>
                    <a:lstStyle/>
                    <a:p>
                      <a:pPr algn="r"/>
                      <a:r>
                        <a:rPr lang="it-IT" dirty="0" smtClean="0"/>
                        <a:t>30</a:t>
                      </a:r>
                      <a:endParaRPr lang="it-IT" dirty="0"/>
                    </a:p>
                  </a:txBody>
                  <a:tcPr/>
                </a:tc>
                <a:tc>
                  <a:txBody>
                    <a:bodyPr/>
                    <a:lstStyle/>
                    <a:p>
                      <a:pPr algn="r"/>
                      <a:r>
                        <a:rPr lang="it-IT" dirty="0" smtClean="0"/>
                        <a:t>47</a:t>
                      </a:r>
                      <a:endParaRPr lang="it-IT" dirty="0"/>
                    </a:p>
                  </a:txBody>
                  <a:tcPr/>
                </a:tc>
              </a:tr>
              <a:tr h="370840">
                <a:tc>
                  <a:txBody>
                    <a:bodyPr/>
                    <a:lstStyle/>
                    <a:p>
                      <a:r>
                        <a:rPr lang="it-IT" dirty="0" smtClean="0"/>
                        <a:t>Anno 2</a:t>
                      </a:r>
                      <a:endParaRPr lang="it-IT" dirty="0"/>
                    </a:p>
                  </a:txBody>
                  <a:tcPr/>
                </a:tc>
                <a:tc>
                  <a:txBody>
                    <a:bodyPr/>
                    <a:lstStyle/>
                    <a:p>
                      <a:pPr algn="r"/>
                      <a:r>
                        <a:rPr lang="it-IT" dirty="0" smtClean="0"/>
                        <a:t>50</a:t>
                      </a:r>
                      <a:endParaRPr lang="it-IT" dirty="0"/>
                    </a:p>
                  </a:txBody>
                  <a:tcPr/>
                </a:tc>
                <a:tc>
                  <a:txBody>
                    <a:bodyPr/>
                    <a:lstStyle/>
                    <a:p>
                      <a:endParaRPr lang="it-IT"/>
                    </a:p>
                  </a:txBody>
                  <a:tcPr/>
                </a:tc>
                <a:tc>
                  <a:txBody>
                    <a:bodyPr/>
                    <a:lstStyle/>
                    <a:p>
                      <a:pPr algn="r"/>
                      <a:r>
                        <a:rPr lang="it-IT" dirty="0" smtClean="0"/>
                        <a:t>45</a:t>
                      </a:r>
                      <a:endParaRPr lang="it-IT" dirty="0"/>
                    </a:p>
                  </a:txBody>
                  <a:tcPr/>
                </a:tc>
              </a:tr>
              <a:tr h="370840">
                <a:tc>
                  <a:txBody>
                    <a:bodyPr/>
                    <a:lstStyle/>
                    <a:p>
                      <a:r>
                        <a:rPr lang="it-IT" dirty="0" smtClean="0"/>
                        <a:t>Anno 3</a:t>
                      </a:r>
                      <a:endParaRPr lang="it-IT" dirty="0"/>
                    </a:p>
                  </a:txBody>
                  <a:tcPr/>
                </a:tc>
                <a:tc>
                  <a:txBody>
                    <a:bodyPr/>
                    <a:lstStyle/>
                    <a:p>
                      <a:pPr algn="r"/>
                      <a:r>
                        <a:rPr lang="it-IT" dirty="0" smtClean="0"/>
                        <a:t>50</a:t>
                      </a:r>
                      <a:endParaRPr lang="it-IT" dirty="0"/>
                    </a:p>
                  </a:txBody>
                  <a:tcPr/>
                </a:tc>
                <a:tc>
                  <a:txBody>
                    <a:bodyPr/>
                    <a:lstStyle/>
                    <a:p>
                      <a:endParaRPr lang="it-IT"/>
                    </a:p>
                  </a:txBody>
                  <a:tcPr/>
                </a:tc>
                <a:tc>
                  <a:txBody>
                    <a:bodyPr/>
                    <a:lstStyle/>
                    <a:p>
                      <a:pPr algn="r"/>
                      <a:r>
                        <a:rPr lang="it-IT" dirty="0" smtClean="0"/>
                        <a:t>42</a:t>
                      </a:r>
                      <a:endParaRPr lang="it-IT" dirty="0"/>
                    </a:p>
                  </a:txBody>
                  <a:tcPr/>
                </a:tc>
              </a:tr>
              <a:tr h="370840">
                <a:tc>
                  <a:txBody>
                    <a:bodyPr/>
                    <a:lstStyle/>
                    <a:p>
                      <a:r>
                        <a:rPr lang="it-IT" dirty="0" smtClean="0"/>
                        <a:t>Anno 4</a:t>
                      </a:r>
                      <a:endParaRPr lang="it-IT" dirty="0"/>
                    </a:p>
                  </a:txBody>
                  <a:tcPr/>
                </a:tc>
                <a:tc>
                  <a:txBody>
                    <a:bodyPr/>
                    <a:lstStyle/>
                    <a:p>
                      <a:pPr algn="r"/>
                      <a:r>
                        <a:rPr lang="it-IT" dirty="0" smtClean="0"/>
                        <a:t>50</a:t>
                      </a:r>
                      <a:endParaRPr lang="it-IT" dirty="0"/>
                    </a:p>
                  </a:txBody>
                  <a:tcPr/>
                </a:tc>
                <a:tc>
                  <a:txBody>
                    <a:bodyPr/>
                    <a:lstStyle/>
                    <a:p>
                      <a:endParaRPr lang="it-IT"/>
                    </a:p>
                  </a:txBody>
                  <a:tcPr/>
                </a:tc>
                <a:tc>
                  <a:txBody>
                    <a:bodyPr/>
                    <a:lstStyle/>
                    <a:p>
                      <a:pPr algn="r"/>
                      <a:r>
                        <a:rPr lang="it-IT" dirty="0" smtClean="0"/>
                        <a:t>40</a:t>
                      </a:r>
                      <a:endParaRPr lang="it-IT" dirty="0"/>
                    </a:p>
                  </a:txBody>
                  <a:tcPr/>
                </a:tc>
              </a:tr>
              <a:tr h="370840">
                <a:tc>
                  <a:txBody>
                    <a:bodyPr/>
                    <a:lstStyle/>
                    <a:p>
                      <a:r>
                        <a:rPr lang="it-IT" dirty="0" smtClean="0"/>
                        <a:t>Anno5</a:t>
                      </a:r>
                      <a:endParaRPr lang="it-IT" dirty="0"/>
                    </a:p>
                  </a:txBody>
                  <a:tcPr/>
                </a:tc>
                <a:tc>
                  <a:txBody>
                    <a:bodyPr/>
                    <a:lstStyle/>
                    <a:p>
                      <a:pPr algn="r"/>
                      <a:r>
                        <a:rPr lang="it-IT" dirty="0" smtClean="0"/>
                        <a:t>1.050</a:t>
                      </a:r>
                      <a:endParaRPr lang="it-IT" dirty="0"/>
                    </a:p>
                  </a:txBody>
                  <a:tcPr/>
                </a:tc>
                <a:tc>
                  <a:txBody>
                    <a:bodyPr/>
                    <a:lstStyle/>
                    <a:p>
                      <a:endParaRPr lang="it-IT"/>
                    </a:p>
                  </a:txBody>
                  <a:tcPr/>
                </a:tc>
                <a:tc>
                  <a:txBody>
                    <a:bodyPr/>
                    <a:lstStyle/>
                    <a:p>
                      <a:pPr algn="r"/>
                      <a:r>
                        <a:rPr lang="it-IT" dirty="0" smtClean="0"/>
                        <a:t>796</a:t>
                      </a:r>
                      <a:endParaRPr lang="it-IT" dirty="0"/>
                    </a:p>
                  </a:txBody>
                  <a:tcPr/>
                </a:tc>
              </a:tr>
              <a:tr h="370840">
                <a:tc>
                  <a:txBody>
                    <a:bodyPr/>
                    <a:lstStyle/>
                    <a:p>
                      <a:r>
                        <a:rPr lang="it-IT" dirty="0" smtClean="0"/>
                        <a:t>TOTALE</a:t>
                      </a:r>
                      <a:endParaRPr lang="it-IT" dirty="0"/>
                    </a:p>
                  </a:txBody>
                  <a:tcPr/>
                </a:tc>
                <a:tc>
                  <a:txBody>
                    <a:bodyPr/>
                    <a:lstStyle/>
                    <a:p>
                      <a:pPr algn="r"/>
                      <a:r>
                        <a:rPr lang="it-IT" dirty="0" smtClean="0"/>
                        <a:t>1.250</a:t>
                      </a:r>
                      <a:endParaRPr lang="it-IT" dirty="0"/>
                    </a:p>
                  </a:txBody>
                  <a:tcPr/>
                </a:tc>
                <a:tc>
                  <a:txBody>
                    <a:bodyPr/>
                    <a:lstStyle/>
                    <a:p>
                      <a:pPr algn="r"/>
                      <a:r>
                        <a:rPr lang="it-IT" dirty="0" smtClean="0"/>
                        <a:t>30</a:t>
                      </a:r>
                      <a:endParaRPr lang="it-IT" dirty="0"/>
                    </a:p>
                  </a:txBody>
                  <a:tcPr/>
                </a:tc>
                <a:tc>
                  <a:txBody>
                    <a:bodyPr/>
                    <a:lstStyle/>
                    <a:p>
                      <a:pPr algn="r"/>
                      <a:r>
                        <a:rPr lang="it-IT" dirty="0" smtClean="0"/>
                        <a:t>970</a:t>
                      </a:r>
                      <a:endParaRPr lang="it-IT" dirty="0"/>
                    </a:p>
                  </a:txBody>
                  <a:tcPr/>
                </a:tc>
              </a:tr>
            </a:tbl>
          </a:graphicData>
        </a:graphic>
      </p:graphicFrame>
    </p:spTree>
    <p:extLst>
      <p:ext uri="{BB962C8B-B14F-4D97-AF65-F5344CB8AC3E}">
        <p14:creationId xmlns:p14="http://schemas.microsoft.com/office/powerpoint/2010/main" val="15734020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a:xfrm>
            <a:off x="467544" y="1711349"/>
            <a:ext cx="8229600" cy="4525963"/>
          </a:xfrm>
        </p:spPr>
        <p:txBody>
          <a:bodyPr>
            <a:normAutofit fontScale="92500" lnSpcReduction="10000"/>
          </a:bodyPr>
          <a:lstStyle/>
          <a:p>
            <a:pPr algn="just"/>
            <a:r>
              <a:rPr lang="it-IT" sz="2000" dirty="0" smtClean="0"/>
              <a:t>L’importo della commissione pagata è portato a diminuzione del debito iniziale e successivamente «ammortizzato» con la registrazione di un maggior interesse effettivo.</a:t>
            </a:r>
          </a:p>
          <a:p>
            <a:pPr marL="0" indent="0" algn="just">
              <a:buNone/>
            </a:pPr>
            <a:endParaRPr lang="it-IT" dirty="0" smtClean="0"/>
          </a:p>
          <a:p>
            <a:pPr marL="0" indent="0" algn="just">
              <a:buNone/>
            </a:pPr>
            <a:endParaRPr lang="it-IT" dirty="0"/>
          </a:p>
          <a:p>
            <a:pPr marL="0" indent="0" algn="just">
              <a:buNone/>
            </a:pPr>
            <a:endParaRPr lang="it-IT" dirty="0" smtClean="0"/>
          </a:p>
          <a:p>
            <a:pPr marL="0" indent="0" algn="just">
              <a:buNone/>
            </a:pPr>
            <a:endParaRPr lang="it-IT" dirty="0"/>
          </a:p>
          <a:p>
            <a:pPr marL="0" indent="0" algn="just">
              <a:buNone/>
            </a:pPr>
            <a:endParaRPr lang="it-IT" dirty="0" smtClean="0"/>
          </a:p>
          <a:p>
            <a:pPr marL="0" indent="0" algn="just">
              <a:buNone/>
            </a:pPr>
            <a:endParaRPr lang="it-IT" sz="2000" dirty="0" smtClean="0"/>
          </a:p>
          <a:p>
            <a:pPr marL="0" indent="0" algn="just">
              <a:buNone/>
            </a:pPr>
            <a:endParaRPr lang="it-IT" sz="2000" dirty="0"/>
          </a:p>
          <a:p>
            <a:pPr marL="0" indent="0" algn="just">
              <a:buNone/>
            </a:pPr>
            <a:r>
              <a:rPr lang="it-IT" sz="2000" dirty="0" smtClean="0"/>
              <a:t>(*) 280= 250 interessi + 30 commissioni  (**) 993,3+56,7-1.050=0</a:t>
            </a:r>
          </a:p>
          <a:p>
            <a:pPr marL="0" indent="0" algn="just">
              <a:buNone/>
            </a:pPr>
            <a:endParaRPr lang="it-IT" sz="2000" dirty="0"/>
          </a:p>
        </p:txBody>
      </p:sp>
      <p:graphicFrame>
        <p:nvGraphicFramePr>
          <p:cNvPr id="4" name="Tabella 3"/>
          <p:cNvGraphicFramePr>
            <a:graphicFrameLocks noGrp="1"/>
          </p:cNvGraphicFramePr>
          <p:nvPr>
            <p:extLst>
              <p:ext uri="{D42A27DB-BD31-4B8C-83A1-F6EECF244321}">
                <p14:modId xmlns:p14="http://schemas.microsoft.com/office/powerpoint/2010/main" val="3835076731"/>
              </p:ext>
            </p:extLst>
          </p:nvPr>
        </p:nvGraphicFramePr>
        <p:xfrm>
          <a:off x="1763688" y="2585184"/>
          <a:ext cx="6480720" cy="3004056"/>
        </p:xfrm>
        <a:graphic>
          <a:graphicData uri="http://schemas.openxmlformats.org/drawingml/2006/table">
            <a:tbl>
              <a:tblPr firstRow="1" bandRow="1">
                <a:tableStyleId>{5C22544A-7EE6-4342-B048-85BDC9FD1C3A}</a:tableStyleId>
              </a:tblPr>
              <a:tblGrid>
                <a:gridCol w="1219200"/>
                <a:gridCol w="1373088"/>
                <a:gridCol w="1152128"/>
                <a:gridCol w="1132384"/>
                <a:gridCol w="1603920"/>
              </a:tblGrid>
              <a:tr h="784096">
                <a:tc>
                  <a:txBody>
                    <a:bodyPr/>
                    <a:lstStyle/>
                    <a:p>
                      <a:endParaRPr lang="it-IT" dirty="0"/>
                    </a:p>
                  </a:txBody>
                  <a:tcPr/>
                </a:tc>
                <a:tc>
                  <a:txBody>
                    <a:bodyPr/>
                    <a:lstStyle/>
                    <a:p>
                      <a:r>
                        <a:rPr lang="it-IT" dirty="0" smtClean="0"/>
                        <a:t>Inizio</a:t>
                      </a:r>
                      <a:r>
                        <a:rPr lang="it-IT" baseline="0" dirty="0" smtClean="0"/>
                        <a:t> anno</a:t>
                      </a:r>
                      <a:endParaRPr lang="it-IT" dirty="0"/>
                    </a:p>
                  </a:txBody>
                  <a:tcPr/>
                </a:tc>
                <a:tc>
                  <a:txBody>
                    <a:bodyPr/>
                    <a:lstStyle/>
                    <a:p>
                      <a:r>
                        <a:rPr lang="it-IT" dirty="0" smtClean="0"/>
                        <a:t>Interessi</a:t>
                      </a:r>
                      <a:r>
                        <a:rPr lang="it-IT" baseline="0" dirty="0" smtClean="0"/>
                        <a:t> effettivi</a:t>
                      </a:r>
                      <a:endParaRPr lang="it-IT" dirty="0"/>
                    </a:p>
                  </a:txBody>
                  <a:tcPr/>
                </a:tc>
                <a:tc>
                  <a:txBody>
                    <a:bodyPr/>
                    <a:lstStyle/>
                    <a:p>
                      <a:r>
                        <a:rPr lang="it-IT" dirty="0" smtClean="0"/>
                        <a:t>Flussi</a:t>
                      </a:r>
                      <a:endParaRPr lang="it-IT" dirty="0"/>
                    </a:p>
                  </a:txBody>
                  <a:tcPr/>
                </a:tc>
                <a:tc>
                  <a:txBody>
                    <a:bodyPr/>
                    <a:lstStyle/>
                    <a:p>
                      <a:r>
                        <a:rPr lang="it-IT" dirty="0" smtClean="0"/>
                        <a:t>Costo ammortizzato</a:t>
                      </a:r>
                      <a:endParaRPr lang="it-IT" dirty="0"/>
                    </a:p>
                  </a:txBody>
                  <a:tcPr/>
                </a:tc>
              </a:tr>
              <a:tr h="370840">
                <a:tc>
                  <a:txBody>
                    <a:bodyPr/>
                    <a:lstStyle/>
                    <a:p>
                      <a:r>
                        <a:rPr lang="it-IT" dirty="0" smtClean="0"/>
                        <a:t>Anno 1</a:t>
                      </a:r>
                      <a:endParaRPr lang="it-IT" dirty="0"/>
                    </a:p>
                  </a:txBody>
                  <a:tcPr/>
                </a:tc>
                <a:tc>
                  <a:txBody>
                    <a:bodyPr/>
                    <a:lstStyle/>
                    <a:p>
                      <a:pPr algn="r"/>
                      <a:r>
                        <a:rPr lang="it-IT" dirty="0" smtClean="0"/>
                        <a:t>970,0</a:t>
                      </a:r>
                      <a:endParaRPr lang="it-IT" dirty="0"/>
                    </a:p>
                  </a:txBody>
                  <a:tcPr/>
                </a:tc>
                <a:tc>
                  <a:txBody>
                    <a:bodyPr/>
                    <a:lstStyle/>
                    <a:p>
                      <a:pPr algn="r"/>
                      <a:r>
                        <a:rPr lang="it-IT" dirty="0" smtClean="0"/>
                        <a:t>55,3</a:t>
                      </a:r>
                      <a:endParaRPr lang="it-IT" dirty="0"/>
                    </a:p>
                  </a:txBody>
                  <a:tcPr/>
                </a:tc>
                <a:tc>
                  <a:txBody>
                    <a:bodyPr/>
                    <a:lstStyle/>
                    <a:p>
                      <a:pPr algn="r"/>
                      <a:r>
                        <a:rPr lang="it-IT" dirty="0" smtClean="0"/>
                        <a:t>50,0</a:t>
                      </a:r>
                      <a:endParaRPr lang="it-IT" dirty="0"/>
                    </a:p>
                  </a:txBody>
                  <a:tcPr/>
                </a:tc>
                <a:tc>
                  <a:txBody>
                    <a:bodyPr/>
                    <a:lstStyle/>
                    <a:p>
                      <a:pPr algn="r"/>
                      <a:r>
                        <a:rPr lang="it-IT" dirty="0" smtClean="0"/>
                        <a:t>975,3</a:t>
                      </a:r>
                      <a:endParaRPr lang="it-IT" dirty="0"/>
                    </a:p>
                  </a:txBody>
                  <a:tcPr/>
                </a:tc>
              </a:tr>
              <a:tr h="370840">
                <a:tc>
                  <a:txBody>
                    <a:bodyPr/>
                    <a:lstStyle/>
                    <a:p>
                      <a:r>
                        <a:rPr lang="it-IT" dirty="0" smtClean="0"/>
                        <a:t>Anno 2</a:t>
                      </a:r>
                    </a:p>
                  </a:txBody>
                  <a:tcPr/>
                </a:tc>
                <a:tc>
                  <a:txBody>
                    <a:bodyPr/>
                    <a:lstStyle/>
                    <a:p>
                      <a:pPr algn="r"/>
                      <a:r>
                        <a:rPr lang="it-IT" dirty="0" smtClean="0"/>
                        <a:t>975,3</a:t>
                      </a:r>
                      <a:endParaRPr lang="it-IT" dirty="0"/>
                    </a:p>
                  </a:txBody>
                  <a:tcPr/>
                </a:tc>
                <a:tc>
                  <a:txBody>
                    <a:bodyPr/>
                    <a:lstStyle/>
                    <a:p>
                      <a:pPr algn="r"/>
                      <a:r>
                        <a:rPr lang="it-IT" dirty="0" smtClean="0"/>
                        <a:t>55,7</a:t>
                      </a:r>
                      <a:endParaRPr lang="it-IT" dirty="0"/>
                    </a:p>
                  </a:txBody>
                  <a:tcPr/>
                </a:tc>
                <a:tc>
                  <a:txBody>
                    <a:bodyPr/>
                    <a:lstStyle/>
                    <a:p>
                      <a:pPr algn="r"/>
                      <a:r>
                        <a:rPr lang="it-IT" dirty="0" smtClean="0"/>
                        <a:t>50,0</a:t>
                      </a:r>
                      <a:endParaRPr lang="it-IT" dirty="0"/>
                    </a:p>
                  </a:txBody>
                  <a:tcPr/>
                </a:tc>
                <a:tc>
                  <a:txBody>
                    <a:bodyPr/>
                    <a:lstStyle/>
                    <a:p>
                      <a:pPr algn="r"/>
                      <a:r>
                        <a:rPr lang="it-IT" dirty="0" smtClean="0"/>
                        <a:t>981,0</a:t>
                      </a:r>
                      <a:endParaRPr lang="it-IT" dirty="0"/>
                    </a:p>
                  </a:txBody>
                  <a:tcPr/>
                </a:tc>
              </a:tr>
              <a:tr h="370840">
                <a:tc>
                  <a:txBody>
                    <a:bodyPr/>
                    <a:lstStyle/>
                    <a:p>
                      <a:r>
                        <a:rPr lang="it-IT" dirty="0" smtClean="0"/>
                        <a:t>Anno 3</a:t>
                      </a:r>
                      <a:endParaRPr lang="it-IT" dirty="0"/>
                    </a:p>
                  </a:txBody>
                  <a:tcPr/>
                </a:tc>
                <a:tc>
                  <a:txBody>
                    <a:bodyPr/>
                    <a:lstStyle/>
                    <a:p>
                      <a:pPr algn="r"/>
                      <a:r>
                        <a:rPr lang="it-IT" dirty="0" smtClean="0"/>
                        <a:t>981,0</a:t>
                      </a:r>
                      <a:endParaRPr lang="it-IT" dirty="0"/>
                    </a:p>
                  </a:txBody>
                  <a:tcPr/>
                </a:tc>
                <a:tc>
                  <a:txBody>
                    <a:bodyPr/>
                    <a:lstStyle/>
                    <a:p>
                      <a:pPr algn="r"/>
                      <a:r>
                        <a:rPr lang="it-IT" dirty="0" smtClean="0"/>
                        <a:t>56,0</a:t>
                      </a:r>
                      <a:endParaRPr lang="it-IT" dirty="0"/>
                    </a:p>
                  </a:txBody>
                  <a:tcPr/>
                </a:tc>
                <a:tc>
                  <a:txBody>
                    <a:bodyPr/>
                    <a:lstStyle/>
                    <a:p>
                      <a:pPr algn="r"/>
                      <a:r>
                        <a:rPr lang="it-IT" dirty="0" smtClean="0"/>
                        <a:t>50,0</a:t>
                      </a:r>
                      <a:endParaRPr lang="it-IT" dirty="0"/>
                    </a:p>
                  </a:txBody>
                  <a:tcPr/>
                </a:tc>
                <a:tc>
                  <a:txBody>
                    <a:bodyPr/>
                    <a:lstStyle/>
                    <a:p>
                      <a:pPr algn="r"/>
                      <a:r>
                        <a:rPr lang="it-IT" dirty="0" smtClean="0"/>
                        <a:t>987,0</a:t>
                      </a:r>
                      <a:endParaRPr lang="it-I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Anno 4 </a:t>
                      </a:r>
                    </a:p>
                  </a:txBody>
                  <a:tcPr/>
                </a:tc>
                <a:tc>
                  <a:txBody>
                    <a:bodyPr/>
                    <a:lstStyle/>
                    <a:p>
                      <a:pPr algn="r"/>
                      <a:r>
                        <a:rPr lang="it-IT" dirty="0" smtClean="0"/>
                        <a:t>987,0</a:t>
                      </a:r>
                      <a:endParaRPr lang="it-IT" dirty="0"/>
                    </a:p>
                  </a:txBody>
                  <a:tcPr/>
                </a:tc>
                <a:tc>
                  <a:txBody>
                    <a:bodyPr/>
                    <a:lstStyle/>
                    <a:p>
                      <a:pPr algn="r"/>
                      <a:r>
                        <a:rPr lang="it-IT" dirty="0" smtClean="0"/>
                        <a:t>56,3</a:t>
                      </a:r>
                      <a:endParaRPr lang="it-IT" dirty="0"/>
                    </a:p>
                  </a:txBody>
                  <a:tcPr/>
                </a:tc>
                <a:tc>
                  <a:txBody>
                    <a:bodyPr/>
                    <a:lstStyle/>
                    <a:p>
                      <a:pPr algn="r"/>
                      <a:r>
                        <a:rPr lang="it-IT" dirty="0" smtClean="0"/>
                        <a:t>50,0</a:t>
                      </a:r>
                      <a:endParaRPr lang="it-IT" dirty="0"/>
                    </a:p>
                  </a:txBody>
                  <a:tcPr/>
                </a:tc>
                <a:tc>
                  <a:txBody>
                    <a:bodyPr/>
                    <a:lstStyle/>
                    <a:p>
                      <a:pPr algn="r"/>
                      <a:r>
                        <a:rPr lang="it-IT" dirty="0" smtClean="0"/>
                        <a:t>993,3</a:t>
                      </a:r>
                      <a:endParaRPr lang="it-IT"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Anno 5</a:t>
                      </a:r>
                    </a:p>
                  </a:txBody>
                  <a:tcPr/>
                </a:tc>
                <a:tc>
                  <a:txBody>
                    <a:bodyPr/>
                    <a:lstStyle/>
                    <a:p>
                      <a:pPr algn="r"/>
                      <a:r>
                        <a:rPr lang="it-IT" dirty="0" smtClean="0"/>
                        <a:t>993,3</a:t>
                      </a:r>
                      <a:endParaRPr lang="it-IT" dirty="0"/>
                    </a:p>
                  </a:txBody>
                  <a:tcPr/>
                </a:tc>
                <a:tc>
                  <a:txBody>
                    <a:bodyPr/>
                    <a:lstStyle/>
                    <a:p>
                      <a:pPr algn="r"/>
                      <a:r>
                        <a:rPr lang="it-IT" dirty="0" smtClean="0"/>
                        <a:t>56,7</a:t>
                      </a:r>
                      <a:endParaRPr lang="it-IT" dirty="0"/>
                    </a:p>
                  </a:txBody>
                  <a:tcPr/>
                </a:tc>
                <a:tc>
                  <a:txBody>
                    <a:bodyPr/>
                    <a:lstStyle/>
                    <a:p>
                      <a:pPr algn="r"/>
                      <a:r>
                        <a:rPr lang="it-IT" dirty="0" smtClean="0"/>
                        <a:t>1.050,0</a:t>
                      </a:r>
                      <a:endParaRPr lang="it-IT" dirty="0"/>
                    </a:p>
                  </a:txBody>
                  <a:tcPr/>
                </a:tc>
                <a:tc>
                  <a:txBody>
                    <a:bodyPr/>
                    <a:lstStyle/>
                    <a:p>
                      <a:pPr algn="r"/>
                      <a:r>
                        <a:rPr lang="it-IT" dirty="0" smtClean="0"/>
                        <a:t>0(**)</a:t>
                      </a:r>
                      <a:endParaRPr lang="it-IT" dirty="0"/>
                    </a:p>
                  </a:txBody>
                  <a:tcPr/>
                </a:tc>
              </a:tr>
              <a:tr h="242024">
                <a:tc>
                  <a:txBody>
                    <a:bodyPr/>
                    <a:lstStyle/>
                    <a:p>
                      <a:r>
                        <a:rPr lang="it-IT" dirty="0" smtClean="0"/>
                        <a:t>TOTALE</a:t>
                      </a:r>
                    </a:p>
                  </a:txBody>
                  <a:tcPr/>
                </a:tc>
                <a:tc>
                  <a:txBody>
                    <a:bodyPr/>
                    <a:lstStyle/>
                    <a:p>
                      <a:pPr algn="r"/>
                      <a:endParaRPr lang="it-IT" dirty="0"/>
                    </a:p>
                  </a:txBody>
                  <a:tcPr/>
                </a:tc>
                <a:tc>
                  <a:txBody>
                    <a:bodyPr/>
                    <a:lstStyle/>
                    <a:p>
                      <a:pPr algn="r"/>
                      <a:r>
                        <a:rPr lang="it-IT" dirty="0" smtClean="0"/>
                        <a:t>280,00(*)</a:t>
                      </a:r>
                      <a:endParaRPr lang="it-IT" dirty="0"/>
                    </a:p>
                  </a:txBody>
                  <a:tcPr/>
                </a:tc>
                <a:tc>
                  <a:txBody>
                    <a:bodyPr/>
                    <a:lstStyle/>
                    <a:p>
                      <a:pPr algn="r"/>
                      <a:r>
                        <a:rPr lang="it-IT" dirty="0" smtClean="0"/>
                        <a:t>1.250,00</a:t>
                      </a:r>
                      <a:endParaRPr lang="it-IT" dirty="0"/>
                    </a:p>
                  </a:txBody>
                  <a:tcPr/>
                </a:tc>
                <a:tc>
                  <a:txBody>
                    <a:bodyPr/>
                    <a:lstStyle/>
                    <a:p>
                      <a:endParaRPr lang="it-IT" dirty="0"/>
                    </a:p>
                  </a:txBody>
                  <a:tcPr/>
                </a:tc>
              </a:tr>
            </a:tbl>
          </a:graphicData>
        </a:graphic>
      </p:graphicFrame>
    </p:spTree>
    <p:extLst>
      <p:ext uri="{BB962C8B-B14F-4D97-AF65-F5344CB8AC3E}">
        <p14:creationId xmlns:p14="http://schemas.microsoft.com/office/powerpoint/2010/main" val="775298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IPOTESI OPERATIVE segue</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5- apertura di credito per prefinanziamento 3.000, in relazione all’ottenimento di un mutuo decennale di 10.000;</a:t>
            </a:r>
          </a:p>
          <a:p>
            <a:pPr marL="0" indent="0">
              <a:buNone/>
            </a:pPr>
            <a:r>
              <a:rPr lang="it-IT" dirty="0" smtClean="0"/>
              <a:t>6- prestito obbligazionario convertibile con rapporto di conversione di due obbligazioni ogni azione 20.000; spese emissione 1.200, durata anni 3</a:t>
            </a:r>
            <a:endParaRPr lang="it-IT" dirty="0"/>
          </a:p>
        </p:txBody>
      </p:sp>
    </p:spTree>
    <p:extLst>
      <p:ext uri="{BB962C8B-B14F-4D97-AF65-F5344CB8AC3E}">
        <p14:creationId xmlns:p14="http://schemas.microsoft.com/office/powerpoint/2010/main" val="23447388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lnSpcReduction="10000"/>
          </a:bodyPr>
          <a:lstStyle/>
          <a:p>
            <a:r>
              <a:rPr lang="it-IT" dirty="0"/>
              <a:t>11 - Ipotizziamo i diversi scenari di chiusura della causa:</a:t>
            </a:r>
          </a:p>
          <a:p>
            <a:r>
              <a:rPr lang="it-IT" dirty="0"/>
              <a:t>1 vittoria della società;</a:t>
            </a:r>
          </a:p>
          <a:p>
            <a:r>
              <a:rPr lang="it-IT" dirty="0"/>
              <a:t>2 soccombenza della società e obbligo di versare al dipendente Euro 20.000;</a:t>
            </a:r>
          </a:p>
          <a:p>
            <a:r>
              <a:rPr lang="it-IT" dirty="0"/>
              <a:t>3 soccombenza della società e obbligo di versare al dipendente Euro 15.000;</a:t>
            </a:r>
          </a:p>
          <a:p>
            <a:r>
              <a:rPr lang="it-IT" dirty="0"/>
              <a:t>4 soccombenza della società e obbligo di versare al dipendente Euro 30.000.</a:t>
            </a:r>
          </a:p>
        </p:txBody>
      </p:sp>
    </p:spTree>
    <p:extLst>
      <p:ext uri="{BB962C8B-B14F-4D97-AF65-F5344CB8AC3E}">
        <p14:creationId xmlns:p14="http://schemas.microsoft.com/office/powerpoint/2010/main" val="21319563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fontScale="85000" lnSpcReduction="10000"/>
          </a:bodyPr>
          <a:lstStyle/>
          <a:p>
            <a:r>
              <a:rPr lang="it-IT" dirty="0"/>
              <a:t>Gli amministratori dovranno eseguire le seguenti rilevazioni </a:t>
            </a:r>
            <a:r>
              <a:rPr lang="it-IT" dirty="0" smtClean="0"/>
              <a:t>contabili:</a:t>
            </a:r>
          </a:p>
          <a:p>
            <a:r>
              <a:rPr lang="it-IT" dirty="0" smtClean="0"/>
              <a:t>Esercizio </a:t>
            </a:r>
            <a:r>
              <a:rPr lang="it-IT" dirty="0"/>
              <a:t>X: si imputano Euro 25.000 a CE nella voce accantonamenti per </a:t>
            </a:r>
            <a:r>
              <a:rPr lang="it-IT" dirty="0" smtClean="0"/>
              <a:t>rischi (voce </a:t>
            </a:r>
            <a:r>
              <a:rPr lang="it-IT" dirty="0"/>
              <a:t>B.12) e come contropartita si accredita la medesima somma ai fondi </a:t>
            </a:r>
            <a:r>
              <a:rPr lang="it-IT" dirty="0" smtClean="0"/>
              <a:t>per rischi </a:t>
            </a:r>
            <a:r>
              <a:rPr lang="it-IT" dirty="0"/>
              <a:t>e oneri.</a:t>
            </a:r>
          </a:p>
          <a:p>
            <a:r>
              <a:rPr lang="it-IT" dirty="0" smtClean="0"/>
              <a:t>Esercizio </a:t>
            </a:r>
            <a:r>
              <a:rPr lang="it-IT" dirty="0"/>
              <a:t>X+1: occorre ridurre lo stanziamento operato precedentemente di </a:t>
            </a:r>
            <a:r>
              <a:rPr lang="it-IT" dirty="0" smtClean="0"/>
              <a:t>Euro 5.000</a:t>
            </a:r>
            <a:r>
              <a:rPr lang="it-IT" dirty="0"/>
              <a:t>. A tal fine si rileva a CE una sopravvenienza attiva di tipo ordinario per </a:t>
            </a:r>
            <a:r>
              <a:rPr lang="it-IT" dirty="0" smtClean="0"/>
              <a:t>Euro 5.000 </a:t>
            </a:r>
            <a:r>
              <a:rPr lang="it-IT" dirty="0"/>
              <a:t>e si storna la medesima somma dal fondo per rischi e oneri </a:t>
            </a:r>
            <a:r>
              <a:rPr lang="it-IT" dirty="0" smtClean="0"/>
              <a:t>alimentato nell’esercizio </a:t>
            </a:r>
            <a:r>
              <a:rPr lang="it-IT" dirty="0"/>
              <a:t>precedente.</a:t>
            </a:r>
          </a:p>
        </p:txBody>
      </p:sp>
    </p:spTree>
    <p:extLst>
      <p:ext uri="{BB962C8B-B14F-4D97-AF65-F5344CB8AC3E}">
        <p14:creationId xmlns:p14="http://schemas.microsoft.com/office/powerpoint/2010/main" val="23730093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RAPPRESENTAZIONE IN BILANCIO</a:t>
            </a:r>
            <a:br>
              <a:rPr lang="it-IT" dirty="0"/>
            </a:br>
            <a:r>
              <a:rPr lang="it-IT" sz="2000" dirty="0"/>
              <a:t>segue</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a:t>Esercizio di chiusura della lite: a seconda dell’ipotesi di chiusura della lite si </a:t>
            </a:r>
            <a:r>
              <a:rPr lang="it-IT" dirty="0" smtClean="0"/>
              <a:t>configurano diverse </a:t>
            </a:r>
            <a:r>
              <a:rPr lang="it-IT" dirty="0"/>
              <a:t>rilevazioni contabili, che vengono di seguito elencate.</a:t>
            </a:r>
          </a:p>
          <a:p>
            <a:pPr algn="just"/>
            <a:r>
              <a:rPr lang="it-IT" dirty="0"/>
              <a:t>1. Se la società vince la causa occorre </a:t>
            </a:r>
            <a:r>
              <a:rPr lang="it-IT" dirty="0" smtClean="0"/>
              <a:t>stornare, </a:t>
            </a:r>
            <a:r>
              <a:rPr lang="it-IT" dirty="0"/>
              <a:t>per </a:t>
            </a:r>
            <a:r>
              <a:rPr lang="it-IT" dirty="0" smtClean="0"/>
              <a:t>l’intero importo accantonato, </a:t>
            </a:r>
            <a:r>
              <a:rPr lang="it-IT" dirty="0"/>
              <a:t>il </a:t>
            </a:r>
            <a:r>
              <a:rPr lang="it-IT" dirty="0" smtClean="0"/>
              <a:t>fondo rischi </a:t>
            </a:r>
            <a:r>
              <a:rPr lang="it-IT" dirty="0"/>
              <a:t>(Euro 20.000) e rilevare a conto economico una sopravvenienza attiva di pari importo.</a:t>
            </a:r>
          </a:p>
          <a:p>
            <a:pPr algn="just"/>
            <a:r>
              <a:rPr lang="it-IT" dirty="0"/>
              <a:t>2. Se la società perde la causa ed è obbligata al versamento di una somma </a:t>
            </a:r>
            <a:r>
              <a:rPr lang="it-IT" dirty="0" smtClean="0"/>
              <a:t>esattamente pari </a:t>
            </a:r>
            <a:r>
              <a:rPr lang="it-IT" dirty="0"/>
              <a:t>a quella precedentemente stimata, occorrerà stornare il fondo per rischi per </a:t>
            </a:r>
            <a:r>
              <a:rPr lang="it-IT" dirty="0" smtClean="0"/>
              <a:t>l’intero importo </a:t>
            </a:r>
            <a:r>
              <a:rPr lang="it-IT" dirty="0"/>
              <a:t>(Euro 20.000), rilevando al contempo un debito verso il dipendente per </a:t>
            </a:r>
            <a:r>
              <a:rPr lang="it-IT" dirty="0" smtClean="0"/>
              <a:t>Euro 20.000</a:t>
            </a:r>
            <a:r>
              <a:rPr lang="it-IT" dirty="0"/>
              <a:t>.</a:t>
            </a:r>
          </a:p>
          <a:p>
            <a:pPr algn="just"/>
            <a:r>
              <a:rPr lang="it-IT" dirty="0"/>
              <a:t>3. Se la società perde la causa ma è obbligata al versamento di una somma inferiore </a:t>
            </a:r>
            <a:r>
              <a:rPr lang="it-IT" dirty="0" smtClean="0"/>
              <a:t>a quella </a:t>
            </a:r>
            <a:r>
              <a:rPr lang="it-IT" dirty="0"/>
              <a:t>precedentemente stimata, occorrerà stornare il fondo per rischi </a:t>
            </a:r>
            <a:r>
              <a:rPr lang="it-IT" dirty="0" smtClean="0"/>
              <a:t>precedentemente appostato </a:t>
            </a:r>
            <a:r>
              <a:rPr lang="it-IT" dirty="0"/>
              <a:t>per l’intero importo (Euro 20.000), rilevando al contempo un debito verso </a:t>
            </a:r>
            <a:r>
              <a:rPr lang="it-IT" dirty="0" smtClean="0"/>
              <a:t>il dipendente </a:t>
            </a:r>
            <a:r>
              <a:rPr lang="it-IT" dirty="0"/>
              <a:t>per Euro 15.000; la differenza tra il debito e il fondo stornato (euro 5.000) </a:t>
            </a:r>
            <a:r>
              <a:rPr lang="it-IT" dirty="0" smtClean="0"/>
              <a:t>va imputata </a:t>
            </a:r>
            <a:r>
              <a:rPr lang="it-IT" dirty="0"/>
              <a:t>alla voce </a:t>
            </a:r>
            <a:r>
              <a:rPr lang="it-IT" dirty="0" smtClean="0"/>
              <a:t>sopravvenienze </a:t>
            </a:r>
            <a:r>
              <a:rPr lang="it-IT" dirty="0"/>
              <a:t>attive.</a:t>
            </a:r>
          </a:p>
          <a:p>
            <a:pPr algn="just"/>
            <a:r>
              <a:rPr lang="it-IT" dirty="0"/>
              <a:t>4. Se la società perde la causa ma è obbligata al versamento di una somma superiore </a:t>
            </a:r>
            <a:r>
              <a:rPr lang="it-IT" dirty="0" smtClean="0"/>
              <a:t>a quella </a:t>
            </a:r>
            <a:r>
              <a:rPr lang="it-IT" dirty="0"/>
              <a:t>precedentemente stimata, occorrerà stornare il fondo per rischi </a:t>
            </a:r>
            <a:r>
              <a:rPr lang="it-IT" dirty="0" smtClean="0"/>
              <a:t>precedentemente appostato </a:t>
            </a:r>
            <a:r>
              <a:rPr lang="it-IT" dirty="0"/>
              <a:t>per l’intero importo (Euro 20.000), rilevando al contempo un debito verso </a:t>
            </a:r>
            <a:r>
              <a:rPr lang="it-IT" dirty="0" smtClean="0"/>
              <a:t>il dipendente per euro 30.000; la differenza va imputata </a:t>
            </a:r>
            <a:r>
              <a:rPr lang="it-IT" dirty="0"/>
              <a:t>alla voce sopravvenienze passive.</a:t>
            </a:r>
          </a:p>
        </p:txBody>
      </p:sp>
    </p:spTree>
    <p:extLst>
      <p:ext uri="{BB962C8B-B14F-4D97-AF65-F5344CB8AC3E}">
        <p14:creationId xmlns:p14="http://schemas.microsoft.com/office/powerpoint/2010/main" val="31056585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a:t>RAPPRESENTAZIONE IN BILANCIO</a:t>
            </a:r>
            <a:br>
              <a:rPr lang="it-IT" dirty="0"/>
            </a:br>
            <a:r>
              <a:rPr lang="it-IT" dirty="0"/>
              <a:t>segue</a:t>
            </a:r>
          </a:p>
        </p:txBody>
      </p:sp>
      <p:sp>
        <p:nvSpPr>
          <p:cNvPr id="3" name="Segnaposto contenuto 2"/>
          <p:cNvSpPr>
            <a:spLocks noGrp="1"/>
          </p:cNvSpPr>
          <p:nvPr>
            <p:ph idx="1"/>
          </p:nvPr>
        </p:nvSpPr>
        <p:spPr/>
        <p:txBody>
          <a:bodyPr>
            <a:normAutofit fontScale="62500" lnSpcReduction="20000"/>
          </a:bodyPr>
          <a:lstStyle/>
          <a:p>
            <a:r>
              <a:rPr lang="it-IT" dirty="0"/>
              <a:t>12 - 1) Calcolo dell’accantonamento per ogni singolo prodotto venduto (</a:t>
            </a:r>
            <a:r>
              <a:rPr lang="it-IT" dirty="0" err="1"/>
              <a:t>Ac</a:t>
            </a:r>
            <a:r>
              <a:rPr lang="it-IT" dirty="0"/>
              <a:t>)</a:t>
            </a:r>
          </a:p>
          <a:p>
            <a:pPr marL="0" indent="0" algn="just">
              <a:buNone/>
            </a:pPr>
            <a:r>
              <a:rPr lang="it-IT" dirty="0"/>
              <a:t>L’accantonamento da stanziare in bilancio per ogni singolo prodotto venduto </a:t>
            </a:r>
            <a:r>
              <a:rPr lang="it-IT" dirty="0" smtClean="0"/>
              <a:t>è dato dalla </a:t>
            </a:r>
            <a:r>
              <a:rPr lang="it-IT" dirty="0"/>
              <a:t>sommatoria delle probabilità che il prodotto sia più o meno difettoso, </a:t>
            </a:r>
            <a:r>
              <a:rPr lang="it-IT" dirty="0" smtClean="0"/>
              <a:t>moltiplicata con </a:t>
            </a:r>
            <a:r>
              <a:rPr lang="it-IT" dirty="0"/>
              <a:t>i relativi costi che l’impresa deve sostenere, a seconda della gravità del difetto.</a:t>
            </a:r>
          </a:p>
          <a:p>
            <a:pPr marL="0" indent="0" algn="just">
              <a:buNone/>
            </a:pPr>
            <a:r>
              <a:rPr lang="it-IT" dirty="0"/>
              <a:t>Nel nostro caso:</a:t>
            </a:r>
          </a:p>
          <a:p>
            <a:pPr marL="0" indent="0" algn="just">
              <a:buNone/>
            </a:pPr>
            <a:r>
              <a:rPr lang="it-IT" dirty="0" err="1"/>
              <a:t>Ac</a:t>
            </a:r>
            <a:r>
              <a:rPr lang="it-IT" dirty="0"/>
              <a:t> = 0,70 * 0 + 0,20 * 500 + 0,10 * 2.000 = 300 euro</a:t>
            </a:r>
          </a:p>
          <a:p>
            <a:pPr marL="0" indent="0" algn="just">
              <a:buNone/>
            </a:pPr>
            <a:r>
              <a:rPr lang="it-IT" dirty="0"/>
              <a:t>Ricordiamo che:</a:t>
            </a:r>
          </a:p>
          <a:p>
            <a:pPr marL="0" indent="0" algn="just">
              <a:buNone/>
            </a:pPr>
            <a:r>
              <a:rPr lang="it-IT" dirty="0"/>
              <a:t>• 0,70 è la probabilità che il prodotto non presenterà difetti (70%), a cui, quindi,</a:t>
            </a:r>
          </a:p>
          <a:p>
            <a:pPr algn="just"/>
            <a:r>
              <a:rPr lang="it-IT" dirty="0"/>
              <a:t>è associato un costo di intervento pari a zero;</a:t>
            </a:r>
          </a:p>
          <a:p>
            <a:pPr algn="just"/>
            <a:r>
              <a:rPr lang="it-IT" dirty="0"/>
              <a:t>• 0,20 è la probabilità che il prodotto presenterà difetti lievi (20%), a cui è </a:t>
            </a:r>
            <a:r>
              <a:rPr lang="it-IT" dirty="0" smtClean="0"/>
              <a:t>associato un </a:t>
            </a:r>
            <a:r>
              <a:rPr lang="it-IT" dirty="0"/>
              <a:t>costo di intervento pari a € 500;</a:t>
            </a:r>
          </a:p>
          <a:p>
            <a:pPr algn="just"/>
            <a:r>
              <a:rPr lang="it-IT" dirty="0"/>
              <a:t>• 0,10 è la probabilità che il prodotto presenterà difetti gravi (10%), a cui è </a:t>
            </a:r>
            <a:r>
              <a:rPr lang="it-IT" dirty="0" smtClean="0"/>
              <a:t>associato un </a:t>
            </a:r>
            <a:r>
              <a:rPr lang="it-IT" dirty="0"/>
              <a:t>costo di intervento pari a € 2.000. </a:t>
            </a:r>
          </a:p>
        </p:txBody>
      </p:sp>
    </p:spTree>
    <p:extLst>
      <p:ext uri="{BB962C8B-B14F-4D97-AF65-F5344CB8AC3E}">
        <p14:creationId xmlns:p14="http://schemas.microsoft.com/office/powerpoint/2010/main" val="2867622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1143000"/>
          </a:xfrm>
        </p:spPr>
        <p:txBody>
          <a:bodyPr>
            <a:normAutofit/>
          </a:bodyPr>
          <a:lstStyle/>
          <a:p>
            <a:pPr algn="l"/>
            <a:r>
              <a:rPr lang="it-IT" sz="2400" dirty="0"/>
              <a:t>RAPPRESENTAZIONE IN BILANCIO</a:t>
            </a:r>
            <a:br>
              <a:rPr lang="it-IT" sz="2400" dirty="0"/>
            </a:br>
            <a:r>
              <a:rPr lang="it-IT" sz="2400" dirty="0"/>
              <a:t>segue</a:t>
            </a:r>
          </a:p>
        </p:txBody>
      </p:sp>
      <p:sp>
        <p:nvSpPr>
          <p:cNvPr id="3" name="Segnaposto contenuto 2"/>
          <p:cNvSpPr>
            <a:spLocks noGrp="1"/>
          </p:cNvSpPr>
          <p:nvPr>
            <p:ph idx="1"/>
          </p:nvPr>
        </p:nvSpPr>
        <p:spPr>
          <a:xfrm>
            <a:off x="539552" y="1340768"/>
            <a:ext cx="8229600" cy="4713387"/>
          </a:xfrm>
        </p:spPr>
        <p:txBody>
          <a:bodyPr>
            <a:normAutofit/>
          </a:bodyPr>
          <a:lstStyle/>
          <a:p>
            <a:r>
              <a:rPr lang="it-IT" sz="2400" dirty="0"/>
              <a:t>2) Calcolo dell’ammontare da stanziare nel bilancio d’esercizio: </a:t>
            </a:r>
            <a:r>
              <a:rPr lang="it-IT" sz="2400" dirty="0" smtClean="0"/>
              <a:t>prodotto del </a:t>
            </a:r>
            <a:r>
              <a:rPr lang="it-IT" sz="2400" dirty="0"/>
              <a:t>costo di cui al punto sub 1) per il numero di prodotti venduti.</a:t>
            </a:r>
          </a:p>
          <a:p>
            <a:pPr marL="0" indent="0">
              <a:buNone/>
            </a:pPr>
            <a:r>
              <a:rPr lang="it-IT" sz="2400" dirty="0"/>
              <a:t>Fondo per garanzia prodotti = </a:t>
            </a:r>
            <a:r>
              <a:rPr lang="it-IT" sz="2400" dirty="0" err="1"/>
              <a:t>Ac</a:t>
            </a:r>
            <a:r>
              <a:rPr lang="it-IT" sz="2400" dirty="0"/>
              <a:t> x </a:t>
            </a:r>
            <a:r>
              <a:rPr lang="it-IT" sz="2400" dirty="0" err="1"/>
              <a:t>n°prodotti</a:t>
            </a:r>
            <a:r>
              <a:rPr lang="it-IT" sz="2400" dirty="0"/>
              <a:t> </a:t>
            </a:r>
            <a:r>
              <a:rPr lang="it-IT" sz="2400" dirty="0" smtClean="0"/>
              <a:t>venduti: 300 </a:t>
            </a:r>
            <a:r>
              <a:rPr lang="it-IT" sz="2400" dirty="0"/>
              <a:t>euro x 1.000 = </a:t>
            </a:r>
            <a:r>
              <a:rPr lang="it-IT" sz="2400" dirty="0" smtClean="0"/>
              <a:t>300.000</a:t>
            </a:r>
          </a:p>
          <a:p>
            <a:pPr marL="0" indent="0">
              <a:buNone/>
            </a:pPr>
            <a:r>
              <a:rPr lang="it-IT" sz="2400" dirty="0" smtClean="0"/>
              <a:t>Pertanto</a:t>
            </a:r>
            <a:r>
              <a:rPr lang="it-IT" sz="2400" dirty="0"/>
              <a:t>, al 31 dicembre, la società dovrà costituire un fondo per </a:t>
            </a:r>
            <a:r>
              <a:rPr lang="it-IT" sz="2400" dirty="0" smtClean="0"/>
              <a:t>garanzia prodotti </a:t>
            </a:r>
            <a:r>
              <a:rPr lang="it-IT" sz="2400" dirty="0"/>
              <a:t>pari ad € 300.000, rilevando la seguente scrittura contabile</a:t>
            </a:r>
            <a:r>
              <a:rPr lang="it-IT" sz="2400" dirty="0" smtClean="0"/>
              <a:t>.</a:t>
            </a:r>
          </a:p>
          <a:p>
            <a:pPr marL="0" indent="0">
              <a:buNone/>
            </a:pP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1918218952"/>
              </p:ext>
            </p:extLst>
          </p:nvPr>
        </p:nvGraphicFramePr>
        <p:xfrm>
          <a:off x="1403648" y="4509120"/>
          <a:ext cx="6096000" cy="1944216"/>
        </p:xfrm>
        <a:graphic>
          <a:graphicData uri="http://schemas.openxmlformats.org/drawingml/2006/table">
            <a:tbl>
              <a:tblPr firstRow="1" bandRow="1">
                <a:tableStyleId>{5C22544A-7EE6-4342-B048-85BDC9FD1C3A}</a:tableStyleId>
              </a:tblPr>
              <a:tblGrid>
                <a:gridCol w="2032000"/>
                <a:gridCol w="2032000"/>
                <a:gridCol w="2032000"/>
              </a:tblGrid>
              <a:tr h="473556">
                <a:tc>
                  <a:txBody>
                    <a:bodyPr/>
                    <a:lstStyle/>
                    <a:p>
                      <a:endParaRPr lang="it-IT" dirty="0"/>
                    </a:p>
                  </a:txBody>
                  <a:tcPr/>
                </a:tc>
                <a:tc>
                  <a:txBody>
                    <a:bodyPr/>
                    <a:lstStyle/>
                    <a:p>
                      <a:pPr algn="ctr"/>
                      <a:r>
                        <a:rPr lang="it-IT" dirty="0" smtClean="0"/>
                        <a:t>DARE</a:t>
                      </a:r>
                      <a:endParaRPr lang="it-IT" dirty="0"/>
                    </a:p>
                  </a:txBody>
                  <a:tcPr/>
                </a:tc>
                <a:tc>
                  <a:txBody>
                    <a:bodyPr/>
                    <a:lstStyle/>
                    <a:p>
                      <a:pPr algn="ctr"/>
                      <a:r>
                        <a:rPr lang="it-IT" dirty="0" smtClean="0"/>
                        <a:t>AVERE</a:t>
                      </a:r>
                      <a:endParaRPr lang="it-IT" dirty="0"/>
                    </a:p>
                  </a:txBody>
                  <a:tcPr/>
                </a:tc>
              </a:tr>
              <a:tr h="774328">
                <a:tc>
                  <a:txBody>
                    <a:bodyPr/>
                    <a:lstStyle/>
                    <a:p>
                      <a:r>
                        <a:rPr lang="it-IT" sz="1400" dirty="0" smtClean="0"/>
                        <a:t>Accantonamento al fondo</a:t>
                      </a:r>
                    </a:p>
                    <a:p>
                      <a:r>
                        <a:rPr lang="it-IT" sz="1400" dirty="0" smtClean="0"/>
                        <a:t>garanzia prodotti</a:t>
                      </a:r>
                    </a:p>
                    <a:p>
                      <a:endParaRPr lang="it-IT" sz="1050" dirty="0"/>
                    </a:p>
                  </a:txBody>
                  <a:tcPr/>
                </a:tc>
                <a:tc>
                  <a:txBody>
                    <a:bodyPr/>
                    <a:lstStyle/>
                    <a:p>
                      <a:pPr algn="r"/>
                      <a:r>
                        <a:rPr lang="it-IT" dirty="0" smtClean="0"/>
                        <a:t>300.000</a:t>
                      </a:r>
                      <a:endParaRPr lang="it-IT" dirty="0"/>
                    </a:p>
                  </a:txBody>
                  <a:tcPr/>
                </a:tc>
                <a:tc>
                  <a:txBody>
                    <a:bodyPr/>
                    <a:lstStyle/>
                    <a:p>
                      <a:endParaRPr lang="it-IT"/>
                    </a:p>
                  </a:txBody>
                  <a:tcPr/>
                </a:tc>
              </a:tr>
              <a:tr h="0">
                <a:tc>
                  <a:txBody>
                    <a:bodyPr/>
                    <a:lstStyle/>
                    <a:p>
                      <a:r>
                        <a:rPr lang="it-IT" sz="1400" dirty="0" smtClean="0"/>
                        <a:t>Fondo garanzia prodotti</a:t>
                      </a:r>
                    </a:p>
                    <a:p>
                      <a:endParaRPr lang="it-IT" dirty="0"/>
                    </a:p>
                  </a:txBody>
                  <a:tcPr/>
                </a:tc>
                <a:tc>
                  <a:txBody>
                    <a:bodyPr/>
                    <a:lstStyle/>
                    <a:p>
                      <a:endParaRPr lang="it-IT"/>
                    </a:p>
                  </a:txBody>
                  <a:tcPr/>
                </a:tc>
                <a:tc>
                  <a:txBody>
                    <a:bodyPr/>
                    <a:lstStyle/>
                    <a:p>
                      <a:pPr algn="r"/>
                      <a:r>
                        <a:rPr lang="it-IT" dirty="0" smtClean="0"/>
                        <a:t>300.000</a:t>
                      </a:r>
                      <a:endParaRPr lang="it-IT" dirty="0"/>
                    </a:p>
                  </a:txBody>
                  <a:tcPr/>
                </a:tc>
              </a:tr>
            </a:tbl>
          </a:graphicData>
        </a:graphic>
      </p:graphicFrame>
    </p:spTree>
    <p:extLst>
      <p:ext uri="{BB962C8B-B14F-4D97-AF65-F5344CB8AC3E}">
        <p14:creationId xmlns:p14="http://schemas.microsoft.com/office/powerpoint/2010/main" val="400960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IPOTESI OPERATIVE segue</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smtClean="0"/>
              <a:t> 7- IRES a carico esercizio 5.000, acconti 2.000, ritenute 1.500;</a:t>
            </a:r>
          </a:p>
          <a:p>
            <a:pPr marL="0" indent="0">
              <a:buNone/>
            </a:pPr>
            <a:r>
              <a:rPr lang="it-IT" dirty="0"/>
              <a:t> </a:t>
            </a:r>
            <a:r>
              <a:rPr lang="it-IT" dirty="0" smtClean="0"/>
              <a:t>8- IRAP a carico esercizio 9.500, acconti 10.000;</a:t>
            </a:r>
          </a:p>
          <a:p>
            <a:pPr marL="0" indent="0">
              <a:buNone/>
            </a:pPr>
            <a:r>
              <a:rPr lang="it-IT" dirty="0"/>
              <a:t> </a:t>
            </a:r>
            <a:r>
              <a:rPr lang="it-IT" dirty="0" smtClean="0"/>
              <a:t>9- debito per acquisto di un bene per 10.000 con interesse implicito di 3.000 e pagamento a tre anni;</a:t>
            </a:r>
          </a:p>
          <a:p>
            <a:pPr marL="0" indent="0">
              <a:buNone/>
            </a:pPr>
            <a:r>
              <a:rPr lang="it-IT" dirty="0" smtClean="0"/>
              <a:t> 10- </a:t>
            </a:r>
            <a:r>
              <a:rPr lang="it-IT" dirty="0"/>
              <a:t>finanziamento a tasso fisso con up-front </a:t>
            </a:r>
            <a:r>
              <a:rPr lang="it-IT" dirty="0" smtClean="0"/>
              <a:t>pagata:</a:t>
            </a:r>
          </a:p>
          <a:p>
            <a:pPr marL="0" indent="0">
              <a:buNone/>
            </a:pPr>
            <a:r>
              <a:rPr lang="it-IT" dirty="0" smtClean="0"/>
              <a:t>    -Finanziamento ricevuto per € 1.000</a:t>
            </a:r>
          </a:p>
          <a:p>
            <a:pPr marL="0" indent="0">
              <a:buNone/>
            </a:pPr>
            <a:r>
              <a:rPr lang="it-IT" dirty="0" smtClean="0"/>
              <a:t>    -Scadenza </a:t>
            </a:r>
            <a:r>
              <a:rPr lang="it-IT" dirty="0" err="1" smtClean="0"/>
              <a:t>bullet</a:t>
            </a:r>
            <a:r>
              <a:rPr lang="it-IT" dirty="0" smtClean="0"/>
              <a:t> 5 anni</a:t>
            </a:r>
          </a:p>
          <a:p>
            <a:pPr marL="0" indent="0">
              <a:buNone/>
            </a:pPr>
            <a:r>
              <a:rPr lang="it-IT" dirty="0" smtClean="0"/>
              <a:t>    -Tasso contrattuale 5%</a:t>
            </a:r>
          </a:p>
          <a:p>
            <a:pPr marL="0" indent="0">
              <a:buNone/>
            </a:pPr>
            <a:r>
              <a:rPr lang="it-IT" dirty="0"/>
              <a:t> </a:t>
            </a:r>
            <a:r>
              <a:rPr lang="it-IT" dirty="0" smtClean="0"/>
              <a:t>   -Costi </a:t>
            </a:r>
            <a:r>
              <a:rPr lang="it-IT" dirty="0"/>
              <a:t>di transazione (commissione up-front pagata) 3</a:t>
            </a:r>
            <a:r>
              <a:rPr lang="it-IT" dirty="0" smtClean="0"/>
              <a:t>%</a:t>
            </a:r>
          </a:p>
          <a:p>
            <a:pPr marL="0" indent="0">
              <a:buNone/>
            </a:pPr>
            <a:endParaRPr lang="it-IT" dirty="0"/>
          </a:p>
        </p:txBody>
      </p:sp>
    </p:spTree>
    <p:extLst>
      <p:ext uri="{BB962C8B-B14F-4D97-AF65-F5344CB8AC3E}">
        <p14:creationId xmlns:p14="http://schemas.microsoft.com/office/powerpoint/2010/main" val="363198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IPOTESI OPERATIVE segue</a:t>
            </a:r>
            <a:endParaRPr lang="it-IT" dirty="0"/>
          </a:p>
        </p:txBody>
      </p:sp>
      <p:sp>
        <p:nvSpPr>
          <p:cNvPr id="3" name="Segnaposto contenuto 2"/>
          <p:cNvSpPr>
            <a:spLocks noGrp="1"/>
          </p:cNvSpPr>
          <p:nvPr>
            <p:ph idx="1"/>
          </p:nvPr>
        </p:nvSpPr>
        <p:spPr/>
        <p:txBody>
          <a:bodyPr>
            <a:normAutofit/>
          </a:bodyPr>
          <a:lstStyle/>
          <a:p>
            <a:pPr marL="0" indent="0" algn="just">
              <a:buNone/>
            </a:pPr>
            <a:r>
              <a:rPr lang="it-IT" sz="3000" dirty="0" smtClean="0"/>
              <a:t>11-Gli </a:t>
            </a:r>
            <a:r>
              <a:rPr lang="it-IT" sz="3000" dirty="0"/>
              <a:t>amministratori della </a:t>
            </a:r>
            <a:r>
              <a:rPr lang="it-IT" sz="3000" dirty="0" smtClean="0"/>
              <a:t>società, </a:t>
            </a:r>
            <a:r>
              <a:rPr lang="it-IT" sz="3000" dirty="0"/>
              <a:t>nell’effettuare le scritture di assestamento </a:t>
            </a:r>
            <a:r>
              <a:rPr lang="it-IT" sz="3000" dirty="0" smtClean="0"/>
              <a:t>al 31.12.X</a:t>
            </a:r>
            <a:r>
              <a:rPr lang="it-IT" sz="3000" dirty="0"/>
              <a:t>, stimano di dover effettuare uno stanziamento a fondo rischi di </a:t>
            </a:r>
            <a:r>
              <a:rPr lang="it-IT" sz="3000" dirty="0" smtClean="0"/>
              <a:t>25.000 per una </a:t>
            </a:r>
            <a:r>
              <a:rPr lang="it-IT" sz="3000" dirty="0"/>
              <a:t>causa in corso con un dipendente licenziato dalla medesima società. </a:t>
            </a:r>
            <a:r>
              <a:rPr lang="it-IT" sz="3000" dirty="0" smtClean="0"/>
              <a:t>Nell’esercizio successivo </a:t>
            </a:r>
            <a:r>
              <a:rPr lang="it-IT" sz="3000" dirty="0"/>
              <a:t>(esercizio X+1), alla luce dell’evolversi della causa, i legali stimano l’importo </a:t>
            </a:r>
            <a:r>
              <a:rPr lang="it-IT" sz="3000" dirty="0" smtClean="0"/>
              <a:t>da dover </a:t>
            </a:r>
            <a:r>
              <a:rPr lang="it-IT" sz="3000" dirty="0"/>
              <a:t>presumibilmente corrispondere al dipendente in Euro 20.000</a:t>
            </a:r>
          </a:p>
        </p:txBody>
      </p:sp>
    </p:spTree>
    <p:extLst>
      <p:ext uri="{BB962C8B-B14F-4D97-AF65-F5344CB8AC3E}">
        <p14:creationId xmlns:p14="http://schemas.microsoft.com/office/powerpoint/2010/main" val="555656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IPOTESI OPERATIVE segue</a:t>
            </a:r>
            <a:endParaRPr lang="it-IT"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smtClean="0"/>
              <a:t>12- </a:t>
            </a:r>
            <a:r>
              <a:rPr lang="it-IT" sz="3000" dirty="0"/>
              <a:t>i </a:t>
            </a:r>
            <a:r>
              <a:rPr lang="it-IT" sz="3000" dirty="0" smtClean="0"/>
              <a:t>prodotti venduti sono </a:t>
            </a:r>
            <a:r>
              <a:rPr lang="it-IT" sz="3000" dirty="0"/>
              <a:t>assistiti da </a:t>
            </a:r>
            <a:r>
              <a:rPr lang="it-IT" sz="3000" dirty="0" smtClean="0"/>
              <a:t>garanzia a </a:t>
            </a:r>
            <a:r>
              <a:rPr lang="it-IT" sz="3000" dirty="0"/>
              <a:t>fronte di eventuali difetti rilevati dai clienti nel primo anno dopo la vendita. L’impresa stima che:</a:t>
            </a:r>
          </a:p>
          <a:p>
            <a:pPr marL="0" indent="0" algn="just">
              <a:buNone/>
            </a:pPr>
            <a:r>
              <a:rPr lang="it-IT" sz="3000" dirty="0"/>
              <a:t>a) se i danni sono lievi, i costi di garanzia da sostenere per ogni singolo </a:t>
            </a:r>
            <a:r>
              <a:rPr lang="it-IT" sz="3000" dirty="0" smtClean="0"/>
              <a:t>prodotto ammontano </a:t>
            </a:r>
            <a:r>
              <a:rPr lang="it-IT" sz="3000" dirty="0"/>
              <a:t>a € 500;</a:t>
            </a:r>
          </a:p>
          <a:p>
            <a:pPr marL="0" indent="0" algn="just">
              <a:buNone/>
            </a:pPr>
            <a:r>
              <a:rPr lang="it-IT" sz="3000" dirty="0"/>
              <a:t>b) se i danni sono gravi, i costi di garanzia da sostenere per ogni singolo </a:t>
            </a:r>
            <a:r>
              <a:rPr lang="it-IT" sz="3000" dirty="0" smtClean="0"/>
              <a:t>prodotto ammontano </a:t>
            </a:r>
            <a:r>
              <a:rPr lang="it-IT" sz="3000" dirty="0"/>
              <a:t>a € 2.000.</a:t>
            </a:r>
          </a:p>
          <a:p>
            <a:pPr marL="0" indent="0" algn="just">
              <a:buNone/>
            </a:pPr>
            <a:r>
              <a:rPr lang="it-IT" sz="3000" dirty="0"/>
              <a:t>Inoltre, sulla base dell’esperienza passata, la società sa che il 70% dei </a:t>
            </a:r>
            <a:r>
              <a:rPr lang="it-IT" sz="3000" dirty="0" smtClean="0"/>
              <a:t>beni prodotti </a:t>
            </a:r>
            <a:r>
              <a:rPr lang="it-IT" sz="3000" dirty="0"/>
              <a:t>e venduti non presenta difetti, il 20% presenta difetti lievi, il 10% </a:t>
            </a:r>
            <a:r>
              <a:rPr lang="it-IT" sz="3000" dirty="0" smtClean="0"/>
              <a:t>presenta gravi. I prodotti venduti nell’anno sono 1.000.</a:t>
            </a:r>
            <a:endParaRPr lang="it-IT" sz="3000" dirty="0"/>
          </a:p>
        </p:txBody>
      </p:sp>
    </p:spTree>
    <p:extLst>
      <p:ext uri="{BB962C8B-B14F-4D97-AF65-F5344CB8AC3E}">
        <p14:creationId xmlns:p14="http://schemas.microsoft.com/office/powerpoint/2010/main" val="3150317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DEFINIZIONI GENERALI</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a:t>I debiti sono passività di natura determinata ed esistenza certa, con scadenza e </a:t>
            </a:r>
            <a:r>
              <a:rPr lang="it-IT" dirty="0" smtClean="0"/>
              <a:t>ammontare determinati</a:t>
            </a:r>
            <a:r>
              <a:rPr lang="it-IT" dirty="0"/>
              <a:t>. I debiti </a:t>
            </a:r>
            <a:r>
              <a:rPr lang="it-IT" dirty="0" smtClean="0"/>
              <a:t>rappresentano obbligazioni </a:t>
            </a:r>
            <a:r>
              <a:rPr lang="it-IT" dirty="0"/>
              <a:t>a pagare un ammontare determinato </a:t>
            </a:r>
            <a:r>
              <a:rPr lang="it-IT" dirty="0" smtClean="0"/>
              <a:t>di disponibilità </a:t>
            </a:r>
            <a:r>
              <a:rPr lang="it-IT" dirty="0"/>
              <a:t>liquida ad una scadenza determinata ovvero obbligazioni a </a:t>
            </a:r>
            <a:r>
              <a:rPr lang="it-IT" dirty="0" smtClean="0"/>
              <a:t>consegnare </a:t>
            </a:r>
            <a:r>
              <a:rPr lang="it-IT" dirty="0"/>
              <a:t>beni </a:t>
            </a:r>
            <a:r>
              <a:rPr lang="it-IT" dirty="0" smtClean="0"/>
              <a:t>o rendere </a:t>
            </a:r>
            <a:r>
              <a:rPr lang="it-IT" dirty="0"/>
              <a:t>servizi.</a:t>
            </a:r>
          </a:p>
          <a:p>
            <a:pPr algn="just"/>
            <a:r>
              <a:rPr lang="it-IT" dirty="0" smtClean="0"/>
              <a:t>Principio </a:t>
            </a:r>
            <a:r>
              <a:rPr lang="it-IT" dirty="0"/>
              <a:t>contabile di riferimento: OIC </a:t>
            </a:r>
            <a:r>
              <a:rPr lang="it-IT" dirty="0" smtClean="0"/>
              <a:t>n. 19</a:t>
            </a:r>
            <a:endParaRPr lang="it-IT" dirty="0"/>
          </a:p>
          <a:p>
            <a:pPr algn="just"/>
            <a:r>
              <a:rPr lang="it-IT" dirty="0" smtClean="0"/>
              <a:t>Normativa </a:t>
            </a:r>
            <a:r>
              <a:rPr lang="it-IT" dirty="0"/>
              <a:t>civilistica di riferimento: art. 2424 C.C., art. 2425 C.C., art. 2425-bis C.C., art. 2426</a:t>
            </a:r>
          </a:p>
          <a:p>
            <a:pPr algn="just"/>
            <a:r>
              <a:rPr lang="it-IT" dirty="0"/>
              <a:t>C.C., art. 2427 C.C., art. 2428 C.C</a:t>
            </a:r>
          </a:p>
        </p:txBody>
      </p:sp>
    </p:spTree>
    <p:extLst>
      <p:ext uri="{BB962C8B-B14F-4D97-AF65-F5344CB8AC3E}">
        <p14:creationId xmlns:p14="http://schemas.microsoft.com/office/powerpoint/2010/main" val="2968449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71400"/>
            <a:ext cx="8229600" cy="1143000"/>
          </a:xfrm>
        </p:spPr>
        <p:txBody>
          <a:bodyPr>
            <a:normAutofit/>
          </a:bodyPr>
          <a:lstStyle/>
          <a:p>
            <a:r>
              <a:rPr lang="it-IT" sz="2400" dirty="0" smtClean="0"/>
              <a:t>DEFINIZIONI GENERALI segue</a:t>
            </a:r>
            <a:endParaRPr lang="it-IT" sz="2400" dirty="0"/>
          </a:p>
        </p:txBody>
      </p:sp>
      <p:sp>
        <p:nvSpPr>
          <p:cNvPr id="3" name="Segnaposto contenuto 2"/>
          <p:cNvSpPr>
            <a:spLocks noGrp="1"/>
          </p:cNvSpPr>
          <p:nvPr>
            <p:ph idx="1"/>
          </p:nvPr>
        </p:nvSpPr>
        <p:spPr>
          <a:xfrm>
            <a:off x="323528" y="1196752"/>
            <a:ext cx="8373616" cy="5328592"/>
          </a:xfrm>
        </p:spPr>
        <p:txBody>
          <a:bodyPr>
            <a:noAutofit/>
          </a:bodyPr>
          <a:lstStyle/>
          <a:p>
            <a:r>
              <a:rPr lang="it-IT" sz="1800" dirty="0"/>
              <a:t>Classificazione: art. 2424 c.c. - Stato Patrimoniale</a:t>
            </a:r>
          </a:p>
          <a:p>
            <a:r>
              <a:rPr lang="it-IT" sz="1800" dirty="0"/>
              <a:t>D – </a:t>
            </a:r>
            <a:r>
              <a:rPr lang="it-IT" sz="1800" dirty="0" smtClean="0"/>
              <a:t>Debiti con separata </a:t>
            </a:r>
            <a:r>
              <a:rPr lang="it-IT" sz="1800" dirty="0"/>
              <a:t>indicazione degli importi esigibili entro ed oltre i 12 </a:t>
            </a:r>
            <a:r>
              <a:rPr lang="it-IT" sz="1800" dirty="0" smtClean="0"/>
              <a:t>mesi</a:t>
            </a:r>
            <a:endParaRPr lang="it-IT" sz="1800" dirty="0"/>
          </a:p>
          <a:p>
            <a:r>
              <a:rPr lang="it-IT" sz="1800" dirty="0"/>
              <a:t>1) Obbligazioni</a:t>
            </a:r>
          </a:p>
          <a:p>
            <a:r>
              <a:rPr lang="it-IT" sz="1800" dirty="0"/>
              <a:t>2) Obbligazioni convertibili</a:t>
            </a:r>
          </a:p>
          <a:p>
            <a:r>
              <a:rPr lang="it-IT" sz="1800" dirty="0"/>
              <a:t>3) Debiti verso soci per finanziamenti</a:t>
            </a:r>
          </a:p>
          <a:p>
            <a:r>
              <a:rPr lang="it-IT" sz="1800" dirty="0"/>
              <a:t>4) Debiti verso banche</a:t>
            </a:r>
          </a:p>
          <a:p>
            <a:r>
              <a:rPr lang="it-IT" sz="1800" dirty="0"/>
              <a:t>5) Debiti verso altri finanziatori</a:t>
            </a:r>
          </a:p>
          <a:p>
            <a:r>
              <a:rPr lang="it-IT" sz="1800" dirty="0"/>
              <a:t>6) Acconti</a:t>
            </a:r>
          </a:p>
          <a:p>
            <a:r>
              <a:rPr lang="it-IT" sz="1800" dirty="0"/>
              <a:t>7) Debiti verso </a:t>
            </a:r>
            <a:r>
              <a:rPr lang="it-IT" sz="1800" dirty="0" smtClean="0"/>
              <a:t>fornitori</a:t>
            </a:r>
            <a:endParaRPr lang="it-IT" sz="1800" dirty="0"/>
          </a:p>
          <a:p>
            <a:r>
              <a:rPr lang="it-IT" sz="1800" dirty="0" smtClean="0"/>
              <a:t>8</a:t>
            </a:r>
            <a:r>
              <a:rPr lang="it-IT" sz="1800" dirty="0"/>
              <a:t>) Debiti rappresentati da titoli di credito</a:t>
            </a:r>
          </a:p>
          <a:p>
            <a:r>
              <a:rPr lang="it-IT" sz="1800" dirty="0"/>
              <a:t>9) Debiti verso imprese controllate</a:t>
            </a:r>
          </a:p>
          <a:p>
            <a:r>
              <a:rPr lang="it-IT" sz="1800" dirty="0"/>
              <a:t>10) Debiti verso imprese collegate</a:t>
            </a:r>
          </a:p>
          <a:p>
            <a:r>
              <a:rPr lang="it-IT" sz="1800" dirty="0"/>
              <a:t>11) Debiti verso controllanti</a:t>
            </a:r>
          </a:p>
          <a:p>
            <a:r>
              <a:rPr lang="it-IT" sz="1800" dirty="0"/>
              <a:t>12) Debiti tributari</a:t>
            </a:r>
          </a:p>
          <a:p>
            <a:r>
              <a:rPr lang="it-IT" sz="1800" dirty="0"/>
              <a:t>13) Debiti verso istituti di previdenza e di assicurazione sociale</a:t>
            </a:r>
          </a:p>
          <a:p>
            <a:r>
              <a:rPr lang="it-IT" sz="1800" dirty="0"/>
              <a:t>14) Altri </a:t>
            </a:r>
            <a:r>
              <a:rPr lang="it-IT" sz="1800" dirty="0" smtClean="0"/>
              <a:t>debiti</a:t>
            </a:r>
            <a:endParaRPr lang="it-IT" sz="1800" dirty="0"/>
          </a:p>
          <a:p>
            <a:pPr marL="0" indent="0">
              <a:buNone/>
            </a:pPr>
            <a:endParaRPr lang="it-IT" sz="1600" dirty="0"/>
          </a:p>
        </p:txBody>
      </p:sp>
    </p:spTree>
    <p:extLst>
      <p:ext uri="{BB962C8B-B14F-4D97-AF65-F5344CB8AC3E}">
        <p14:creationId xmlns:p14="http://schemas.microsoft.com/office/powerpoint/2010/main" val="1442209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DEFINIZIONI GENERALI segue</a:t>
            </a:r>
            <a:br>
              <a:rPr lang="it-IT" dirty="0" smtClean="0"/>
            </a:br>
            <a:r>
              <a:rPr lang="it-IT" dirty="0" smtClean="0"/>
              <a:t>iscrizione e valutazione in bilancio</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I </a:t>
            </a:r>
            <a:r>
              <a:rPr lang="it-IT" dirty="0"/>
              <a:t>debiti commerciali originati da acquisizioni di beni sono iscritti nello stato patrimoniale </a:t>
            </a:r>
            <a:r>
              <a:rPr lang="it-IT" dirty="0" smtClean="0"/>
              <a:t>quando rischi</a:t>
            </a:r>
            <a:r>
              <a:rPr lang="it-IT" dirty="0"/>
              <a:t>, oneri e benefici significativi connessi alla proprietà sono stati trasferiti. I debiti relativi a </a:t>
            </a:r>
            <a:r>
              <a:rPr lang="it-IT" dirty="0" smtClean="0"/>
              <a:t>servizi sono </a:t>
            </a:r>
            <a:r>
              <a:rPr lang="it-IT" dirty="0"/>
              <a:t>rilevati quando i servizi sono stati resi, cioè la prestazione è stata effettuata</a:t>
            </a:r>
            <a:r>
              <a:rPr lang="it-IT" dirty="0" smtClean="0"/>
              <a:t>. </a:t>
            </a:r>
          </a:p>
          <a:p>
            <a:pPr algn="just"/>
            <a:r>
              <a:rPr lang="it-IT" dirty="0" smtClean="0"/>
              <a:t>I </a:t>
            </a:r>
            <a:r>
              <a:rPr lang="it-IT" dirty="0"/>
              <a:t>debiti finanziari sorti per operazioni di finanziamento e i debiti sorti per ragioni </a:t>
            </a:r>
            <a:r>
              <a:rPr lang="it-IT" dirty="0" smtClean="0"/>
              <a:t>diverse dall'acquisizione </a:t>
            </a:r>
            <a:r>
              <a:rPr lang="it-IT" dirty="0"/>
              <a:t>di beni e servizi sono rilevati quando esiste l'obbligazione dell'impresa verso </a:t>
            </a:r>
            <a:r>
              <a:rPr lang="it-IT" dirty="0" smtClean="0"/>
              <a:t>la controparte</a:t>
            </a:r>
            <a:r>
              <a:rPr lang="it-IT" dirty="0"/>
              <a:t>. Per i debiti finanziari, generalmente, tale momento coincide con l’erogazione </a:t>
            </a:r>
            <a:r>
              <a:rPr lang="it-IT" dirty="0" smtClean="0"/>
              <a:t>dei finanziamenti</a:t>
            </a:r>
            <a:r>
              <a:rPr lang="it-IT" dirty="0"/>
              <a:t>.</a:t>
            </a:r>
          </a:p>
        </p:txBody>
      </p:sp>
    </p:spTree>
    <p:extLst>
      <p:ext uri="{BB962C8B-B14F-4D97-AF65-F5344CB8AC3E}">
        <p14:creationId xmlns:p14="http://schemas.microsoft.com/office/powerpoint/2010/main" val="2834459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836</TotalTime>
  <Words>3095</Words>
  <Application>Microsoft Office PowerPoint</Application>
  <PresentationFormat>Presentazione su schermo (4:3)</PresentationFormat>
  <Paragraphs>300</Paragraphs>
  <Slides>34</Slides>
  <Notes>10</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SCUOLA DI FORMAZIONE ALLA PROFESSIONE DI DOTTORE COMMERCIALISTA 2015-2016</vt:lpstr>
      <vt:lpstr>IPOTESI OPERATIVE</vt:lpstr>
      <vt:lpstr>IPOTESI OPERATIVE segue</vt:lpstr>
      <vt:lpstr>IPOTESI OPERATIVE segue</vt:lpstr>
      <vt:lpstr>IPOTESI OPERATIVE segue</vt:lpstr>
      <vt:lpstr>IPOTESI OPERATIVE segue</vt:lpstr>
      <vt:lpstr>DEFINIZIONI GENERALI</vt:lpstr>
      <vt:lpstr>DEFINIZIONI GENERALI segue</vt:lpstr>
      <vt:lpstr>DEFINIZIONI GENERALI segue iscrizione e valutazione in bilancio</vt:lpstr>
      <vt:lpstr>DEFINIZIONIGENERALI segue iscrizione e valutazione in bilancio</vt:lpstr>
      <vt:lpstr>DEFINIZIONIGENERALI segue iscrizione e valutazione in bilancio</vt:lpstr>
      <vt:lpstr>DEFINIZIONI GENERALI segue iscrizione e valutazione in bilancio</vt:lpstr>
      <vt:lpstr>DEFINIZIONI GENERALI segue Contenuto minimo (principali informazioni richieste nota integr.) </vt:lpstr>
      <vt:lpstr>DEFINIZIONI GENERALI segue Contenuto minimo (principali informazioni richieste)</vt:lpstr>
      <vt:lpstr>DEFINIZIONI GENERALI segue Contenuto minimo (principali informazioni richieste)</vt:lpstr>
      <vt:lpstr>I fondi per rischi e oneri – Definizione e riferimenti</vt:lpstr>
      <vt:lpstr>I fondi - La classificazione nella prassi</vt:lpstr>
      <vt:lpstr>I fondi – Classificazione in bilancio</vt:lpstr>
      <vt:lpstr>RAPPRESENTAZIONE IN BILANCIO</vt:lpstr>
      <vt:lpstr>I fondi per rischi e oneri – Principi Contabili Internazionali</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lpstr>RAPPRESENTAZIONE IN BILANCIO segue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SCUOLA DI FORMAZIONE ALLA PROFESSIONE DI DOTTORE COMMERCIALISTA 2015-2016</dc:title>
  <dc:creator>Antonio</dc:creator>
  <cp:lastModifiedBy>Antonio</cp:lastModifiedBy>
  <cp:revision>96</cp:revision>
  <dcterms:created xsi:type="dcterms:W3CDTF">2015-09-16T13:22:00Z</dcterms:created>
  <dcterms:modified xsi:type="dcterms:W3CDTF">2015-11-04T15:18:00Z</dcterms:modified>
</cp:coreProperties>
</file>