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86" r:id="rId3"/>
    <p:sldId id="273" r:id="rId4"/>
    <p:sldId id="275" r:id="rId5"/>
    <p:sldId id="276" r:id="rId6"/>
    <p:sldId id="274" r:id="rId7"/>
    <p:sldId id="272" r:id="rId8"/>
    <p:sldId id="257" r:id="rId9"/>
    <p:sldId id="283" r:id="rId10"/>
    <p:sldId id="258" r:id="rId11"/>
    <p:sldId id="281" r:id="rId12"/>
    <p:sldId id="259" r:id="rId13"/>
    <p:sldId id="260" r:id="rId14"/>
    <p:sldId id="261" r:id="rId15"/>
    <p:sldId id="262" r:id="rId16"/>
    <p:sldId id="284" r:id="rId17"/>
    <p:sldId id="263" r:id="rId18"/>
    <p:sldId id="280" r:id="rId19"/>
    <p:sldId id="277" r:id="rId20"/>
    <p:sldId id="265" r:id="rId21"/>
    <p:sldId id="266" r:id="rId22"/>
    <p:sldId id="267" r:id="rId23"/>
    <p:sldId id="268" r:id="rId24"/>
    <p:sldId id="271" r:id="rId25"/>
    <p:sldId id="269" r:id="rId26"/>
    <p:sldId id="270" r:id="rId27"/>
    <p:sldId id="278" r:id="rId28"/>
    <p:sldId id="279" r:id="rId29"/>
    <p:sldId id="282" r:id="rId30"/>
    <p:sldId id="287" r:id="rId31"/>
    <p:sldId id="288" r:id="rId32"/>
    <p:sldId id="289" r:id="rId33"/>
    <p:sldId id="290" r:id="rId34"/>
    <p:sldId id="291" r:id="rId35"/>
    <p:sldId id="292" r:id="rId36"/>
    <p:sldId id="293" r:id="rId37"/>
    <p:sldId id="294" r:id="rId38"/>
    <p:sldId id="285" r:id="rId3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67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6A4D78-012A-4150-BB20-F386301F05D3}" type="datetimeFigureOut">
              <a:rPr lang="it-IT" smtClean="0"/>
              <a:t>17/12/2015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F1BE1A-402A-49DE-93C2-DF9695971355}" type="slidenum">
              <a:rPr lang="it-IT" smtClean="0"/>
              <a:t>‹N›</a:t>
            </a:fld>
            <a:endParaRPr lang="it-IT"/>
          </a:p>
        </p:txBody>
      </p:sp>
    </p:spTree>
    <p:extLst>
      <p:ext uri="{BB962C8B-B14F-4D97-AF65-F5344CB8AC3E}">
        <p14:creationId xmlns:p14="http://schemas.microsoft.com/office/powerpoint/2010/main" val="3386518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5F1BE1A-402A-49DE-93C2-DF9695971355}" type="slidenum">
              <a:rPr lang="it-IT" smtClean="0"/>
              <a:t>1</a:t>
            </a:fld>
            <a:endParaRPr lang="it-IT"/>
          </a:p>
        </p:txBody>
      </p:sp>
    </p:spTree>
    <p:extLst>
      <p:ext uri="{BB962C8B-B14F-4D97-AF65-F5344CB8AC3E}">
        <p14:creationId xmlns:p14="http://schemas.microsoft.com/office/powerpoint/2010/main" val="222166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DA9E317-ED75-47D3-8954-8865312A6746}" type="datetimeFigureOut">
              <a:rPr lang="it-IT" smtClean="0"/>
              <a:t>17/12/2015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1456368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A9E317-ED75-47D3-8954-8865312A6746}" type="datetimeFigureOut">
              <a:rPr lang="it-IT" smtClean="0"/>
              <a:t>17/12/2015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183655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A9E317-ED75-47D3-8954-8865312A6746}" type="datetimeFigureOut">
              <a:rPr lang="it-IT" smtClean="0"/>
              <a:t>17/12/2015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1782433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A9E317-ED75-47D3-8954-8865312A6746}" type="datetimeFigureOut">
              <a:rPr lang="it-IT" smtClean="0"/>
              <a:t>17/12/2015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03917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DA9E317-ED75-47D3-8954-8865312A6746}" type="datetimeFigureOut">
              <a:rPr lang="it-IT" smtClean="0"/>
              <a:t>17/12/2015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12774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DA9E317-ED75-47D3-8954-8865312A6746}" type="datetimeFigureOut">
              <a:rPr lang="it-IT" smtClean="0"/>
              <a:t>17/12/2015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161737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DA9E317-ED75-47D3-8954-8865312A6746}" type="datetimeFigureOut">
              <a:rPr lang="it-IT" smtClean="0"/>
              <a:t>17/12/2015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3484169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DA9E317-ED75-47D3-8954-8865312A6746}" type="datetimeFigureOut">
              <a:rPr lang="it-IT" smtClean="0"/>
              <a:t>17/12/2015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798344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DA9E317-ED75-47D3-8954-8865312A6746}" type="datetimeFigureOut">
              <a:rPr lang="it-IT" smtClean="0"/>
              <a:t>17/12/2015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77776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DA9E317-ED75-47D3-8954-8865312A6746}" type="datetimeFigureOut">
              <a:rPr lang="it-IT" smtClean="0"/>
              <a:t>17/12/2015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72448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DA9E317-ED75-47D3-8954-8865312A6746}" type="datetimeFigureOut">
              <a:rPr lang="it-IT" smtClean="0"/>
              <a:t>17/12/2015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174596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9E317-ED75-47D3-8954-8865312A6746}" type="datetimeFigureOut">
              <a:rPr lang="it-IT" smtClean="0"/>
              <a:t>17/12/2015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7BA5D-2F2B-484A-91F2-37EF20B25A76}" type="slidenum">
              <a:rPr lang="it-IT" smtClean="0"/>
              <a:t>‹N›</a:t>
            </a:fld>
            <a:endParaRPr lang="it-IT"/>
          </a:p>
        </p:txBody>
      </p:sp>
    </p:spTree>
    <p:extLst>
      <p:ext uri="{BB962C8B-B14F-4D97-AF65-F5344CB8AC3E}">
        <p14:creationId xmlns:p14="http://schemas.microsoft.com/office/powerpoint/2010/main" val="2688005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27584" y="764704"/>
            <a:ext cx="7488832" cy="4874096"/>
          </a:xfrm>
        </p:spPr>
        <p:txBody>
          <a:bodyPr>
            <a:normAutofit fontScale="25000" lnSpcReduction="20000"/>
          </a:bodyPr>
          <a:lstStyle/>
          <a:p>
            <a:pPr marL="457200" indent="-457200" algn="l">
              <a:buFont typeface="Arial" pitchFamily="34" charset="0"/>
              <a:buChar char="•"/>
            </a:pPr>
            <a:r>
              <a:rPr lang="it-IT" sz="5600" dirty="0" smtClean="0">
                <a:solidFill>
                  <a:schemeClr val="tx1"/>
                </a:solidFill>
              </a:rPr>
              <a:t>A partire dai primi anni ’90, nell’alternativa tra  gestione amministrativa e gestione giurisdizionale dell’insolvenza si è affermata una terza via, volta ad esaltare il ruolo e la funzione degli accordi stragiudiziali (privatistici) per la gestione della </a:t>
            </a:r>
            <a:r>
              <a:rPr lang="it-IT" sz="5600" b="1" u="sng" dirty="0" smtClean="0">
                <a:solidFill>
                  <a:schemeClr val="tx1"/>
                </a:solidFill>
              </a:rPr>
              <a:t>crisi</a:t>
            </a:r>
            <a:r>
              <a:rPr lang="it-IT" sz="5600" dirty="0" smtClean="0">
                <a:solidFill>
                  <a:schemeClr val="tx1"/>
                </a:solidFill>
              </a:rPr>
              <a:t> di impresa. </a:t>
            </a:r>
          </a:p>
          <a:p>
            <a:pPr marL="457200" indent="-457200" algn="l">
              <a:buFont typeface="Arial" pitchFamily="34" charset="0"/>
              <a:buChar char="•"/>
            </a:pPr>
            <a:r>
              <a:rPr lang="it-IT" sz="5600" dirty="0" smtClean="0">
                <a:solidFill>
                  <a:schemeClr val="tx1"/>
                </a:solidFill>
              </a:rPr>
              <a:t>Il fenomeno descritto si inserisce in una corrente di pensiero più vasta, volta a ridimensionare l’accesso libero ed incondizionato ad un processo da parte di chiunque, incentivando, anche in materia concorsuale, l’introduzione di “filtri”.</a:t>
            </a:r>
          </a:p>
          <a:p>
            <a:pPr marL="457200" indent="-457200" algn="l">
              <a:buFont typeface="Arial" pitchFamily="34" charset="0"/>
              <a:buChar char="•"/>
            </a:pPr>
            <a:r>
              <a:rPr lang="it-IT" sz="5600" dirty="0" smtClean="0">
                <a:solidFill>
                  <a:schemeClr val="tx1"/>
                </a:solidFill>
              </a:rPr>
              <a:t>Il fallimento è, sostanzialmente, prima di tutto, una procedura esecutiva, la più importante ed articolata procedura esecutiva disciplinata dal nostro ordinamento, che tutela gli interessi dei creditori (</a:t>
            </a:r>
            <a:r>
              <a:rPr lang="it-IT" sz="5600" b="1" u="sng" dirty="0" smtClean="0">
                <a:solidFill>
                  <a:schemeClr val="tx1"/>
                </a:solidFill>
              </a:rPr>
              <a:t>concorsuali e concorrenti</a:t>
            </a:r>
            <a:r>
              <a:rPr lang="it-IT" sz="5600" dirty="0" smtClean="0">
                <a:solidFill>
                  <a:schemeClr val="tx1"/>
                </a:solidFill>
              </a:rPr>
              <a:t>) dell’imprenditore commerciale.  </a:t>
            </a:r>
          </a:p>
          <a:p>
            <a:pPr marL="457200" indent="-457200" algn="l">
              <a:buFont typeface="Arial" pitchFamily="34" charset="0"/>
              <a:buChar char="•"/>
            </a:pPr>
            <a:r>
              <a:rPr lang="it-IT" sz="5600" dirty="0" smtClean="0">
                <a:solidFill>
                  <a:schemeClr val="tx1"/>
                </a:solidFill>
              </a:rPr>
              <a:t>L’autonomia privata può impedire o ridurre il livello di coinvolgimento dell’autorità giurisdizionale fin quando le difficoltà dell’imprenditore si collocano entro lo stato di </a:t>
            </a:r>
            <a:r>
              <a:rPr lang="it-IT" sz="5600" b="1" u="sng" dirty="0" smtClean="0">
                <a:solidFill>
                  <a:schemeClr val="tx1"/>
                </a:solidFill>
              </a:rPr>
              <a:t>crisi;</a:t>
            </a:r>
            <a:r>
              <a:rPr lang="it-IT" sz="5600" dirty="0" smtClean="0">
                <a:solidFill>
                  <a:schemeClr val="tx1"/>
                </a:solidFill>
              </a:rPr>
              <a:t> il nostro ordinamento, con varie recenti riforme e correzioni che hanno interessato il diritto fallimentare, riconosce cittadinanza giuridica solo a strumenti di </a:t>
            </a:r>
            <a:r>
              <a:rPr lang="it-IT" sz="5600" b="1" u="sng" dirty="0" smtClean="0">
                <a:solidFill>
                  <a:schemeClr val="tx1"/>
                </a:solidFill>
              </a:rPr>
              <a:t>gestione dello stato di crisi</a:t>
            </a:r>
            <a:r>
              <a:rPr lang="it-IT" sz="5600" b="1" dirty="0" smtClean="0">
                <a:solidFill>
                  <a:schemeClr val="tx1"/>
                </a:solidFill>
              </a:rPr>
              <a:t>.</a:t>
            </a:r>
          </a:p>
          <a:p>
            <a:pPr marL="457200" indent="-457200" algn="l">
              <a:buFont typeface="Arial" pitchFamily="34" charset="0"/>
              <a:buChar char="•"/>
            </a:pPr>
            <a:r>
              <a:rPr lang="it-IT" sz="5600" dirty="0" smtClean="0">
                <a:solidFill>
                  <a:schemeClr val="tx1"/>
                </a:solidFill>
              </a:rPr>
              <a:t>Se l’imprenditore è </a:t>
            </a:r>
            <a:r>
              <a:rPr lang="it-IT" sz="5600" b="1" u="sng" dirty="0" smtClean="0">
                <a:solidFill>
                  <a:schemeClr val="tx1"/>
                </a:solidFill>
              </a:rPr>
              <a:t>insolvente</a:t>
            </a:r>
            <a:r>
              <a:rPr lang="it-IT" sz="5600" dirty="0" smtClean="0">
                <a:solidFill>
                  <a:schemeClr val="tx1"/>
                </a:solidFill>
              </a:rPr>
              <a:t> non esistono alternative al fallimento.</a:t>
            </a:r>
          </a:p>
          <a:p>
            <a:pPr marL="457200" indent="-457200" algn="l">
              <a:buFont typeface="Arial" pitchFamily="34" charset="0"/>
              <a:buChar char="•"/>
            </a:pPr>
            <a:r>
              <a:rPr lang="it-IT" sz="5600" b="1" dirty="0" smtClean="0">
                <a:solidFill>
                  <a:schemeClr val="tx1"/>
                </a:solidFill>
              </a:rPr>
              <a:t>Punti di forza </a:t>
            </a:r>
            <a:r>
              <a:rPr lang="it-IT" sz="5600" dirty="0" smtClean="0">
                <a:solidFill>
                  <a:schemeClr val="tx1"/>
                </a:solidFill>
              </a:rPr>
              <a:t>della “scelta” privatistica sono rappresentati da:</a:t>
            </a:r>
          </a:p>
          <a:p>
            <a:pPr algn="l"/>
            <a:r>
              <a:rPr lang="it-IT" sz="5600" dirty="0" smtClean="0">
                <a:solidFill>
                  <a:schemeClr val="tx1"/>
                </a:solidFill>
              </a:rPr>
              <a:t>	. possibilità di non sostenere I rilevanti costi delle procedure concorsuali;</a:t>
            </a:r>
          </a:p>
          <a:p>
            <a:pPr algn="l"/>
            <a:r>
              <a:rPr lang="it-IT" sz="5600" dirty="0" smtClean="0">
                <a:solidFill>
                  <a:schemeClr val="tx1"/>
                </a:solidFill>
              </a:rPr>
              <a:t>	. maggiore libertà gestionale per l’imprenditore fuori da una procedura concorsuale;</a:t>
            </a:r>
          </a:p>
          <a:p>
            <a:pPr algn="l"/>
            <a:r>
              <a:rPr lang="it-IT" sz="5600" dirty="0" smtClean="0">
                <a:solidFill>
                  <a:schemeClr val="tx1"/>
                </a:solidFill>
              </a:rPr>
              <a:t>	. maggiori possibilità di negoziazione con il ceto creditorio (creditori privilegiati);</a:t>
            </a:r>
          </a:p>
          <a:p>
            <a:pPr algn="l"/>
            <a:r>
              <a:rPr lang="it-IT" sz="5600" dirty="0" smtClean="0">
                <a:solidFill>
                  <a:schemeClr val="tx1"/>
                </a:solidFill>
              </a:rPr>
              <a:t>	. maggiori possibilità di ottenere nuova finanza e concedere, allo scopo, nuove garanzie.</a:t>
            </a:r>
          </a:p>
          <a:p>
            <a:pPr marL="457200" indent="-457200" algn="l">
              <a:buFont typeface="Arial" pitchFamily="34" charset="0"/>
              <a:buChar char="•"/>
            </a:pPr>
            <a:r>
              <a:rPr lang="it-IT" sz="5600" b="1" dirty="0" smtClean="0">
                <a:solidFill>
                  <a:schemeClr val="tx1"/>
                </a:solidFill>
              </a:rPr>
              <a:t>Punti di debolezza:</a:t>
            </a:r>
          </a:p>
          <a:p>
            <a:pPr algn="l"/>
            <a:r>
              <a:rPr lang="it-IT" sz="5600" dirty="0" smtClean="0">
                <a:solidFill>
                  <a:schemeClr val="tx1"/>
                </a:solidFill>
              </a:rPr>
              <a:t>	. maggiore  libertà gestionale per l’imprenditore fuori da una procedura concorsuale;</a:t>
            </a:r>
          </a:p>
          <a:p>
            <a:pPr algn="l"/>
            <a:r>
              <a:rPr lang="it-IT" sz="5600" dirty="0" smtClean="0">
                <a:solidFill>
                  <a:schemeClr val="tx1"/>
                </a:solidFill>
              </a:rPr>
              <a:t>	. conseguenze negative legate all’insuccesso del piano sotto il profilo civile (revocatorie);</a:t>
            </a:r>
          </a:p>
          <a:p>
            <a:pPr algn="l"/>
            <a:r>
              <a:rPr lang="it-IT" sz="5600" dirty="0" smtClean="0">
                <a:solidFill>
                  <a:schemeClr val="tx1"/>
                </a:solidFill>
              </a:rPr>
              <a:t>	. mancanza, nei piani attestati, di elementi di tutela del patrimonio dell’imprenditore;</a:t>
            </a:r>
          </a:p>
          <a:p>
            <a:pPr algn="l"/>
            <a:r>
              <a:rPr lang="it-IT" sz="5600" dirty="0" smtClean="0">
                <a:solidFill>
                  <a:schemeClr val="tx1"/>
                </a:solidFill>
              </a:rPr>
              <a:t>	. conseguenze negative </a:t>
            </a:r>
            <a:r>
              <a:rPr lang="it-IT" sz="5600" b="1" dirty="0" smtClean="0">
                <a:solidFill>
                  <a:schemeClr val="tx1"/>
                </a:solidFill>
              </a:rPr>
              <a:t>penali</a:t>
            </a:r>
            <a:r>
              <a:rPr lang="it-IT" sz="5600" dirty="0" smtClean="0">
                <a:solidFill>
                  <a:schemeClr val="tx1"/>
                </a:solidFill>
              </a:rPr>
              <a:t> legate all’insuccesso del piano (reati fallimentari).</a:t>
            </a:r>
          </a:p>
          <a:p>
            <a:pPr algn="l"/>
            <a:r>
              <a:rPr lang="it-IT" sz="5600" dirty="0" smtClean="0">
                <a:solidFill>
                  <a:schemeClr val="tx1"/>
                </a:solidFill>
              </a:rPr>
              <a:t> </a:t>
            </a:r>
          </a:p>
        </p:txBody>
      </p:sp>
    </p:spTree>
    <p:extLst>
      <p:ext uri="{BB962C8B-B14F-4D97-AF65-F5344CB8AC3E}">
        <p14:creationId xmlns:p14="http://schemas.microsoft.com/office/powerpoint/2010/main" val="764928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47500" lnSpcReduction="20000"/>
          </a:bodyPr>
          <a:lstStyle/>
          <a:p>
            <a:endParaRPr lang="it-IT" dirty="0" smtClean="0"/>
          </a:p>
          <a:p>
            <a:r>
              <a:rPr lang="it-IT" sz="3400" dirty="0" smtClean="0"/>
              <a:t>Paradossalmente</a:t>
            </a:r>
            <a:r>
              <a:rPr lang="it-IT" sz="3400" dirty="0"/>
              <a:t>, il piano attestato di risanamento acquista rilevanza, sul piano giuridico, soltanto quando ha fallito il proprio obiettivo; quando il curatore fallimentare esercita l’azione revocatoria che la sua esistenza e la sua attestazione da parte di un esperto producono i soli effetti che l’ordinamento gli riconosce: </a:t>
            </a:r>
            <a:r>
              <a:rPr lang="it-IT" sz="3400" b="1" u="sng" dirty="0"/>
              <a:t>la stabilizzazione degli atti posti in essere in sua esecuzione e la preclusione della loro revoca e da conseguenze di carattere penale.</a:t>
            </a:r>
          </a:p>
          <a:p>
            <a:r>
              <a:rPr lang="it-IT" sz="3400" dirty="0" smtClean="0"/>
              <a:t>Prima </a:t>
            </a:r>
            <a:r>
              <a:rPr lang="it-IT" sz="3400" dirty="0"/>
              <a:t>di esaminare i presupposti di operatività </a:t>
            </a:r>
            <a:r>
              <a:rPr lang="it-IT" sz="3400" dirty="0" smtClean="0"/>
              <a:t>dell’esenzione</a:t>
            </a:r>
            <a:r>
              <a:rPr lang="it-IT" sz="3400" dirty="0"/>
              <a:t> </a:t>
            </a:r>
            <a:r>
              <a:rPr lang="it-IT" sz="3400" dirty="0" smtClean="0"/>
              <a:t>dobbiamo capire </a:t>
            </a:r>
            <a:r>
              <a:rPr lang="it-IT" sz="3400" b="1" u="sng" dirty="0" smtClean="0"/>
              <a:t>perché</a:t>
            </a:r>
            <a:r>
              <a:rPr lang="it-IT" sz="3400" dirty="0" smtClean="0"/>
              <a:t> </a:t>
            </a:r>
            <a:r>
              <a:rPr lang="it-IT" sz="3400" dirty="0"/>
              <a:t>il legislatore abbia previsto questa esenzione </a:t>
            </a:r>
            <a:r>
              <a:rPr lang="it-IT" sz="3400" dirty="0" smtClean="0"/>
              <a:t>da </a:t>
            </a:r>
            <a:r>
              <a:rPr lang="it-IT" sz="3400" dirty="0"/>
              <a:t>revocatoria e </a:t>
            </a:r>
            <a:r>
              <a:rPr lang="it-IT" sz="3400" b="1" u="sng" dirty="0"/>
              <a:t>quale interesse possa avere l’imprenditore alla tutela dei </a:t>
            </a:r>
            <a:r>
              <a:rPr lang="it-IT" sz="3400" b="1" u="sng" dirty="0" smtClean="0"/>
              <a:t>terzi </a:t>
            </a:r>
            <a:r>
              <a:rPr lang="it-IT" sz="3400" dirty="0" smtClean="0"/>
              <a:t>nei </a:t>
            </a:r>
            <a:r>
              <a:rPr lang="it-IT" sz="3400" dirty="0"/>
              <a:t>confronti dei quali pone in essere determinati </a:t>
            </a:r>
            <a:r>
              <a:rPr lang="it-IT" sz="3400" dirty="0" smtClean="0"/>
              <a:t>atti: </a:t>
            </a:r>
            <a:r>
              <a:rPr lang="it-IT" sz="3400" dirty="0"/>
              <a:t>in fondo, se </a:t>
            </a:r>
            <a:r>
              <a:rPr lang="it-IT" sz="3400" dirty="0" smtClean="0"/>
              <a:t>l’impresa fallisce</a:t>
            </a:r>
            <a:r>
              <a:rPr lang="it-IT" sz="3400" dirty="0"/>
              <a:t>, l’imprenditore </a:t>
            </a:r>
            <a:r>
              <a:rPr lang="it-IT" sz="3400" dirty="0" smtClean="0"/>
              <a:t>potrebbe </a:t>
            </a:r>
            <a:r>
              <a:rPr lang="it-IT" sz="3400" dirty="0"/>
              <a:t>rimanere indifferente di fronte alla sorte degli </a:t>
            </a:r>
            <a:r>
              <a:rPr lang="it-IT" sz="3400" dirty="0" smtClean="0"/>
              <a:t>atti compiuti </a:t>
            </a:r>
            <a:r>
              <a:rPr lang="it-IT" sz="3400" dirty="0"/>
              <a:t>in precedenza e, anzi, </a:t>
            </a:r>
            <a:r>
              <a:rPr lang="it-IT" sz="3400" dirty="0" smtClean="0"/>
              <a:t>potrebbe </a:t>
            </a:r>
            <a:r>
              <a:rPr lang="it-IT" sz="3400" dirty="0"/>
              <a:t>avere anch’egli interesse al </a:t>
            </a:r>
            <a:r>
              <a:rPr lang="it-IT" sz="3400" dirty="0" smtClean="0"/>
              <a:t>proficuo esperimento </a:t>
            </a:r>
            <a:r>
              <a:rPr lang="it-IT" sz="3400" dirty="0"/>
              <a:t>dell’azione revocatoria, </a:t>
            </a:r>
            <a:r>
              <a:rPr lang="it-IT" sz="3400" dirty="0" smtClean="0"/>
              <a:t>perché </a:t>
            </a:r>
            <a:r>
              <a:rPr lang="it-IT" sz="3400" dirty="0"/>
              <a:t>attraverso di essa </a:t>
            </a:r>
            <a:r>
              <a:rPr lang="it-IT" sz="3400" dirty="0" smtClean="0"/>
              <a:t>si recupera attivo </a:t>
            </a:r>
            <a:r>
              <a:rPr lang="it-IT" sz="3400" dirty="0"/>
              <a:t>fallimentare e quindi si ottiene un maggior soddisfacimento </a:t>
            </a:r>
            <a:r>
              <a:rPr lang="it-IT" sz="3400" dirty="0" smtClean="0"/>
              <a:t>dei creditori </a:t>
            </a:r>
            <a:r>
              <a:rPr lang="it-IT" sz="3400" dirty="0"/>
              <a:t>concorsuali.</a:t>
            </a:r>
          </a:p>
          <a:p>
            <a:r>
              <a:rPr lang="it-IT" sz="3400" dirty="0"/>
              <a:t>Allora, </a:t>
            </a:r>
            <a:r>
              <a:rPr lang="it-IT" sz="3400" dirty="0" smtClean="0"/>
              <a:t>quale è la logica?</a:t>
            </a:r>
          </a:p>
          <a:p>
            <a:r>
              <a:rPr lang="it-IT" sz="3400" dirty="0" smtClean="0"/>
              <a:t>L’interesse protetto </a:t>
            </a:r>
            <a:r>
              <a:rPr lang="it-IT" sz="3400" dirty="0"/>
              <a:t>dalla norma è quello </a:t>
            </a:r>
            <a:r>
              <a:rPr lang="it-IT" sz="3400" dirty="0" smtClean="0"/>
              <a:t>di </a:t>
            </a:r>
            <a:r>
              <a:rPr lang="it-IT" sz="3400" b="1" u="sng" dirty="0" smtClean="0"/>
              <a:t>agevolare progetti </a:t>
            </a:r>
            <a:r>
              <a:rPr lang="it-IT" sz="3400" b="1" u="sng" dirty="0"/>
              <a:t>industriali </a:t>
            </a:r>
            <a:r>
              <a:rPr lang="it-IT" sz="3400" b="1" u="sng" dirty="0" smtClean="0"/>
              <a:t>o finanziari </a:t>
            </a:r>
            <a:r>
              <a:rPr lang="it-IT" sz="3400" b="1" u="sng" dirty="0"/>
              <a:t>di ristrutturazione delle aziende</a:t>
            </a:r>
            <a:r>
              <a:rPr lang="it-IT" sz="3400" dirty="0"/>
              <a:t>, al fine di salvaguardare </a:t>
            </a:r>
            <a:r>
              <a:rPr lang="it-IT" sz="3400" dirty="0" smtClean="0"/>
              <a:t>le potenzialità </a:t>
            </a:r>
            <a:r>
              <a:rPr lang="it-IT" sz="3400" dirty="0"/>
              <a:t>e le risorse economiche e occupazionali dell’azienda</a:t>
            </a:r>
            <a:r>
              <a:rPr lang="it-IT" sz="3400" dirty="0" smtClean="0"/>
              <a:t>.</a:t>
            </a:r>
          </a:p>
          <a:p>
            <a:r>
              <a:rPr lang="it-IT" sz="3400" dirty="0" smtClean="0"/>
              <a:t>Da questo punto di vista </a:t>
            </a:r>
            <a:r>
              <a:rPr lang="it-IT" sz="3400" dirty="0"/>
              <a:t>l</a:t>
            </a:r>
            <a:r>
              <a:rPr lang="it-IT" sz="3400" dirty="0" smtClean="0"/>
              <a:t>a </a:t>
            </a:r>
            <a:r>
              <a:rPr lang="it-IT" sz="3400" dirty="0"/>
              <a:t>paura di incorrere nella revocatoria dell’atto potrebbe </a:t>
            </a:r>
            <a:r>
              <a:rPr lang="it-IT" sz="3400" dirty="0" smtClean="0"/>
              <a:t>essere di </a:t>
            </a:r>
            <a:r>
              <a:rPr lang="it-IT" sz="3400" dirty="0"/>
              <a:t>ostacolo, per i creditori dell’azienda, alla necessaria collaborazione </a:t>
            </a:r>
            <a:r>
              <a:rPr lang="it-IT" sz="3400" dirty="0" smtClean="0"/>
              <a:t>nella realizzazione </a:t>
            </a:r>
            <a:r>
              <a:rPr lang="it-IT" sz="3400" dirty="0"/>
              <a:t>del progetto di ristrutturazione. Pertanto, l’imprenditore, </a:t>
            </a:r>
            <a:r>
              <a:rPr lang="it-IT" sz="3400" dirty="0" smtClean="0"/>
              <a:t>nel predisporre </a:t>
            </a:r>
            <a:r>
              <a:rPr lang="it-IT" sz="3400" dirty="0"/>
              <a:t>le condizioni per l’operatività dell’esenzione da revocatoria, </a:t>
            </a:r>
            <a:r>
              <a:rPr lang="it-IT" sz="3400" dirty="0" smtClean="0"/>
              <a:t>mira ad </a:t>
            </a:r>
            <a:r>
              <a:rPr lang="it-IT" sz="3400" dirty="0"/>
              <a:t>ottenere la collaborazione dei terzi creditori alla realizzazione del </a:t>
            </a:r>
            <a:r>
              <a:rPr lang="it-IT" sz="3400" dirty="0" smtClean="0"/>
              <a:t>suo piano </a:t>
            </a:r>
            <a:r>
              <a:rPr lang="it-IT" sz="3400" dirty="0"/>
              <a:t>di ristrutturazione, proteggendoli dal rischio di revocatoria degli </a:t>
            </a:r>
            <a:r>
              <a:rPr lang="it-IT" sz="3400" dirty="0" smtClean="0"/>
              <a:t>atti che si andranno a compiere.</a:t>
            </a:r>
          </a:p>
          <a:p>
            <a:pPr marL="0" indent="0">
              <a:buNone/>
            </a:pPr>
            <a:endParaRPr lang="it-IT" dirty="0"/>
          </a:p>
        </p:txBody>
      </p:sp>
    </p:spTree>
    <p:extLst>
      <p:ext uri="{BB962C8B-B14F-4D97-AF65-F5344CB8AC3E}">
        <p14:creationId xmlns:p14="http://schemas.microsoft.com/office/powerpoint/2010/main" val="660843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endParaRPr lang="it-IT" sz="6400" dirty="0" smtClean="0"/>
          </a:p>
          <a:p>
            <a:r>
              <a:rPr lang="it-IT" sz="6400" dirty="0" smtClean="0"/>
              <a:t>In ambito societario l’adozione del piano rientra nei poteri </a:t>
            </a:r>
            <a:r>
              <a:rPr lang="it-IT" sz="6400" b="1" dirty="0" smtClean="0"/>
              <a:t>dell’organo amministrativo</a:t>
            </a:r>
            <a:r>
              <a:rPr lang="it-IT" sz="6400" dirty="0" smtClean="0"/>
              <a:t> (cfr. art. 2381 cc 3° co); in caso di delega di gestione l’operazione deve avvenire sotto il controllo dei deleganti.</a:t>
            </a:r>
          </a:p>
          <a:p>
            <a:r>
              <a:rPr lang="it-IT" sz="6400" dirty="0" smtClean="0"/>
              <a:t>Lo statuto può prevedere, ex art. 2364 1° co n°5 che l’approvazione del piano sia sottoposta all’autorizzazione dell’assemblea, ferma restando la responsabilità degli amministratori.</a:t>
            </a:r>
          </a:p>
          <a:p>
            <a:r>
              <a:rPr lang="it-IT" sz="6400" dirty="0" smtClean="0"/>
              <a:t>In presenza di Società per azioni che abbiano adottato il </a:t>
            </a:r>
            <a:r>
              <a:rPr lang="it-IT" sz="6400" b="1" dirty="0" smtClean="0"/>
              <a:t>sistema dualistico</a:t>
            </a:r>
            <a:r>
              <a:rPr lang="it-IT" sz="6400" dirty="0" smtClean="0"/>
              <a:t>, ove ciò sia previsto dallo statuto, </a:t>
            </a:r>
            <a:r>
              <a:rPr lang="it-IT" sz="6400" b="1" dirty="0" smtClean="0"/>
              <a:t>il piano deve essere approvato dal consiglio di Sorveglianza</a:t>
            </a:r>
            <a:r>
              <a:rPr lang="it-IT" sz="6400" dirty="0" smtClean="0"/>
              <a:t> (2409 </a:t>
            </a:r>
            <a:r>
              <a:rPr lang="it-IT" sz="6400" dirty="0" err="1" smtClean="0"/>
              <a:t>terdecies</a:t>
            </a:r>
            <a:r>
              <a:rPr lang="it-IT" sz="6400" dirty="0" smtClean="0"/>
              <a:t> f-bis), ferma in ogni caso la responsabilità del consiglio di gestione he lo ha predisposto.</a:t>
            </a:r>
          </a:p>
          <a:p>
            <a:r>
              <a:rPr lang="it-IT" sz="6400" dirty="0" smtClean="0"/>
              <a:t>Ovviamente la competenza per l’approvazione del piano va tenuta distinta da quella per gli atti esecutivi del piano medesimo (ad. esempio se il piano prevede, tra l’altro, un aumento di capitale sociale la competenza di tale atto  resta in capo all’assemblea).</a:t>
            </a:r>
          </a:p>
          <a:p>
            <a:r>
              <a:rPr lang="it-IT" sz="6400" b="1" u="sng" dirty="0" smtClean="0"/>
              <a:t>Anche nelle </a:t>
            </a:r>
            <a:r>
              <a:rPr lang="it-IT" sz="6400" b="1" u="sng" dirty="0" err="1" smtClean="0"/>
              <a:t>Srl</a:t>
            </a:r>
            <a:r>
              <a:rPr lang="it-IT" sz="6400" b="1" u="sng" dirty="0" smtClean="0"/>
              <a:t> la competenza è affidata a chi ha l’amministrazione della società </a:t>
            </a:r>
            <a:r>
              <a:rPr lang="it-IT" sz="6400" dirty="0" smtClean="0"/>
              <a:t>che, ex art. 2475, salvo diversa disposizione dell’atto costitutivo, spetta ad uno o più soci.</a:t>
            </a:r>
          </a:p>
          <a:p>
            <a:r>
              <a:rPr lang="it-IT" sz="6400" dirty="0" smtClean="0"/>
              <a:t>La maggior flessibilità normativamente prevista per le </a:t>
            </a:r>
            <a:r>
              <a:rPr lang="it-IT" sz="6400" dirty="0" err="1" smtClean="0"/>
              <a:t>Srl</a:t>
            </a:r>
            <a:r>
              <a:rPr lang="it-IT" sz="6400" dirty="0" smtClean="0"/>
              <a:t> permette in ogni caso diverse combinazioni nell’attribuzione dei poteri gestori ai singoli amministratori o all’assemblea.</a:t>
            </a:r>
          </a:p>
          <a:p>
            <a:r>
              <a:rPr lang="it-IT" sz="6400" b="1" dirty="0" smtClean="0"/>
              <a:t>Nelle società di persone la competenza spetta ai soci  a cui</a:t>
            </a:r>
            <a:r>
              <a:rPr lang="it-IT" sz="6400" dirty="0" smtClean="0"/>
              <a:t>, secondo le previsioni dell’atto costitutivo, </a:t>
            </a:r>
            <a:r>
              <a:rPr lang="it-IT" sz="6400" b="1" dirty="0" smtClean="0"/>
              <a:t>viene demandato il potere </a:t>
            </a:r>
            <a:r>
              <a:rPr lang="it-IT" sz="6400" b="1" dirty="0" err="1" smtClean="0"/>
              <a:t>gestorio</a:t>
            </a:r>
            <a:r>
              <a:rPr lang="it-IT" sz="6400" dirty="0" smtClean="0"/>
              <a:t>; </a:t>
            </a:r>
            <a:r>
              <a:rPr lang="it-IT" sz="6400" b="1" dirty="0" smtClean="0"/>
              <a:t>la decisione va adottata nelle forme e con le maggioranze previste nelle norme statutarie in tema di amministrazione straordinaria.</a:t>
            </a:r>
          </a:p>
          <a:p>
            <a:r>
              <a:rPr lang="it-IT" sz="6400" dirty="0" smtClean="0"/>
              <a:t>In </a:t>
            </a:r>
            <a:r>
              <a:rPr lang="it-IT" sz="6400" dirty="0"/>
              <a:t>caso di rilevante perdita di capitale che porta allo </a:t>
            </a:r>
            <a:r>
              <a:rPr lang="it-IT" sz="6400" b="1" dirty="0"/>
              <a:t>scioglimento della società</a:t>
            </a:r>
            <a:r>
              <a:rPr lang="it-IT" sz="6400" dirty="0"/>
              <a:t> (ai sensi dell'art. 2484 c. 1 n. 4 c.c.) gli amministratori devono convocare l'assemblea </a:t>
            </a:r>
            <a:r>
              <a:rPr lang="it-IT" sz="6400" dirty="0" smtClean="0"/>
              <a:t>ex art</a:t>
            </a:r>
            <a:r>
              <a:rPr lang="it-IT" sz="6400" dirty="0"/>
              <a:t>. 2631 c.c</a:t>
            </a:r>
            <a:r>
              <a:rPr lang="it-IT" sz="6400" dirty="0" smtClean="0"/>
              <a:t>.:  </a:t>
            </a:r>
            <a:r>
              <a:rPr lang="it-IT" sz="6400" dirty="0"/>
              <a:t>il piano può essere eseguito solo se il capitale sociale è stato riportato al minimo richiesto dalla legge mediante aumenti di capitale, rinunzie a crediti, conferimenti ecc</a:t>
            </a:r>
            <a:r>
              <a:rPr lang="it-IT" sz="6400" dirty="0" smtClean="0"/>
              <a:t>..</a:t>
            </a:r>
            <a:endParaRPr lang="it-IT" sz="6400" dirty="0"/>
          </a:p>
          <a:p>
            <a:endParaRPr lang="it-IT" sz="7200" b="1" dirty="0" smtClean="0"/>
          </a:p>
          <a:p>
            <a:endParaRPr lang="it-IT" sz="7200" b="1" dirty="0" smtClean="0"/>
          </a:p>
          <a:p>
            <a:pPr marL="0" indent="0">
              <a:buNone/>
            </a:pPr>
            <a:endParaRPr lang="it-IT" dirty="0" smtClean="0"/>
          </a:p>
          <a:p>
            <a:endParaRPr lang="it-IT" dirty="0"/>
          </a:p>
        </p:txBody>
      </p:sp>
    </p:spTree>
    <p:extLst>
      <p:ext uri="{BB962C8B-B14F-4D97-AF65-F5344CB8AC3E}">
        <p14:creationId xmlns:p14="http://schemas.microsoft.com/office/powerpoint/2010/main" val="606423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476672"/>
            <a:ext cx="8229600" cy="5678091"/>
          </a:xfrm>
        </p:spPr>
        <p:txBody>
          <a:bodyPr>
            <a:noAutofit/>
          </a:bodyPr>
          <a:lstStyle/>
          <a:p>
            <a:r>
              <a:rPr lang="it-IT" sz="1400" dirty="0"/>
              <a:t>Il primo e fondamentale presupposto di operatività dell’esenzione </a:t>
            </a:r>
            <a:r>
              <a:rPr lang="it-IT" sz="1400" dirty="0" smtClean="0"/>
              <a:t>da revocatoria </a:t>
            </a:r>
            <a:r>
              <a:rPr lang="it-IT" sz="1400" dirty="0"/>
              <a:t>è rappresentato dal piano di risanamento; </a:t>
            </a:r>
            <a:r>
              <a:rPr lang="it-IT" sz="1400" b="1" u="sng" dirty="0"/>
              <a:t>la norma non </a:t>
            </a:r>
            <a:r>
              <a:rPr lang="it-IT" sz="1400" b="1" u="sng" dirty="0" smtClean="0"/>
              <a:t>richiede alcuna </a:t>
            </a:r>
            <a:r>
              <a:rPr lang="it-IT" sz="1400" b="1" u="sng" dirty="0"/>
              <a:t>formalità</a:t>
            </a:r>
            <a:r>
              <a:rPr lang="it-IT" sz="1400" dirty="0"/>
              <a:t>, </a:t>
            </a:r>
            <a:r>
              <a:rPr lang="it-IT" sz="1400" dirty="0" smtClean="0"/>
              <a:t>fatta salva la facoltà per l’imprenditore di pubblicare il piano nel registro delle imprese; </a:t>
            </a:r>
            <a:r>
              <a:rPr lang="it-IT" sz="1400" b="1" u="sng" dirty="0" smtClean="0"/>
              <a:t>non esiste ormai alcun dubbio sulla necessità di adozione della forma scritta.</a:t>
            </a:r>
            <a:r>
              <a:rPr lang="it-IT" sz="1400" dirty="0" smtClean="0"/>
              <a:t> </a:t>
            </a:r>
            <a:endParaRPr lang="it-IT" sz="1400" dirty="0"/>
          </a:p>
          <a:p>
            <a:r>
              <a:rPr lang="it-IT" sz="1400" dirty="0" smtClean="0"/>
              <a:t>E’ impensabile </a:t>
            </a:r>
            <a:r>
              <a:rPr lang="it-IT" sz="1400" dirty="0"/>
              <a:t>che un piano industriale o finanziario di risanamento sia </a:t>
            </a:r>
            <a:r>
              <a:rPr lang="it-IT" sz="1400" dirty="0" smtClean="0"/>
              <a:t>pensato ed </a:t>
            </a:r>
            <a:r>
              <a:rPr lang="it-IT" sz="1400" dirty="0"/>
              <a:t>attuato senza essere scritto, sia per la complessità che normalmente </a:t>
            </a:r>
            <a:r>
              <a:rPr lang="it-IT" sz="1400" dirty="0" smtClean="0"/>
              <a:t>deve rivestire</a:t>
            </a:r>
            <a:r>
              <a:rPr lang="it-IT" sz="1400" dirty="0"/>
              <a:t>, sia perché alla sua esecuzione sono normalmente chiamate</a:t>
            </a:r>
            <a:r>
              <a:rPr lang="it-IT" sz="1400" dirty="0" smtClean="0"/>
              <a:t>, nell’organigramma </a:t>
            </a:r>
            <a:r>
              <a:rPr lang="it-IT" sz="1400" dirty="0"/>
              <a:t>aziendale, più persone, che pertanto devono conoscerlo </a:t>
            </a:r>
            <a:r>
              <a:rPr lang="it-IT" sz="1400" dirty="0" smtClean="0"/>
              <a:t>e poterlo </a:t>
            </a:r>
            <a:r>
              <a:rPr lang="it-IT" sz="1400" dirty="0"/>
              <a:t>verificare in base ad un documento certo</a:t>
            </a:r>
            <a:r>
              <a:rPr lang="it-IT" sz="1400" dirty="0" smtClean="0"/>
              <a:t>. Il piano, poi,  </a:t>
            </a:r>
            <a:r>
              <a:rPr lang="it-IT" sz="1400" dirty="0"/>
              <a:t>deve essere oggetto dell’attestazione </a:t>
            </a:r>
            <a:r>
              <a:rPr lang="it-IT" sz="1400" dirty="0" smtClean="0"/>
              <a:t>del professionista</a:t>
            </a:r>
            <a:r>
              <a:rPr lang="it-IT" sz="1400" dirty="0"/>
              <a:t>, anche se questa obiezione può essere superata </a:t>
            </a:r>
            <a:r>
              <a:rPr lang="it-IT" sz="1400" dirty="0" smtClean="0"/>
              <a:t>considerando che la struttura del piano può essere illustrata nella relazione di attestazione.</a:t>
            </a:r>
          </a:p>
          <a:p>
            <a:r>
              <a:rPr lang="it-IT" sz="1400" dirty="0" smtClean="0"/>
              <a:t>Altro </a:t>
            </a:r>
            <a:r>
              <a:rPr lang="it-IT" sz="1400" dirty="0"/>
              <a:t>problema da affrontare è se la formazione del piano </a:t>
            </a:r>
            <a:r>
              <a:rPr lang="it-IT" sz="1400" b="1" dirty="0" smtClean="0"/>
              <a:t>debba necessariamente </a:t>
            </a:r>
            <a:r>
              <a:rPr lang="it-IT" sz="1400" b="1" dirty="0"/>
              <a:t>precedere gli atti che l’imprenditore vuole “proteggere</a:t>
            </a:r>
            <a:r>
              <a:rPr lang="it-IT" sz="1400" b="1" dirty="0" smtClean="0"/>
              <a:t>”.</a:t>
            </a:r>
          </a:p>
          <a:p>
            <a:r>
              <a:rPr lang="it-IT" sz="1400" dirty="0" smtClean="0"/>
              <a:t>La risposta è affermativa</a:t>
            </a:r>
            <a:r>
              <a:rPr lang="it-IT" sz="1400" dirty="0"/>
              <a:t>, perché </a:t>
            </a:r>
            <a:r>
              <a:rPr lang="it-IT" sz="1400" b="1" u="sng" dirty="0"/>
              <a:t>la norma dice che </a:t>
            </a:r>
            <a:r>
              <a:rPr lang="it-IT" sz="1400" b="1" u="sng" dirty="0" smtClean="0"/>
              <a:t>deve trattarsi </a:t>
            </a:r>
            <a:r>
              <a:rPr lang="it-IT" sz="1400" b="1" u="sng" dirty="0"/>
              <a:t>di atti esecutivi del piano stesso </a:t>
            </a:r>
            <a:r>
              <a:rPr lang="it-IT" sz="1400" dirty="0"/>
              <a:t>(“..</a:t>
            </a:r>
            <a:r>
              <a:rPr lang="it-IT" sz="1400" i="1" dirty="0"/>
              <a:t>posti in essere in esecuzione </a:t>
            </a:r>
            <a:r>
              <a:rPr lang="it-IT" sz="1400" i="1" dirty="0" smtClean="0"/>
              <a:t>del  piano</a:t>
            </a:r>
            <a:r>
              <a:rPr lang="it-IT" sz="1400" dirty="0"/>
              <a:t>..”). Non bisogna però confondere la sostanza con la forma, nel </a:t>
            </a:r>
            <a:r>
              <a:rPr lang="it-IT" sz="1400" dirty="0" smtClean="0"/>
              <a:t>senso che </a:t>
            </a:r>
            <a:r>
              <a:rPr lang="it-IT" sz="1400" dirty="0"/>
              <a:t>l’atto </a:t>
            </a:r>
            <a:r>
              <a:rPr lang="it-IT" sz="1400" b="1" u="sng" dirty="0"/>
              <a:t>deve essere esecutivo del piano</a:t>
            </a:r>
            <a:r>
              <a:rPr lang="it-IT" sz="1400" dirty="0"/>
              <a:t>, ma potrebbe </a:t>
            </a:r>
            <a:r>
              <a:rPr lang="it-IT" sz="1400" b="1" u="sng" dirty="0"/>
              <a:t>precederne la </a:t>
            </a:r>
            <a:r>
              <a:rPr lang="it-IT" sz="1400" b="1" u="sng" dirty="0" smtClean="0"/>
              <a:t>sua formalizzazione </a:t>
            </a:r>
            <a:r>
              <a:rPr lang="it-IT" sz="1400" dirty="0"/>
              <a:t>(ad esempio per l’urgenza dell’atto da compiere, che </a:t>
            </a:r>
            <a:r>
              <a:rPr lang="it-IT" sz="1400" dirty="0" smtClean="0"/>
              <a:t>non può </a:t>
            </a:r>
            <a:r>
              <a:rPr lang="it-IT" sz="1400" dirty="0"/>
              <a:t>attendere il deposito dell’attestazione da parte del </a:t>
            </a:r>
            <a:r>
              <a:rPr lang="it-IT" sz="1400" dirty="0" smtClean="0"/>
              <a:t>professionista incaricato</a:t>
            </a:r>
            <a:r>
              <a:rPr lang="it-IT" sz="1400" dirty="0"/>
              <a:t>). </a:t>
            </a:r>
            <a:endParaRPr lang="it-IT" sz="1400" dirty="0" smtClean="0"/>
          </a:p>
          <a:p>
            <a:r>
              <a:rPr lang="it-IT" sz="1400" dirty="0" smtClean="0"/>
              <a:t>Qui </a:t>
            </a:r>
            <a:r>
              <a:rPr lang="it-IT" sz="1400" dirty="0"/>
              <a:t>il discorso si fa molto delicato perché si può sconfinare </a:t>
            </a:r>
            <a:r>
              <a:rPr lang="it-IT" sz="1400" dirty="0" smtClean="0"/>
              <a:t>nella sanatoria </a:t>
            </a:r>
            <a:r>
              <a:rPr lang="it-IT" sz="1400" dirty="0"/>
              <a:t>di atti realizzati in mancanza di piano o nella </a:t>
            </a:r>
            <a:r>
              <a:rPr lang="it-IT" sz="1400" b="1" u="sng" dirty="0"/>
              <a:t>protezione </a:t>
            </a:r>
            <a:r>
              <a:rPr lang="it-IT" sz="1400" b="1" u="sng" dirty="0" smtClean="0"/>
              <a:t>retroattiva di </a:t>
            </a:r>
            <a:r>
              <a:rPr lang="it-IT" sz="1400" b="1" u="sng" dirty="0"/>
              <a:t>atti </a:t>
            </a:r>
            <a:r>
              <a:rPr lang="it-IT" sz="1400" b="1" u="sng" dirty="0" smtClean="0"/>
              <a:t>compiuti da azienda insolvente</a:t>
            </a:r>
            <a:r>
              <a:rPr lang="it-IT" sz="1400" dirty="0" smtClean="0"/>
              <a:t>, non esecutivi del piano: attenzione,  </a:t>
            </a:r>
            <a:r>
              <a:rPr lang="it-IT" sz="1400" b="1" dirty="0" smtClean="0"/>
              <a:t>il </a:t>
            </a:r>
            <a:r>
              <a:rPr lang="it-IT" sz="1400" b="1" dirty="0"/>
              <a:t>piano deve </a:t>
            </a:r>
            <a:r>
              <a:rPr lang="it-IT" sz="1400" b="1" dirty="0" smtClean="0"/>
              <a:t>essere oggettivamente </a:t>
            </a:r>
            <a:r>
              <a:rPr lang="it-IT" sz="1400" b="1" dirty="0"/>
              <a:t>idoneo a consentire il </a:t>
            </a:r>
            <a:r>
              <a:rPr lang="it-IT" sz="1400" b="1" dirty="0" smtClean="0"/>
              <a:t>risanamento, </a:t>
            </a:r>
            <a:r>
              <a:rPr lang="it-IT" sz="1400" b="1" u="sng" dirty="0" smtClean="0"/>
              <a:t>l’azienda insolvente, in genere, </a:t>
            </a:r>
            <a:r>
              <a:rPr lang="it-IT" sz="1400" b="1" u="sng" dirty="0"/>
              <a:t>non può essere sanata</a:t>
            </a:r>
            <a:r>
              <a:rPr lang="it-IT" sz="1400" dirty="0"/>
              <a:t> </a:t>
            </a:r>
            <a:r>
              <a:rPr lang="it-IT" sz="1400" dirty="0" smtClean="0"/>
              <a:t>; </a:t>
            </a:r>
          </a:p>
          <a:p>
            <a:r>
              <a:rPr lang="it-IT" sz="1400" dirty="0" smtClean="0"/>
              <a:t>Il piano </a:t>
            </a:r>
            <a:r>
              <a:rPr lang="it-IT" sz="1400" dirty="0"/>
              <a:t>è oggettivamente idoneo al risanamento solo se l’azienda non si </a:t>
            </a:r>
            <a:r>
              <a:rPr lang="it-IT" sz="1400" dirty="0" smtClean="0"/>
              <a:t>trova in </a:t>
            </a:r>
            <a:r>
              <a:rPr lang="it-IT" sz="1400" dirty="0"/>
              <a:t>stato di insolvenza, il che significa che </a:t>
            </a:r>
            <a:r>
              <a:rPr lang="it-IT" sz="1400" b="1" dirty="0"/>
              <a:t>gli atti compiuti prima sono a </a:t>
            </a:r>
            <a:r>
              <a:rPr lang="it-IT" sz="1400" b="1" dirty="0" smtClean="0"/>
              <a:t>loro volta </a:t>
            </a:r>
            <a:r>
              <a:rPr lang="it-IT" sz="1400" b="1" dirty="0"/>
              <a:t>realizzati in una situazione aziendale di crisi</a:t>
            </a:r>
            <a:r>
              <a:rPr lang="it-IT" sz="1400" dirty="0"/>
              <a:t>, sì, ma non di </a:t>
            </a:r>
            <a:r>
              <a:rPr lang="it-IT" sz="1400" dirty="0" smtClean="0"/>
              <a:t>insolvenza </a:t>
            </a:r>
            <a:r>
              <a:rPr lang="it-IT" sz="1400" b="1" u="sng" dirty="0" smtClean="0"/>
              <a:t>il </a:t>
            </a:r>
            <a:r>
              <a:rPr lang="it-IT" sz="1400" b="1" u="sng" dirty="0"/>
              <a:t>che dovrebbe già escluderne la revocabilità secondo le regole </a:t>
            </a:r>
            <a:r>
              <a:rPr lang="it-IT" sz="1400" b="1" u="sng" dirty="0" smtClean="0"/>
              <a:t>generali</a:t>
            </a:r>
            <a:r>
              <a:rPr lang="it-IT" sz="1400" dirty="0" smtClean="0"/>
              <a:t>.</a:t>
            </a:r>
            <a:endParaRPr lang="it-IT" sz="1400" dirty="0"/>
          </a:p>
        </p:txBody>
      </p:sp>
    </p:spTree>
    <p:extLst>
      <p:ext uri="{BB962C8B-B14F-4D97-AF65-F5344CB8AC3E}">
        <p14:creationId xmlns:p14="http://schemas.microsoft.com/office/powerpoint/2010/main" val="3136829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47500" lnSpcReduction="20000"/>
          </a:bodyPr>
          <a:lstStyle/>
          <a:p>
            <a:endParaRPr lang="it-IT" sz="3400" smtClean="0"/>
          </a:p>
          <a:p>
            <a:r>
              <a:rPr lang="it-IT" sz="3400" smtClean="0"/>
              <a:t>E’ fondamentale </a:t>
            </a:r>
            <a:r>
              <a:rPr lang="it-IT" sz="3400"/>
              <a:t> </a:t>
            </a:r>
            <a:r>
              <a:rPr lang="it-IT" sz="3400" smtClean="0"/>
              <a:t>assegnare al piano una </a:t>
            </a:r>
            <a:r>
              <a:rPr lang="it-IT" sz="3400" b="1" smtClean="0"/>
              <a:t>data certa.</a:t>
            </a:r>
          </a:p>
          <a:p>
            <a:r>
              <a:rPr lang="it-IT" sz="3400" smtClean="0"/>
              <a:t>Assolutamente consigliabile l’utilizzo della (facoltà di) pubblicazione nel registro delle imprese che, tra l’altro, permette a tutti gli interessati di conoscere la situazione dell’impresa interessata dal piano.</a:t>
            </a:r>
          </a:p>
          <a:p>
            <a:r>
              <a:rPr lang="it-IT" sz="3400" smtClean="0"/>
              <a:t>Le due cautele sopra indicate permettono di valutare </a:t>
            </a:r>
            <a:r>
              <a:rPr lang="it-IT" sz="3400"/>
              <a:t>quali atti siano compiuti dopo ed </a:t>
            </a:r>
            <a:r>
              <a:rPr lang="it-IT" sz="3400" smtClean="0"/>
              <a:t>in esecuzione del piano e </a:t>
            </a:r>
            <a:r>
              <a:rPr lang="it-IT" sz="3400"/>
              <a:t>possano dunque avvantaggiarsi dell’esenzione </a:t>
            </a:r>
            <a:r>
              <a:rPr lang="it-IT" sz="3400" smtClean="0"/>
              <a:t>da revocatoria</a:t>
            </a:r>
            <a:r>
              <a:rPr lang="it-IT" sz="3400"/>
              <a:t>, nell’eventualità che il piano fallisca e </a:t>
            </a:r>
            <a:r>
              <a:rPr lang="it-IT" sz="3400" b="1"/>
              <a:t>sopraggiunga </a:t>
            </a:r>
            <a:r>
              <a:rPr lang="it-IT" sz="3400" b="1" smtClean="0"/>
              <a:t>una situazione </a:t>
            </a:r>
            <a:r>
              <a:rPr lang="it-IT" sz="3400" b="1"/>
              <a:t>di insolvenza</a:t>
            </a:r>
            <a:r>
              <a:rPr lang="it-IT" sz="3400"/>
              <a:t>, con conseguente dichiarazione di fallimento. </a:t>
            </a:r>
            <a:endParaRPr lang="it-IT" sz="3400" smtClean="0"/>
          </a:p>
          <a:p>
            <a:r>
              <a:rPr lang="it-IT" sz="3400" smtClean="0"/>
              <a:t>Tra gli aziendalisti esistono due correnti di pensiero sul tema della </a:t>
            </a:r>
            <a:r>
              <a:rPr lang="it-IT" sz="3400" b="1" u="sng" smtClean="0"/>
              <a:t>pubblicazione o segretezza</a:t>
            </a:r>
            <a:r>
              <a:rPr lang="it-IT" sz="3400" smtClean="0"/>
              <a:t> del piano: alcuni ritengono che </a:t>
            </a:r>
            <a:r>
              <a:rPr lang="it-IT" sz="3400"/>
              <a:t>la </a:t>
            </a:r>
            <a:r>
              <a:rPr lang="it-IT" sz="3400" smtClean="0"/>
              <a:t>possibile riuscita </a:t>
            </a:r>
            <a:r>
              <a:rPr lang="it-IT" sz="3400"/>
              <a:t>del piano sia legata alla sua “segretezza”, perché la denuncia </a:t>
            </a:r>
            <a:r>
              <a:rPr lang="it-IT" sz="3400" smtClean="0"/>
              <a:t>della crisi</a:t>
            </a:r>
            <a:r>
              <a:rPr lang="it-IT" sz="3400"/>
              <a:t>, implicitamente contenuta nel piano di risanamento, può </a:t>
            </a:r>
            <a:r>
              <a:rPr lang="it-IT" sz="3400" smtClean="0"/>
              <a:t>interferire negativamente </a:t>
            </a:r>
            <a:r>
              <a:rPr lang="it-IT" sz="3400"/>
              <a:t>con le normali relazioni </a:t>
            </a:r>
            <a:r>
              <a:rPr lang="it-IT" sz="3400" smtClean="0"/>
              <a:t>d’impresa; altri ritengono invece che la trasparenza sia sempre un valore, soprattutto nelle situazioni di crisi.</a:t>
            </a:r>
          </a:p>
          <a:p>
            <a:r>
              <a:rPr lang="it-IT" sz="3400" smtClean="0"/>
              <a:t>Personalmente ritengo che </a:t>
            </a:r>
            <a:r>
              <a:rPr lang="it-IT" sz="3400"/>
              <a:t>un piano industriale e/o finanziario di risanamento</a:t>
            </a:r>
            <a:r>
              <a:rPr lang="it-IT" sz="3400" smtClean="0"/>
              <a:t>, correttamente </a:t>
            </a:r>
            <a:r>
              <a:rPr lang="it-IT" sz="3400"/>
              <a:t>attestato, dovrebbe essere sì la presa d’atto di una situazione </a:t>
            </a:r>
            <a:r>
              <a:rPr lang="it-IT" sz="3400" smtClean="0"/>
              <a:t>di difficoltà </a:t>
            </a:r>
            <a:r>
              <a:rPr lang="it-IT" sz="3400"/>
              <a:t>dell’impresa, ma anche la migliore garanzia per tutti coloro </a:t>
            </a:r>
            <a:r>
              <a:rPr lang="it-IT" sz="3400" smtClean="0"/>
              <a:t>che hanno </a:t>
            </a:r>
            <a:r>
              <a:rPr lang="it-IT" sz="3400"/>
              <a:t>rapporti con l’azienda (in ordine alla serietà e fattibilità </a:t>
            </a:r>
            <a:r>
              <a:rPr lang="it-IT" sz="3400" smtClean="0"/>
              <a:t>del risanamento</a:t>
            </a:r>
            <a:r>
              <a:rPr lang="it-IT" sz="3400"/>
              <a:t>, con conseguente superamento delle criticità del </a:t>
            </a:r>
            <a:r>
              <a:rPr lang="it-IT" sz="3400" smtClean="0"/>
              <a:t>momento).</a:t>
            </a:r>
          </a:p>
          <a:p>
            <a:r>
              <a:rPr lang="it-IT" sz="3400" smtClean="0"/>
              <a:t>Sotto il profilo pratico il piano andrà tempestivamente illustrato a tutti i principali attori coinvolti (banche, fornitori, altri creditori), meglio se congiuntamente.</a:t>
            </a:r>
          </a:p>
          <a:p>
            <a:r>
              <a:rPr lang="it-IT" sz="3400" smtClean="0"/>
              <a:t>Quando </a:t>
            </a:r>
            <a:r>
              <a:rPr lang="it-IT" sz="3400"/>
              <a:t>l’imprenditore in crisi va a compiere un pagamento nei confronti </a:t>
            </a:r>
            <a:r>
              <a:rPr lang="it-IT" sz="3400" smtClean="0"/>
              <a:t>di un </a:t>
            </a:r>
            <a:r>
              <a:rPr lang="it-IT" sz="3400"/>
              <a:t>creditore, quest’ultimo deve sapere che c’è un piano di </a:t>
            </a:r>
            <a:r>
              <a:rPr lang="it-IT" sz="3400" smtClean="0"/>
              <a:t>risanamento regolarmente </a:t>
            </a:r>
            <a:r>
              <a:rPr lang="it-IT" sz="3400"/>
              <a:t>formato ed attestato e può avere il comprensibile interesse </a:t>
            </a:r>
            <a:r>
              <a:rPr lang="it-IT" sz="3400" smtClean="0"/>
              <a:t>a verificarne </a:t>
            </a:r>
            <a:r>
              <a:rPr lang="it-IT" sz="3400"/>
              <a:t>personalmente l’idoneità, ben sapendo </a:t>
            </a:r>
            <a:r>
              <a:rPr lang="it-IT" sz="3400" smtClean="0"/>
              <a:t>che, </a:t>
            </a:r>
            <a:r>
              <a:rPr lang="it-IT" sz="3400"/>
              <a:t>in caso di </a:t>
            </a:r>
            <a:r>
              <a:rPr lang="it-IT" sz="3400" smtClean="0"/>
              <a:t>fallimento, l’atto </a:t>
            </a:r>
            <a:r>
              <a:rPr lang="it-IT" sz="3400"/>
              <a:t>può essere rimesso in discussione nell’eventuale azione </a:t>
            </a:r>
            <a:r>
              <a:rPr lang="it-IT" sz="3400" smtClean="0"/>
              <a:t>revocatoria promossa </a:t>
            </a:r>
            <a:r>
              <a:rPr lang="it-IT" sz="3400"/>
              <a:t>dal </a:t>
            </a:r>
            <a:r>
              <a:rPr lang="it-IT" sz="3400" smtClean="0"/>
              <a:t>curatore.</a:t>
            </a:r>
          </a:p>
          <a:p>
            <a:pPr marL="0" indent="0">
              <a:buNone/>
            </a:pPr>
            <a:endParaRPr lang="it-IT"/>
          </a:p>
        </p:txBody>
      </p:sp>
    </p:spTree>
    <p:extLst>
      <p:ext uri="{BB962C8B-B14F-4D97-AF65-F5344CB8AC3E}">
        <p14:creationId xmlns:p14="http://schemas.microsoft.com/office/powerpoint/2010/main" val="3811460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40000" lnSpcReduction="20000"/>
          </a:bodyPr>
          <a:lstStyle/>
          <a:p>
            <a:r>
              <a:rPr lang="it-IT" sz="3500"/>
              <a:t>La </a:t>
            </a:r>
            <a:r>
              <a:rPr lang="it-IT" sz="3500" smtClean="0"/>
              <a:t>norma, tra l’altro,  </a:t>
            </a:r>
            <a:r>
              <a:rPr lang="it-IT" sz="3500"/>
              <a:t>richiede due requisiti fondamentali del piano: </a:t>
            </a:r>
            <a:r>
              <a:rPr lang="it-IT" sz="3500" smtClean="0"/>
              <a:t>l’</a:t>
            </a:r>
            <a:r>
              <a:rPr lang="it-IT" sz="3500" b="1" smtClean="0"/>
              <a:t>idoneità </a:t>
            </a:r>
            <a:r>
              <a:rPr lang="it-IT" sz="3500" smtClean="0"/>
              <a:t>(</a:t>
            </a:r>
            <a:r>
              <a:rPr lang="it-IT" sz="3500"/>
              <a:t>apparente) a consentire il risanamento dell’esposizione </a:t>
            </a:r>
            <a:r>
              <a:rPr lang="it-IT" sz="3500" smtClean="0"/>
              <a:t>debitoria dell'impresa </a:t>
            </a:r>
            <a:r>
              <a:rPr lang="it-IT" sz="3500"/>
              <a:t>e ad assicurare il riequilibrio della sua situazione finanziaria e </a:t>
            </a:r>
            <a:r>
              <a:rPr lang="it-IT" sz="3500" smtClean="0"/>
              <a:t>la </a:t>
            </a:r>
            <a:r>
              <a:rPr lang="it-IT" sz="3500" b="1" smtClean="0"/>
              <a:t>fattibilità.</a:t>
            </a:r>
          </a:p>
          <a:p>
            <a:r>
              <a:rPr lang="it-IT" sz="3500" smtClean="0"/>
              <a:t>L’idoneità </a:t>
            </a:r>
            <a:r>
              <a:rPr lang="it-IT" sz="3500"/>
              <a:t>è </a:t>
            </a:r>
            <a:r>
              <a:rPr lang="it-IT" sz="3500" b="1"/>
              <a:t>l’astratta potenzialità</a:t>
            </a:r>
            <a:r>
              <a:rPr lang="it-IT" sz="3500"/>
              <a:t>, sotto un profilo tecnico, </a:t>
            </a:r>
            <a:r>
              <a:rPr lang="it-IT" sz="3500" smtClean="0"/>
              <a:t>del piano </a:t>
            </a:r>
            <a:r>
              <a:rPr lang="it-IT" sz="3500"/>
              <a:t>a raggiungere l’obiettivo indicato</a:t>
            </a:r>
            <a:r>
              <a:rPr lang="it-IT" sz="3500" smtClean="0"/>
              <a:t>.</a:t>
            </a:r>
          </a:p>
          <a:p>
            <a:r>
              <a:rPr lang="it-IT" sz="3500" smtClean="0"/>
              <a:t>La fattibilità, da dichiarare unitamente alla verifica </a:t>
            </a:r>
            <a:r>
              <a:rPr lang="it-IT" sz="3500" b="1" smtClean="0"/>
              <a:t>della veridicità dei dati aziendali</a:t>
            </a:r>
            <a:r>
              <a:rPr lang="it-IT" sz="3500" smtClean="0"/>
              <a:t>,  rappresenta il giudizio espresso dall’attestatore, al termine di un percorso logico argomentativo, tenuto conto di tutte le circostanze del caso, sulla </a:t>
            </a:r>
            <a:r>
              <a:rPr lang="it-IT" sz="3500" b="1"/>
              <a:t>concreta </a:t>
            </a:r>
            <a:r>
              <a:rPr lang="it-IT" sz="3500"/>
              <a:t>capacità del </a:t>
            </a:r>
            <a:r>
              <a:rPr lang="it-IT" sz="3500" smtClean="0"/>
              <a:t>piano di </a:t>
            </a:r>
            <a:r>
              <a:rPr lang="it-IT" sz="3500" b="1" u="sng" smtClean="0"/>
              <a:t>poter essere realizzato nelle condizioni patrimoniali, economiche e finanziarie esistenti.</a:t>
            </a:r>
            <a:endParaRPr lang="it-IT" sz="3500" b="1" u="sng"/>
          </a:p>
          <a:p>
            <a:r>
              <a:rPr lang="it-IT" sz="3500" smtClean="0"/>
              <a:t>Le maggiori perplessità </a:t>
            </a:r>
            <a:r>
              <a:rPr lang="it-IT" sz="3500"/>
              <a:t>nell’interprete </a:t>
            </a:r>
            <a:r>
              <a:rPr lang="it-IT" sz="3500" smtClean="0"/>
              <a:t>sono rappresentate dell’utilizzo del </a:t>
            </a:r>
            <a:r>
              <a:rPr lang="it-IT" sz="3500"/>
              <a:t>verbo “apparire”, che va a qualificare il giudizio di idoneità; il piano</a:t>
            </a:r>
            <a:r>
              <a:rPr lang="it-IT" sz="3500" smtClean="0"/>
              <a:t>, allora</a:t>
            </a:r>
            <a:r>
              <a:rPr lang="it-IT" sz="3500"/>
              <a:t>, </a:t>
            </a:r>
            <a:r>
              <a:rPr lang="it-IT" sz="3500" b="1" u="sng"/>
              <a:t>deve apparire idoneo o deve esserlo</a:t>
            </a:r>
            <a:r>
              <a:rPr lang="it-IT" sz="3500"/>
              <a:t>? In </a:t>
            </a:r>
            <a:r>
              <a:rPr lang="it-IT" sz="3500" smtClean="0"/>
              <a:t>realtà </a:t>
            </a:r>
            <a:r>
              <a:rPr lang="it-IT" sz="3500"/>
              <a:t>la </a:t>
            </a:r>
            <a:r>
              <a:rPr lang="it-IT" sz="3500" smtClean="0"/>
              <a:t>formula dubitativa deriva </a:t>
            </a:r>
            <a:r>
              <a:rPr lang="it-IT" sz="3500"/>
              <a:t>dalla molto realistica presa di coscienza, da parte </a:t>
            </a:r>
            <a:r>
              <a:rPr lang="it-IT" sz="3500" smtClean="0"/>
              <a:t>del legislatore</a:t>
            </a:r>
            <a:r>
              <a:rPr lang="it-IT" sz="3500"/>
              <a:t>, </a:t>
            </a:r>
            <a:r>
              <a:rPr lang="it-IT" sz="3500" b="1"/>
              <a:t>che il piano assume una qualche rilevanza </a:t>
            </a:r>
            <a:r>
              <a:rPr lang="it-IT" sz="3500"/>
              <a:t>(in quanto </a:t>
            </a:r>
            <a:r>
              <a:rPr lang="it-IT" sz="3500" smtClean="0"/>
              <a:t>può comportare </a:t>
            </a:r>
            <a:r>
              <a:rPr lang="it-IT" sz="3500"/>
              <a:t>l’esenzione da revocatoria) </a:t>
            </a:r>
            <a:r>
              <a:rPr lang="it-IT" sz="3500" b="1"/>
              <a:t>solo quando l’imprenditore fallisce</a:t>
            </a:r>
            <a:r>
              <a:rPr lang="it-IT" sz="3500" b="1" smtClean="0"/>
              <a:t>, dimostrandosi </a:t>
            </a:r>
            <a:r>
              <a:rPr lang="it-IT" sz="3500" b="1"/>
              <a:t>dunque oggettivamente non idoneo al </a:t>
            </a:r>
            <a:r>
              <a:rPr lang="it-IT" sz="3500" b="1" smtClean="0"/>
              <a:t>risanamento dell’azienda</a:t>
            </a:r>
            <a:r>
              <a:rPr lang="it-IT" sz="3500" smtClean="0"/>
              <a:t>.</a:t>
            </a:r>
          </a:p>
          <a:p>
            <a:r>
              <a:rPr lang="it-IT" sz="3500" smtClean="0"/>
              <a:t>Pertanto</a:t>
            </a:r>
            <a:r>
              <a:rPr lang="it-IT" sz="3500"/>
              <a:t>, siccome il punto di vista dell’articolo 67 è quello </a:t>
            </a:r>
            <a:r>
              <a:rPr lang="it-IT" sz="3500" smtClean="0"/>
              <a:t>di una </a:t>
            </a:r>
            <a:r>
              <a:rPr lang="it-IT" sz="3500"/>
              <a:t>situazione in cui l’impresa è fallita (dunque, di un piano </a:t>
            </a:r>
            <a:r>
              <a:rPr lang="it-IT" sz="3500" smtClean="0"/>
              <a:t>oggettivamente non </a:t>
            </a:r>
            <a:r>
              <a:rPr lang="it-IT" sz="3500"/>
              <a:t>idoneo, con valutazione </a:t>
            </a:r>
            <a:r>
              <a:rPr lang="it-IT" sz="3500" i="1"/>
              <a:t>ex post</a:t>
            </a:r>
            <a:r>
              <a:rPr lang="it-IT" sz="3500"/>
              <a:t>), il legislatore si è premurato di </a:t>
            </a:r>
            <a:r>
              <a:rPr lang="it-IT" sz="3500" smtClean="0"/>
              <a:t>precisare che </a:t>
            </a:r>
            <a:r>
              <a:rPr lang="it-IT" sz="3500"/>
              <a:t>il piano </a:t>
            </a:r>
            <a:r>
              <a:rPr lang="it-IT" sz="3500" b="1" u="sng"/>
              <a:t>deve apparire idoneo nel momento in cui viene </a:t>
            </a:r>
            <a:r>
              <a:rPr lang="it-IT" sz="3500" b="1" u="sng" smtClean="0"/>
              <a:t>formato</a:t>
            </a:r>
            <a:r>
              <a:rPr lang="it-IT" sz="3500" smtClean="0"/>
              <a:t>. Si tratta di </a:t>
            </a:r>
            <a:r>
              <a:rPr lang="it-IT" sz="3500"/>
              <a:t>valutazione prognostica che può essere sconfessata dai fatti, ma che </a:t>
            </a:r>
            <a:r>
              <a:rPr lang="it-IT" sz="3500" smtClean="0"/>
              <a:t>rileva in </a:t>
            </a:r>
            <a:r>
              <a:rPr lang="it-IT" sz="3500"/>
              <a:t>quanto condotta secondo </a:t>
            </a:r>
            <a:r>
              <a:rPr lang="it-IT" sz="3500" b="1" u="sng"/>
              <a:t>criteri oggettivi di analisi da parte </a:t>
            </a:r>
            <a:r>
              <a:rPr lang="it-IT" sz="3500" b="1" u="sng" smtClean="0"/>
              <a:t>del professionista </a:t>
            </a:r>
            <a:r>
              <a:rPr lang="it-IT" sz="3500" b="1" u="sng"/>
              <a:t>attestatore</a:t>
            </a:r>
            <a:r>
              <a:rPr lang="it-IT" sz="3500" smtClean="0"/>
              <a:t>.</a:t>
            </a:r>
          </a:p>
          <a:p>
            <a:r>
              <a:rPr lang="it-IT" sz="3500" b="1" u="sng" smtClean="0"/>
              <a:t>E’ bene rammentare che la tenuta di tali argomentiazioni  verrà valutata ex post dal Giudice. </a:t>
            </a:r>
            <a:endParaRPr lang="it-IT" sz="3500" b="1" u="sng"/>
          </a:p>
          <a:p>
            <a:r>
              <a:rPr lang="it-IT" sz="3500" smtClean="0"/>
              <a:t>Altro profilo non banale è costituto dalla risposta alla seguente domanda: il </a:t>
            </a:r>
            <a:r>
              <a:rPr lang="it-IT" sz="3500"/>
              <a:t>piano </a:t>
            </a:r>
            <a:r>
              <a:rPr lang="it-IT" sz="3500" smtClean="0"/>
              <a:t>deve necessariamente </a:t>
            </a:r>
            <a:r>
              <a:rPr lang="it-IT" sz="3500"/>
              <a:t>portare </a:t>
            </a:r>
            <a:r>
              <a:rPr lang="it-IT" sz="3500" smtClean="0"/>
              <a:t>alla </a:t>
            </a:r>
            <a:r>
              <a:rPr lang="it-IT" sz="3500" b="1" u="sng" smtClean="0"/>
              <a:t>continuazione </a:t>
            </a:r>
            <a:r>
              <a:rPr lang="it-IT" sz="3500" b="1" u="sng"/>
              <a:t>dell’attività di impresa, </a:t>
            </a:r>
            <a:r>
              <a:rPr lang="it-IT" sz="3500" b="1" u="sng" smtClean="0"/>
              <a:t>oppure può avere contenuto liquidatorio</a:t>
            </a:r>
            <a:r>
              <a:rPr lang="it-IT" sz="3500" smtClean="0"/>
              <a:t>? </a:t>
            </a:r>
          </a:p>
          <a:p>
            <a:r>
              <a:rPr lang="it-IT" sz="3500"/>
              <a:t>Va detto</a:t>
            </a:r>
            <a:r>
              <a:rPr lang="it-IT" sz="3500" smtClean="0"/>
              <a:t>, innanzitutto</a:t>
            </a:r>
            <a:r>
              <a:rPr lang="it-IT" sz="3500"/>
              <a:t>, che </a:t>
            </a:r>
            <a:r>
              <a:rPr lang="it-IT" sz="3500" b="1" u="sng"/>
              <a:t>la parziale liquidazione</a:t>
            </a:r>
            <a:r>
              <a:rPr lang="it-IT" sz="3500"/>
              <a:t>, attraverso la vendita dei beni o </a:t>
            </a:r>
            <a:r>
              <a:rPr lang="it-IT" sz="3500" smtClean="0"/>
              <a:t>la cessione </a:t>
            </a:r>
            <a:r>
              <a:rPr lang="it-IT" sz="3500"/>
              <a:t>di rami aziendali </a:t>
            </a:r>
            <a:r>
              <a:rPr lang="it-IT" sz="3500" b="1" u="sng"/>
              <a:t>può rientrare a pieno diritto nelle modalità </a:t>
            </a:r>
            <a:r>
              <a:rPr lang="it-IT" sz="3500" b="1" u="sng" smtClean="0"/>
              <a:t>di ristrutturazione </a:t>
            </a:r>
            <a:r>
              <a:rPr lang="it-IT" sz="3500" b="1" u="sng"/>
              <a:t>a fini </a:t>
            </a:r>
            <a:r>
              <a:rPr lang="it-IT" sz="3500" b="1" u="sng" smtClean="0"/>
              <a:t>conservati</a:t>
            </a:r>
            <a:r>
              <a:rPr lang="it-IT" sz="3500" smtClean="0"/>
              <a:t>vi: una </a:t>
            </a:r>
            <a:r>
              <a:rPr lang="it-IT" sz="3500"/>
              <a:t>strada </a:t>
            </a:r>
            <a:r>
              <a:rPr lang="it-IT" sz="3500" smtClean="0"/>
              <a:t>frequentemente utilizzata </a:t>
            </a:r>
            <a:r>
              <a:rPr lang="it-IT" sz="3500"/>
              <a:t>per il risanamento è la riduzione del campo di attività </a:t>
            </a:r>
            <a:r>
              <a:rPr lang="it-IT" sz="3500" smtClean="0"/>
              <a:t>dell’impresa ed </a:t>
            </a:r>
            <a:r>
              <a:rPr lang="it-IT" sz="3500"/>
              <a:t>il reperimento di risorse finanziarie attraverso la cessione di settori </a:t>
            </a:r>
            <a:r>
              <a:rPr lang="it-IT" sz="3500" smtClean="0"/>
              <a:t>interi di </a:t>
            </a:r>
            <a:r>
              <a:rPr lang="it-IT" sz="3500"/>
              <a:t>produzione.</a:t>
            </a:r>
          </a:p>
          <a:p>
            <a:r>
              <a:rPr lang="it-IT" sz="3500" b="1"/>
              <a:t>Il problema vero</a:t>
            </a:r>
            <a:r>
              <a:rPr lang="it-IT" sz="3500"/>
              <a:t>, dunque, </a:t>
            </a:r>
            <a:r>
              <a:rPr lang="it-IT" sz="3500" b="1" u="sng"/>
              <a:t>è rappresentato dalla liquidazione </a:t>
            </a:r>
            <a:r>
              <a:rPr lang="it-IT" sz="3500" b="1" u="sng" smtClean="0"/>
              <a:t>integrale dell’impresa</a:t>
            </a:r>
            <a:r>
              <a:rPr lang="it-IT" sz="3500"/>
              <a:t>: qualche autore ha obiettato che la norma contenuta nell’art. </a:t>
            </a:r>
            <a:r>
              <a:rPr lang="it-IT" sz="3500" smtClean="0"/>
              <a:t>67 della </a:t>
            </a:r>
            <a:r>
              <a:rPr lang="it-IT" sz="3500"/>
              <a:t>legge fallimentare accorda un privilegio ad alcuni terzi solo in </a:t>
            </a:r>
            <a:r>
              <a:rPr lang="it-IT" sz="3500" smtClean="0"/>
              <a:t>virtù della </a:t>
            </a:r>
            <a:r>
              <a:rPr lang="it-IT" sz="3500"/>
              <a:t>finalità conservativa del piano, con la salvaguardia dei </a:t>
            </a:r>
            <a:r>
              <a:rPr lang="it-IT" sz="3500" smtClean="0"/>
              <a:t>regimi occupazionali </a:t>
            </a:r>
            <a:r>
              <a:rPr lang="it-IT" sz="3500"/>
              <a:t>e la non dispersione dei valori aziendali; in realtà </a:t>
            </a:r>
            <a:r>
              <a:rPr lang="it-IT" sz="3500" smtClean="0"/>
              <a:t>l’analisi della </a:t>
            </a:r>
            <a:r>
              <a:rPr lang="it-IT" sz="3500"/>
              <a:t>norma ci deve portare a conclusioni diverse.</a:t>
            </a:r>
          </a:p>
        </p:txBody>
      </p:sp>
    </p:spTree>
    <p:extLst>
      <p:ext uri="{BB962C8B-B14F-4D97-AF65-F5344CB8AC3E}">
        <p14:creationId xmlns:p14="http://schemas.microsoft.com/office/powerpoint/2010/main" val="507472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25000" lnSpcReduction="20000"/>
          </a:bodyPr>
          <a:lstStyle/>
          <a:p>
            <a:endParaRPr lang="it-IT" dirty="0" smtClean="0"/>
          </a:p>
          <a:p>
            <a:r>
              <a:rPr lang="it-IT" sz="5600" dirty="0" smtClean="0"/>
              <a:t>L’art</a:t>
            </a:r>
            <a:r>
              <a:rPr lang="it-IT" sz="5600" dirty="0"/>
              <a:t>. 67 funzionalizza il piano al raggiungimento </a:t>
            </a:r>
            <a:r>
              <a:rPr lang="it-IT" sz="5600" i="1" dirty="0"/>
              <a:t>del </a:t>
            </a:r>
            <a:r>
              <a:rPr lang="it-IT" sz="5600" b="1" i="1" dirty="0" smtClean="0"/>
              <a:t>risanamento </a:t>
            </a:r>
            <a:r>
              <a:rPr lang="it-IT" sz="5600" i="1" dirty="0" smtClean="0"/>
              <a:t>della </a:t>
            </a:r>
            <a:r>
              <a:rPr lang="it-IT" sz="5600" i="1" dirty="0"/>
              <a:t>esposizione debitoria dell'impresa e del riequilibrio della </a:t>
            </a:r>
            <a:r>
              <a:rPr lang="it-IT" sz="5600" i="1" dirty="0" smtClean="0"/>
              <a:t>sua situazione </a:t>
            </a:r>
            <a:r>
              <a:rPr lang="it-IT" sz="5600" i="1" dirty="0"/>
              <a:t>finanziaria</a:t>
            </a:r>
            <a:r>
              <a:rPr lang="it-IT" sz="5600" dirty="0"/>
              <a:t>: è evidente che </a:t>
            </a:r>
            <a:r>
              <a:rPr lang="it-IT" sz="5600" b="1" dirty="0"/>
              <a:t>tali obiettivi si collocano </a:t>
            </a:r>
            <a:r>
              <a:rPr lang="it-IT" sz="5600" b="1" dirty="0" smtClean="0"/>
              <a:t>normalmente in </a:t>
            </a:r>
            <a:r>
              <a:rPr lang="it-IT" sz="5600" b="1" dirty="0"/>
              <a:t>un’ottica conservativa e di continuazione </a:t>
            </a:r>
            <a:r>
              <a:rPr lang="it-IT" sz="5600" b="1" dirty="0" smtClean="0"/>
              <a:t>dell’impresa;</a:t>
            </a:r>
            <a:r>
              <a:rPr lang="it-IT" sz="5600" dirty="0" smtClean="0"/>
              <a:t> </a:t>
            </a:r>
            <a:r>
              <a:rPr lang="it-IT" sz="5600" dirty="0"/>
              <a:t>nulla </a:t>
            </a:r>
            <a:r>
              <a:rPr lang="it-IT" sz="5600" dirty="0" smtClean="0"/>
              <a:t>vieta, tuttavia, che la </a:t>
            </a:r>
            <a:r>
              <a:rPr lang="it-IT" sz="5600" dirty="0"/>
              <a:t>finalità di risanamento sia quella di portare i conti in pareggio per </a:t>
            </a:r>
            <a:r>
              <a:rPr lang="it-IT" sz="5600" b="1" u="sng" dirty="0" smtClean="0"/>
              <a:t>poi procedere </a:t>
            </a:r>
            <a:r>
              <a:rPr lang="it-IT" sz="5600" dirty="0"/>
              <a:t>ad una </a:t>
            </a:r>
            <a:r>
              <a:rPr lang="it-IT" sz="5600" dirty="0" smtClean="0"/>
              <a:t>liquidazione. </a:t>
            </a:r>
          </a:p>
          <a:p>
            <a:r>
              <a:rPr lang="it-IT" sz="5600" dirty="0" smtClean="0"/>
              <a:t>Non è possibile imporre </a:t>
            </a:r>
            <a:r>
              <a:rPr lang="it-IT" sz="5600" dirty="0"/>
              <a:t>all’imprenditore un obbligo </a:t>
            </a:r>
            <a:r>
              <a:rPr lang="it-IT" sz="5600" dirty="0" smtClean="0"/>
              <a:t>di continuazione dell’attività </a:t>
            </a:r>
            <a:r>
              <a:rPr lang="it-IT" sz="5600" dirty="0"/>
              <a:t>di impresa, che costituirebbe un vincolo alla libera </a:t>
            </a:r>
            <a:r>
              <a:rPr lang="it-IT" sz="5600" dirty="0" smtClean="0"/>
              <a:t>iniziativa economica</a:t>
            </a:r>
            <a:r>
              <a:rPr lang="it-IT" sz="5600" dirty="0"/>
              <a:t>, di natura </a:t>
            </a:r>
            <a:r>
              <a:rPr lang="it-IT" sz="5600" dirty="0" smtClean="0"/>
              <a:t>incostituzionale. </a:t>
            </a:r>
          </a:p>
          <a:p>
            <a:r>
              <a:rPr lang="it-IT" sz="5600" dirty="0" smtClean="0"/>
              <a:t>I soggetti che l’ordinamento intende tutelare con l’introduzione dei nuovi strumenti privatistici di gestione della crisi di impresa sono tutti gli </a:t>
            </a:r>
            <a:r>
              <a:rPr lang="it-IT" sz="5600" dirty="0" err="1" smtClean="0"/>
              <a:t>stakeholders</a:t>
            </a:r>
            <a:r>
              <a:rPr lang="it-IT" sz="5600" dirty="0" smtClean="0"/>
              <a:t> dell’impresa – dipendenti compresi – ma è ovvio che quelli maggiormente interessati sono i finanziatori o i fornitori strategici. </a:t>
            </a:r>
          </a:p>
          <a:p>
            <a:r>
              <a:rPr lang="it-IT" sz="5600" dirty="0" smtClean="0"/>
              <a:t>Il </a:t>
            </a:r>
            <a:r>
              <a:rPr lang="it-IT" sz="5600" dirty="0"/>
              <a:t>piano può prevedere una o più delle seguenti modalità di intervento:</a:t>
            </a:r>
            <a:br>
              <a:rPr lang="it-IT" sz="5600" dirty="0"/>
            </a:br>
            <a:r>
              <a:rPr lang="it-IT" sz="5600" dirty="0"/>
              <a:t>- dilazione o rinuncia temporanea all'azione esecutiva di recupero del credito;</a:t>
            </a:r>
            <a:br>
              <a:rPr lang="it-IT" sz="5600" dirty="0"/>
            </a:br>
            <a:r>
              <a:rPr lang="it-IT" sz="5600" dirty="0"/>
              <a:t>- rinuncia al pagamento degli </a:t>
            </a:r>
            <a:r>
              <a:rPr lang="it-IT" sz="5600" dirty="0" smtClean="0"/>
              <a:t>interessi, remissione </a:t>
            </a:r>
            <a:r>
              <a:rPr lang="it-IT" sz="5600" dirty="0"/>
              <a:t>o consolidamento del debito;</a:t>
            </a:r>
            <a:br>
              <a:rPr lang="it-IT" sz="5600" dirty="0"/>
            </a:br>
            <a:r>
              <a:rPr lang="it-IT" sz="5600" dirty="0"/>
              <a:t>- cessione dei beni in pagamento dei </a:t>
            </a:r>
            <a:r>
              <a:rPr lang="it-IT" sz="5600" dirty="0" smtClean="0"/>
              <a:t>debiti, cessione </a:t>
            </a:r>
            <a:r>
              <a:rPr lang="it-IT" sz="5600" dirty="0"/>
              <a:t>di crediti;</a:t>
            </a:r>
            <a:br>
              <a:rPr lang="it-IT" sz="5600" dirty="0"/>
            </a:br>
            <a:r>
              <a:rPr lang="it-IT" sz="5600" dirty="0"/>
              <a:t>- cessione dei rami d'azienda, </a:t>
            </a:r>
            <a:r>
              <a:rPr lang="it-IT" sz="5600" dirty="0" smtClean="0"/>
              <a:t>(auspicabile no core </a:t>
            </a:r>
            <a:r>
              <a:rPr lang="it-IT" sz="5600" dirty="0"/>
              <a:t>business </a:t>
            </a:r>
            <a:r>
              <a:rPr lang="it-IT" sz="5600" dirty="0" smtClean="0"/>
              <a:t>dell'impresa);</a:t>
            </a:r>
            <a:r>
              <a:rPr lang="it-IT" sz="5600" dirty="0"/>
              <a:t/>
            </a:r>
            <a:br>
              <a:rPr lang="it-IT" sz="5600" dirty="0"/>
            </a:br>
            <a:r>
              <a:rPr lang="it-IT" sz="5600" dirty="0"/>
              <a:t>- dismissione o razionalizzazione di linee produttive;</a:t>
            </a:r>
            <a:br>
              <a:rPr lang="it-IT" sz="5600" dirty="0"/>
            </a:br>
            <a:r>
              <a:rPr lang="it-IT" sz="5600" dirty="0"/>
              <a:t>- messa in mobilità dei </a:t>
            </a:r>
            <a:r>
              <a:rPr lang="it-IT" sz="5600" dirty="0" smtClean="0"/>
              <a:t>dipendenti, liquidazione </a:t>
            </a:r>
            <a:r>
              <a:rPr lang="it-IT" sz="5600" dirty="0"/>
              <a:t>a saldo e stralcio </a:t>
            </a:r>
            <a:r>
              <a:rPr lang="it-IT" sz="5600" dirty="0" smtClean="0"/>
              <a:t>delle posizioni debitorie; </a:t>
            </a:r>
            <a:r>
              <a:rPr lang="it-IT" sz="5600" dirty="0"/>
              <a:t/>
            </a:r>
            <a:br>
              <a:rPr lang="it-IT" sz="5600" dirty="0"/>
            </a:br>
            <a:r>
              <a:rPr lang="it-IT" sz="5600" dirty="0"/>
              <a:t>- concessione di nuova finanza, anche attraverso il riposizionamento dei debiti a breve in debiti a medio o lungo termine;</a:t>
            </a:r>
            <a:br>
              <a:rPr lang="it-IT" sz="5600" dirty="0"/>
            </a:br>
            <a:r>
              <a:rPr lang="it-IT" sz="5600" dirty="0"/>
              <a:t>- </a:t>
            </a:r>
            <a:r>
              <a:rPr lang="it-IT" sz="5600" b="1" u="sng" dirty="0"/>
              <a:t>concessione di garanzie per i debiti pregressi o anche per i nuovi finanziamenti concessi</a:t>
            </a:r>
            <a:r>
              <a:rPr lang="it-IT" sz="5600" dirty="0"/>
              <a:t>;</a:t>
            </a:r>
            <a:br>
              <a:rPr lang="it-IT" sz="5600" dirty="0"/>
            </a:br>
            <a:r>
              <a:rPr lang="it-IT" sz="5600" dirty="0"/>
              <a:t>- conversione dei crediti in capitale di rischio (azioni, obbligazioni convertibili e warrants) dell'impresa o di una nuova società (</a:t>
            </a:r>
            <a:r>
              <a:rPr lang="it-IT" sz="5600" dirty="0" err="1"/>
              <a:t>newco</a:t>
            </a:r>
            <a:r>
              <a:rPr lang="it-IT" sz="5600" dirty="0"/>
              <a:t>) che risulta conferitaria dell'azienda;</a:t>
            </a:r>
            <a:br>
              <a:rPr lang="it-IT" sz="5600" dirty="0"/>
            </a:br>
            <a:r>
              <a:rPr lang="it-IT" sz="5600" dirty="0"/>
              <a:t>- ricapitalizzazione del capitale mediante apporti di aumento di </a:t>
            </a:r>
            <a:r>
              <a:rPr lang="it-IT" sz="5600" dirty="0" smtClean="0"/>
              <a:t>capitale, fusione </a:t>
            </a:r>
            <a:r>
              <a:rPr lang="it-IT" sz="5600" dirty="0"/>
              <a:t>con altra società.</a:t>
            </a:r>
          </a:p>
          <a:p>
            <a:r>
              <a:rPr lang="it-IT" sz="5600" dirty="0" smtClean="0"/>
              <a:t>Esistono piani che , nel segno di una netta </a:t>
            </a:r>
            <a:r>
              <a:rPr lang="it-IT" sz="5600" dirty="0"/>
              <a:t>discontinuità col passato, prevedono il trasferimento dell'azienda ad una società di nuova costituzione e la contestuale o futura cessazione, mediante liquidazione, del soggetto </a:t>
            </a:r>
            <a:r>
              <a:rPr lang="it-IT" sz="5600" dirty="0" smtClean="0"/>
              <a:t>imprenditore.</a:t>
            </a:r>
          </a:p>
          <a:p>
            <a:r>
              <a:rPr lang="it-IT" sz="5600" dirty="0" smtClean="0"/>
              <a:t>Fermo restando la grande libertà operativa che la norma concede all’imprenditore, a giudizio di chi vi parla </a:t>
            </a:r>
            <a:r>
              <a:rPr lang="it-IT" sz="5600" b="1" u="sng" dirty="0" smtClean="0"/>
              <a:t>piani aventi integrale  ed immediato contenuto liquidatorio sono inconciliabili con l’obiettivo dichiarato dalla norma all’art. 67. L.F. </a:t>
            </a:r>
          </a:p>
          <a:p>
            <a:endParaRPr lang="it-IT" sz="3700" dirty="0"/>
          </a:p>
          <a:p>
            <a:endParaRPr lang="it-IT" dirty="0" smtClean="0"/>
          </a:p>
          <a:p>
            <a:endParaRPr lang="it-IT" dirty="0" smtClean="0"/>
          </a:p>
          <a:p>
            <a:endParaRPr lang="it-IT" dirty="0" smtClean="0"/>
          </a:p>
        </p:txBody>
      </p:sp>
    </p:spTree>
    <p:extLst>
      <p:ext uri="{BB962C8B-B14F-4D97-AF65-F5344CB8AC3E}">
        <p14:creationId xmlns:p14="http://schemas.microsoft.com/office/powerpoint/2010/main" val="1895441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40000" lnSpcReduction="20000"/>
          </a:bodyPr>
          <a:lstStyle/>
          <a:p>
            <a:endParaRPr lang="it-IT" dirty="0" smtClean="0"/>
          </a:p>
          <a:p>
            <a:r>
              <a:rPr lang="it-IT" sz="3500" dirty="0" smtClean="0"/>
              <a:t>Ottenuta </a:t>
            </a:r>
            <a:r>
              <a:rPr lang="it-IT" sz="3500" dirty="0"/>
              <a:t>l'attestazione del professionista, l'impresa ha il compito </a:t>
            </a:r>
            <a:r>
              <a:rPr lang="it-IT" sz="3500" dirty="0" smtClean="0"/>
              <a:t>di </a:t>
            </a:r>
            <a:r>
              <a:rPr lang="it-IT" sz="3500" dirty="0"/>
              <a:t>provvedere alla sua esecuzione</a:t>
            </a:r>
            <a:r>
              <a:rPr lang="it-IT" sz="3500" dirty="0" smtClean="0"/>
              <a:t>.</a:t>
            </a:r>
          </a:p>
          <a:p>
            <a:endParaRPr lang="it-IT" sz="3500" dirty="0"/>
          </a:p>
          <a:p>
            <a:r>
              <a:rPr lang="it-IT" sz="3500" dirty="0" smtClean="0"/>
              <a:t>Essa </a:t>
            </a:r>
            <a:r>
              <a:rPr lang="it-IT" sz="3500" dirty="0"/>
              <a:t>deve costantemente </a:t>
            </a:r>
            <a:r>
              <a:rPr lang="it-IT" sz="3500" b="1" dirty="0"/>
              <a:t>monitorare</a:t>
            </a:r>
            <a:r>
              <a:rPr lang="it-IT" sz="3500" dirty="0"/>
              <a:t> la sua attuazione e il raggiungimento degli obiettivi. Quando il piano è particolarmente complesso può avvalersi, per il compimento di tale attività di controllo, di un </a:t>
            </a:r>
            <a:r>
              <a:rPr lang="it-IT" sz="3500" b="1" u="sng" dirty="0"/>
              <a:t>comitato tecnico composto da professionisti di fiducia dell'impresa e dei </a:t>
            </a:r>
            <a:r>
              <a:rPr lang="it-IT" sz="3500" b="1" u="sng" dirty="0" smtClean="0"/>
              <a:t>creditori; è possibile pure la </a:t>
            </a:r>
            <a:r>
              <a:rPr lang="it-IT" sz="3500" b="1" u="sng" dirty="0"/>
              <a:t>nomina di un consigliere indipendente ed imparziale dedicato a monitorare l'adempimento del piano e a verificare la corretta esecuzione dello stesso</a:t>
            </a:r>
            <a:r>
              <a:rPr lang="it-IT" sz="3500" b="1" u="sng" dirty="0" smtClean="0"/>
              <a:t>.</a:t>
            </a:r>
          </a:p>
          <a:p>
            <a:pPr marL="0" indent="0">
              <a:buNone/>
            </a:pPr>
            <a:endParaRPr lang="it-IT" sz="3500" dirty="0"/>
          </a:p>
          <a:p>
            <a:r>
              <a:rPr lang="it-IT" sz="3500" dirty="0" smtClean="0"/>
              <a:t>In </a:t>
            </a:r>
            <a:r>
              <a:rPr lang="it-IT" sz="3500" dirty="0"/>
              <a:t>caso di </a:t>
            </a:r>
            <a:r>
              <a:rPr lang="it-IT" sz="3500" b="1" dirty="0"/>
              <a:t>difficoltà di esecuzione</a:t>
            </a:r>
            <a:r>
              <a:rPr lang="it-IT" sz="3500" dirty="0"/>
              <a:t> del piano, esso può espressamente prevedere dei meccanismi di </a:t>
            </a:r>
            <a:r>
              <a:rPr lang="it-IT" sz="3500" b="1" dirty="0"/>
              <a:t>aggiustamento</a:t>
            </a:r>
            <a:r>
              <a:rPr lang="it-IT" sz="3500" dirty="0"/>
              <a:t> o dei </a:t>
            </a:r>
            <a:r>
              <a:rPr lang="it-IT" sz="3500" b="1" dirty="0"/>
              <a:t>correttivi</a:t>
            </a:r>
            <a:r>
              <a:rPr lang="it-IT" sz="3500" dirty="0"/>
              <a:t> interni. In tal caso non è necessario richiedere al professionista una nuova attestazione. Il piano rimane attuabile e mantiene il suo effetto protettivo in caso di successivo fallimento anche per gli atti ancora da compiere.</a:t>
            </a:r>
          </a:p>
          <a:p>
            <a:endParaRPr lang="it-IT" sz="3500" dirty="0" smtClean="0"/>
          </a:p>
          <a:p>
            <a:r>
              <a:rPr lang="it-IT" sz="3500" dirty="0" smtClean="0"/>
              <a:t>Se </a:t>
            </a:r>
            <a:r>
              <a:rPr lang="it-IT" sz="3500" dirty="0"/>
              <a:t>durante l'esecuzione del piano si determina un </a:t>
            </a:r>
            <a:r>
              <a:rPr lang="it-IT" sz="3500" b="1" dirty="0"/>
              <a:t>aggravamento della situazione</a:t>
            </a:r>
            <a:r>
              <a:rPr lang="it-IT" sz="3500" dirty="0"/>
              <a:t> dell'impresa rendendo il </a:t>
            </a:r>
            <a:r>
              <a:rPr lang="it-IT" sz="3500" b="1" u="sng" dirty="0"/>
              <a:t>piano irrealizzabile o realizzabile a condizioni economiche o temporali incompatibili con il rispetto del programma o degli obiettivi prefissati nel piano l'impresa può correggere o modificare il piano</a:t>
            </a:r>
            <a:r>
              <a:rPr lang="it-IT" sz="3500" b="1" u="sng" dirty="0" smtClean="0"/>
              <a:t>.</a:t>
            </a:r>
          </a:p>
          <a:p>
            <a:endParaRPr lang="it-IT" sz="3500" dirty="0"/>
          </a:p>
          <a:p>
            <a:r>
              <a:rPr lang="it-IT" sz="3500" b="1" u="sng" dirty="0" smtClean="0"/>
              <a:t>La </a:t>
            </a:r>
            <a:r>
              <a:rPr lang="it-IT" sz="3500" b="1" u="sng" dirty="0"/>
              <a:t>prassi </a:t>
            </a:r>
            <a:r>
              <a:rPr lang="it-IT" sz="3500" b="1" u="sng" dirty="0" smtClean="0"/>
              <a:t>impone, nel caso appena descritto, di </a:t>
            </a:r>
            <a:r>
              <a:rPr lang="it-IT" sz="3500" b="1" u="sng" dirty="0"/>
              <a:t>presentare un nuovo piano (anche se nella sostanza modifica semplicemente il precedente). Si impone quindi una nuova attestazione del professionista (che può essere lo stesso chiamato a valutare il piano originario). </a:t>
            </a:r>
            <a:endParaRPr lang="it-IT" sz="3500" b="1" u="sng" dirty="0" smtClean="0"/>
          </a:p>
          <a:p>
            <a:endParaRPr lang="it-IT" sz="3500" dirty="0"/>
          </a:p>
          <a:p>
            <a:r>
              <a:rPr lang="it-IT" sz="3500" dirty="0" smtClean="0"/>
              <a:t>In </a:t>
            </a:r>
            <a:r>
              <a:rPr lang="it-IT" sz="3500" dirty="0"/>
              <a:t>mancanza, l'originaria attestazione in caso di successivo </a:t>
            </a:r>
            <a:r>
              <a:rPr lang="it-IT" sz="3500" b="1" u="sng" dirty="0"/>
              <a:t>fallimento protegge dalla revocatoria solo gli atti anteriori al verificarsi del problema di attuabilità del piano, venendo meno per gli atti esecutivi del piano successivi al verificarsi di tale problema</a:t>
            </a:r>
            <a:r>
              <a:rPr lang="it-IT" sz="3500" b="1" u="sng" dirty="0" smtClean="0"/>
              <a:t>.</a:t>
            </a:r>
          </a:p>
          <a:p>
            <a:endParaRPr lang="it-IT" sz="3500" b="1" u="sng" dirty="0"/>
          </a:p>
          <a:p>
            <a:r>
              <a:rPr lang="it-IT" sz="3500" dirty="0" smtClean="0"/>
              <a:t>Se </a:t>
            </a:r>
            <a:r>
              <a:rPr lang="it-IT" sz="3500" dirty="0"/>
              <a:t>a fronte della sopravvenuta </a:t>
            </a:r>
            <a:r>
              <a:rPr lang="it-IT" sz="3500" b="1" dirty="0"/>
              <a:t>inattuabilità</a:t>
            </a:r>
            <a:r>
              <a:rPr lang="it-IT" sz="3500" dirty="0"/>
              <a:t> del piano non è possibile adottare alcun correttivo, la mancata attuazione del piano può dar luogo alla insolvenza dell'impresa e quindi al suo fallimento.</a:t>
            </a:r>
          </a:p>
          <a:p>
            <a:pPr marL="0" indent="0">
              <a:buNone/>
            </a:pPr>
            <a:endParaRPr lang="it-IT" dirty="0"/>
          </a:p>
        </p:txBody>
      </p:sp>
    </p:spTree>
    <p:extLst>
      <p:ext uri="{BB962C8B-B14F-4D97-AF65-F5344CB8AC3E}">
        <p14:creationId xmlns:p14="http://schemas.microsoft.com/office/powerpoint/2010/main" val="3540747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Autofit/>
          </a:bodyPr>
          <a:lstStyle/>
          <a:p>
            <a:r>
              <a:rPr lang="it-IT" sz="1600" smtClean="0"/>
              <a:t>Vediamo i </a:t>
            </a:r>
            <a:r>
              <a:rPr lang="it-IT" sz="1600"/>
              <a:t>requisiti di indipendenza </a:t>
            </a:r>
            <a:r>
              <a:rPr lang="it-IT" sz="1600" smtClean="0"/>
              <a:t>ed il procedimento di nomina del professionista</a:t>
            </a:r>
            <a:r>
              <a:rPr lang="it-IT" sz="1600"/>
              <a:t>; quanto al secondo aspetto, </a:t>
            </a:r>
            <a:r>
              <a:rPr lang="it-IT" sz="1600" smtClean="0"/>
              <a:t>è ovvio </a:t>
            </a:r>
            <a:r>
              <a:rPr lang="it-IT" sz="1600"/>
              <a:t>che</a:t>
            </a:r>
            <a:r>
              <a:rPr lang="it-IT" sz="1600" smtClean="0"/>
              <a:t>, per espressa previsione normativa, </a:t>
            </a:r>
            <a:r>
              <a:rPr lang="it-IT" sz="1600" b="1" u="sng"/>
              <a:t>la scelta del professionista </a:t>
            </a:r>
            <a:r>
              <a:rPr lang="it-IT" sz="1600" b="1" u="sng" smtClean="0"/>
              <a:t>spetta all’imprenditore</a:t>
            </a:r>
            <a:r>
              <a:rPr lang="it-IT" sz="1600" smtClean="0"/>
              <a:t>.</a:t>
            </a:r>
          </a:p>
          <a:p>
            <a:r>
              <a:rPr lang="it-IT" sz="1600" smtClean="0"/>
              <a:t>E’ bene avere la consapevolezza che si parte da una prima fondamentale contraddizione:  </a:t>
            </a:r>
            <a:r>
              <a:rPr lang="it-IT" sz="1600"/>
              <a:t>derivando l’incarico </a:t>
            </a:r>
            <a:r>
              <a:rPr lang="it-IT" sz="1600" smtClean="0"/>
              <a:t>dal debitore</a:t>
            </a:r>
            <a:r>
              <a:rPr lang="it-IT" sz="1600"/>
              <a:t>, l’indipendenza sostanziale </a:t>
            </a:r>
            <a:r>
              <a:rPr lang="it-IT" sz="1600" smtClean="0"/>
              <a:t>potrebbe rappresentare un miraggio.</a:t>
            </a:r>
          </a:p>
          <a:p>
            <a:r>
              <a:rPr lang="it-IT" sz="1600" smtClean="0"/>
              <a:t>Sotto il profilo formale, il professionista deve essere iscritto all’albo dei revisori legali (contabili) ed in possesso  dei requisiti ‘professionali’ per la nomina a curatore fallimentare;</a:t>
            </a:r>
          </a:p>
          <a:p>
            <a:r>
              <a:rPr lang="it-IT" sz="1600" smtClean="0"/>
              <a:t>La nuova formulazione della norma precisa che il professionista:</a:t>
            </a:r>
          </a:p>
          <a:p>
            <a:pPr>
              <a:buFontTx/>
              <a:buChar char="-"/>
            </a:pPr>
            <a:r>
              <a:rPr lang="it-IT" sz="1600" smtClean="0"/>
              <a:t>non può essere legato all’impresa né a coloro che hanno interesse all’operazione di risanamento da rapporti di natura personale o professionale;</a:t>
            </a:r>
          </a:p>
          <a:p>
            <a:pPr>
              <a:buFontTx/>
              <a:buChar char="-"/>
            </a:pPr>
            <a:r>
              <a:rPr lang="it-IT" sz="1600" smtClean="0"/>
              <a:t>Deve essere in possesso dei requisiti previsti dall’art. 2399 c.c. per essere nominato sindaco (incompatibilità derivanti dalla sussistenza di rapporti coniugali, parentali o di affinità) che nel caso di specie si applicheranno </a:t>
            </a:r>
            <a:r>
              <a:rPr lang="it-IT" sz="1600" b="1" smtClean="0"/>
              <a:t>sia riguardo all’esistenza di vincoli con l’imprenditore che con gli amministratori della società o dell’eventuale gruppo di appartenenza;</a:t>
            </a:r>
          </a:p>
          <a:p>
            <a:pPr>
              <a:buFontTx/>
              <a:buChar char="-"/>
            </a:pPr>
            <a:r>
              <a:rPr lang="it-IT" sz="1600" smtClean="0"/>
              <a:t>Non deve, neanche tramite i seggetti  con i quali è unito in associazione professionale, aver prestato negli ultimi 5 anni attività di lavoro subordinato o autonomo in favore del debitore;</a:t>
            </a:r>
          </a:p>
          <a:p>
            <a:pPr>
              <a:buFontTx/>
              <a:buChar char="-"/>
            </a:pPr>
            <a:r>
              <a:rPr lang="it-IT" sz="1600" smtClean="0"/>
              <a:t>Non deve, negli ultimi 5 anni, aver partecipato agli Organi di amministrazione e controllo dell’impresa debitrice.  </a:t>
            </a:r>
            <a:endParaRPr lang="it-IT" sz="1600"/>
          </a:p>
          <a:p>
            <a:r>
              <a:rPr lang="it-IT" sz="1600" smtClean="0"/>
              <a:t>Auspicabile la creazione di un ‘albo speciale’ degli attestatori.</a:t>
            </a:r>
          </a:p>
          <a:p>
            <a:endParaRPr lang="it-IT" sz="1200" smtClean="0"/>
          </a:p>
          <a:p>
            <a:endParaRPr lang="it-IT" sz="1200"/>
          </a:p>
          <a:p>
            <a:endParaRPr lang="it-IT" sz="1200" smtClean="0"/>
          </a:p>
          <a:p>
            <a:endParaRPr lang="it-IT" sz="1200"/>
          </a:p>
          <a:p>
            <a:endParaRPr lang="it-IT" sz="1200" smtClean="0"/>
          </a:p>
          <a:p>
            <a:endParaRPr lang="it-IT" sz="1200"/>
          </a:p>
          <a:p>
            <a:endParaRPr lang="it-IT" sz="1200" smtClean="0"/>
          </a:p>
          <a:p>
            <a:endParaRPr lang="it-IT" sz="1200"/>
          </a:p>
          <a:p>
            <a:endParaRPr lang="it-IT" sz="1200" smtClean="0"/>
          </a:p>
          <a:p>
            <a:endParaRPr lang="it-IT" sz="1200"/>
          </a:p>
          <a:p>
            <a:endParaRPr lang="it-IT" sz="1200" smtClean="0"/>
          </a:p>
          <a:p>
            <a:endParaRPr lang="it-IT" sz="1200"/>
          </a:p>
          <a:p>
            <a:endParaRPr lang="it-IT" sz="1200" smtClean="0"/>
          </a:p>
        </p:txBody>
      </p:sp>
    </p:spTree>
    <p:extLst>
      <p:ext uri="{BB962C8B-B14F-4D97-AF65-F5344CB8AC3E}">
        <p14:creationId xmlns:p14="http://schemas.microsoft.com/office/powerpoint/2010/main" val="2495002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47500" lnSpcReduction="20000"/>
          </a:bodyPr>
          <a:lstStyle/>
          <a:p>
            <a:pPr marL="0" indent="0">
              <a:buNone/>
            </a:pPr>
            <a:r>
              <a:rPr lang="it-IT" b="1" u="sng" smtClean="0"/>
              <a:t>Quali sono le conseguenze del mancato rispetto dei requisiti  appena illustrati?</a:t>
            </a:r>
          </a:p>
          <a:p>
            <a:pPr marL="0" indent="0">
              <a:buNone/>
            </a:pPr>
            <a:endParaRPr lang="it-IT" smtClean="0"/>
          </a:p>
          <a:p>
            <a:r>
              <a:rPr lang="it-IT" smtClean="0"/>
              <a:t>Prima di tutto occorre affermare che la norma, art. 67 L.F. </a:t>
            </a:r>
            <a:r>
              <a:rPr lang="it-IT" b="1" u="sng" smtClean="0"/>
              <a:t>non prevede alcuna specifica sanzione per il professionista </a:t>
            </a:r>
            <a:r>
              <a:rPr lang="it-IT" smtClean="0"/>
              <a:t>che decida comunque di dar corso all’incarico di attestazione nonostante un difetto di indipendenza o la ricorrenza di una condizione di incompatibilità e che non preveda nemmeno </a:t>
            </a:r>
            <a:r>
              <a:rPr lang="it-IT" b="1" u="sng" smtClean="0"/>
              <a:t>alcuna conseguenza in termini di inefficacia o invalidità dell’atto in cui si sostanzia la prestazione</a:t>
            </a:r>
            <a:r>
              <a:rPr lang="it-IT" smtClean="0"/>
              <a:t>;</a:t>
            </a:r>
          </a:p>
          <a:p>
            <a:r>
              <a:rPr lang="it-IT" b="1" u="sng" smtClean="0"/>
              <a:t>E’ certo che un comportamento poco indipendente e poco professionale </a:t>
            </a:r>
            <a:r>
              <a:rPr lang="it-IT" smtClean="0"/>
              <a:t>dell’esperto asseveratore </a:t>
            </a:r>
            <a:r>
              <a:rPr lang="it-IT" b="1" u="sng" smtClean="0"/>
              <a:t>possa pesare, anche molto, in caso di azioni per responsabilità risarcitoria proposte sia dall’imprenditore che dai suoi creditori;</a:t>
            </a:r>
          </a:p>
          <a:p>
            <a:r>
              <a:rPr lang="it-IT" smtClean="0"/>
              <a:t>Sin qui la dottrina è sempre stata concorde nel ritenere che l’esperto attestatore – fermo restando l’eventuale  responsabilità penale  – possa incorrere in una responsabilità civile per i danni causati dalla non veridicità della sua attestazione;</a:t>
            </a:r>
          </a:p>
          <a:p>
            <a:r>
              <a:rPr lang="it-IT" smtClean="0"/>
              <a:t>La responsabilità sarà di tipo contrattuale nei confronti dell’imprenditore che lo nomina, di tipo aquiliano verso i creditori del medesimo;</a:t>
            </a:r>
          </a:p>
          <a:p>
            <a:r>
              <a:rPr lang="it-IT" b="1" u="sng" smtClean="0"/>
              <a:t>La giurisprudenza sin qui elaborata in materia di decadenza dei sindaci </a:t>
            </a:r>
            <a:r>
              <a:rPr lang="it-IT" smtClean="0"/>
              <a:t>ha sempre ritenuto che la relativa pronuncia sia associata </a:t>
            </a:r>
            <a:r>
              <a:rPr lang="it-IT" b="1" u="sng" smtClean="0"/>
              <a:t>alla decadenza automatica dall’incarico con conseguente risarcimento del danno e perdita del diritto al compenso;</a:t>
            </a:r>
          </a:p>
          <a:p>
            <a:r>
              <a:rPr lang="it-IT" smtClean="0"/>
              <a:t>Fornire indicazioni sulla </a:t>
            </a:r>
            <a:r>
              <a:rPr lang="it-IT" b="1" u="sng" smtClean="0"/>
              <a:t>tenuta dell’attestazione; </a:t>
            </a:r>
            <a:r>
              <a:rPr lang="it-IT" smtClean="0"/>
              <a:t> è senz’altro più complesso: non ci sono dubbi che l’attestazione rilasciata da un </a:t>
            </a:r>
            <a:r>
              <a:rPr lang="it-IT" b="1" u="sng" smtClean="0"/>
              <a:t>esperto non in possesso dei requisiti professionali sia nulla</a:t>
            </a:r>
            <a:r>
              <a:rPr lang="it-IT" smtClean="0"/>
              <a:t>; più difficile classificare la relazione rilasciata da un esperto non indipendente in quanto – almeno in linea teorica – </a:t>
            </a:r>
            <a:r>
              <a:rPr lang="it-IT" b="1" u="sng" smtClean="0"/>
              <a:t>non è detto che mancanza di indipendenza significhi di mancanza di imparzialità;</a:t>
            </a:r>
          </a:p>
          <a:p>
            <a:r>
              <a:rPr lang="it-IT" smtClean="0"/>
              <a:t>La soluzione migliore appare quella che il Tribunale, ove rilevi un difetto di indipendenza, dichiari la relazione </a:t>
            </a:r>
            <a:r>
              <a:rPr lang="it-IT" b="1" u="sng" smtClean="0"/>
              <a:t>non utilizzabile </a:t>
            </a:r>
            <a:r>
              <a:rPr lang="it-IT" smtClean="0"/>
              <a:t>in quanto </a:t>
            </a:r>
            <a:r>
              <a:rPr lang="it-IT" b="1" u="sng" smtClean="0"/>
              <a:t>non conforme al modello legale</a:t>
            </a:r>
            <a:r>
              <a:rPr lang="it-IT" smtClean="0"/>
              <a:t>: ciò comporta che tutti gli atti del piano sono stati condotti fuori dalle tutele, seppur potenzialmente sottili, collegabili allo strumento e quindi, in caso di insuccesso, totalmente rilevanti sia riguardo ai rimedi civilistici (revocatorie) che per i profili penalistici (responsabilità per la consumazione di reati fallimentari).</a:t>
            </a:r>
            <a:endParaRPr lang="it-IT"/>
          </a:p>
        </p:txBody>
      </p:sp>
    </p:spTree>
    <p:extLst>
      <p:ext uri="{BB962C8B-B14F-4D97-AF65-F5344CB8AC3E}">
        <p14:creationId xmlns:p14="http://schemas.microsoft.com/office/powerpoint/2010/main" val="115909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55000" lnSpcReduction="20000"/>
          </a:bodyPr>
          <a:lstStyle/>
          <a:p>
            <a:endParaRPr lang="it-IT" smtClean="0"/>
          </a:p>
          <a:p>
            <a:r>
              <a:rPr lang="it-IT" smtClean="0"/>
              <a:t>E</a:t>
            </a:r>
            <a:r>
              <a:rPr lang="it-IT"/>
              <a:t>’ bene sottolineare che il piano non può comportare, senza consenso, il pregiudizio di alcuno</a:t>
            </a:r>
            <a:r>
              <a:rPr lang="it-IT" smtClean="0"/>
              <a:t>.</a:t>
            </a:r>
          </a:p>
          <a:p>
            <a:r>
              <a:rPr lang="it-IT" smtClean="0"/>
              <a:t>Il </a:t>
            </a:r>
            <a:r>
              <a:rPr lang="it-IT"/>
              <a:t>piano </a:t>
            </a:r>
            <a:r>
              <a:rPr lang="it-IT" b="1" u="sng"/>
              <a:t>è un atto gestionale </a:t>
            </a:r>
            <a:r>
              <a:rPr lang="it-IT"/>
              <a:t>che deve perseguire il risanamento dell’impresa senza alcuna possibilità di incidere unilateralmente sui diritti dei creditori e dei terzi</a:t>
            </a:r>
            <a:r>
              <a:rPr lang="it-IT" smtClean="0"/>
              <a:t>.</a:t>
            </a:r>
          </a:p>
          <a:p>
            <a:r>
              <a:rPr lang="it-IT" smtClean="0"/>
              <a:t>Ogni </a:t>
            </a:r>
            <a:r>
              <a:rPr lang="it-IT"/>
              <a:t>eventuale sacrificio dei creditori avviene su base volontaria, per cui non c’è l’esigenza, che si avverte invece nelle procedure concorsuali, di protezione dei creditori, che devono sopportare delle limitazioni ai propri diritti imposte dalla maggioranza. </a:t>
            </a:r>
          </a:p>
          <a:p>
            <a:r>
              <a:rPr lang="it-IT"/>
              <a:t>L’eventuale  violazione dei doveri di verità e diligenza da parte del professionista, oltre a comportare la sua personale </a:t>
            </a:r>
            <a:r>
              <a:rPr lang="it-IT" smtClean="0"/>
              <a:t>responsabilità sotto il profilo penale (art. 236 bis L.F.), </a:t>
            </a:r>
            <a:r>
              <a:rPr lang="it-IT"/>
              <a:t>provoca il venir meno dell’ombrello </a:t>
            </a:r>
            <a:r>
              <a:rPr lang="it-IT" smtClean="0"/>
              <a:t>protettivo collegabile allo strumento, </a:t>
            </a:r>
            <a:r>
              <a:rPr lang="it-IT"/>
              <a:t>dato che in sede di azione revocatoria il giudice può senza dubbio verificare – con </a:t>
            </a:r>
            <a:r>
              <a:rPr lang="it-IT" b="1"/>
              <a:t>prognosi postuma</a:t>
            </a:r>
            <a:r>
              <a:rPr lang="it-IT"/>
              <a:t>  – l’inussistenza dei requisiti di verità, idoneità e </a:t>
            </a:r>
            <a:r>
              <a:rPr lang="it-IT" smtClean="0"/>
              <a:t>fattibilità del </a:t>
            </a:r>
            <a:r>
              <a:rPr lang="it-IT"/>
              <a:t>piano</a:t>
            </a:r>
            <a:r>
              <a:rPr lang="it-IT" smtClean="0"/>
              <a:t>.</a:t>
            </a:r>
          </a:p>
          <a:p>
            <a:r>
              <a:rPr lang="it-IT" smtClean="0"/>
              <a:t>Le conseguenze di un vizio relativo all’attestazione del professionista si ripercuotono sull’impresa, sul professionista e su tutti i soggetti che si relazionano con l’impresa con conseguenze sotto il profilo civilistico (revocatoria fallimentare) ma anche potenzialmente rilevanti sotto il profilo penale (responsabilità per concorso nei reati di bancarotta semplice, fraudolenta, preferenziale).</a:t>
            </a:r>
          </a:p>
          <a:p>
            <a:r>
              <a:rPr lang="it-IT" smtClean="0"/>
              <a:t>Il piano cambia status </a:t>
            </a:r>
            <a:r>
              <a:rPr lang="it-IT" b="1" u="sng" smtClean="0"/>
              <a:t>da atto gestionale interno ad atto sindacabile dall’autorità giudiziaria</a:t>
            </a:r>
            <a:r>
              <a:rPr lang="it-IT" smtClean="0"/>
              <a:t> a seguito della dichiarazione di fallimento dell’impresa interessata.  </a:t>
            </a:r>
            <a:endParaRPr lang="it-IT"/>
          </a:p>
          <a:p>
            <a:endParaRPr lang="it-IT"/>
          </a:p>
        </p:txBody>
      </p:sp>
    </p:spTree>
    <p:extLst>
      <p:ext uri="{BB962C8B-B14F-4D97-AF65-F5344CB8AC3E}">
        <p14:creationId xmlns:p14="http://schemas.microsoft.com/office/powerpoint/2010/main" val="336578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62500" lnSpcReduction="20000"/>
          </a:bodyPr>
          <a:lstStyle/>
          <a:p>
            <a:endParaRPr lang="it-IT" dirty="0" smtClean="0"/>
          </a:p>
          <a:p>
            <a:r>
              <a:rPr lang="it-IT" dirty="0" smtClean="0"/>
              <a:t>Il </a:t>
            </a:r>
            <a:r>
              <a:rPr lang="it-IT" dirty="0"/>
              <a:t>nostro ordinamento fallimentare, dopo diversi decenni di stabilità, negli ultimi </a:t>
            </a:r>
            <a:r>
              <a:rPr lang="it-IT" dirty="0" smtClean="0"/>
              <a:t>10 </a:t>
            </a:r>
            <a:r>
              <a:rPr lang="it-IT" dirty="0"/>
              <a:t>anni è stato interessato da diversi interventi normativi, quelli maggiormente significativi sono i seguenti:</a:t>
            </a:r>
          </a:p>
          <a:p>
            <a:pPr marL="0" indent="0">
              <a:buNone/>
            </a:pPr>
            <a:r>
              <a:rPr lang="it-IT" dirty="0"/>
              <a:t>	- L. 14 maggio 2005 n° 80;</a:t>
            </a:r>
          </a:p>
          <a:p>
            <a:pPr marL="0" indent="0">
              <a:buNone/>
            </a:pPr>
            <a:r>
              <a:rPr lang="it-IT" dirty="0"/>
              <a:t>	- </a:t>
            </a:r>
            <a:r>
              <a:rPr lang="it-IT" dirty="0" err="1"/>
              <a:t>D.Lgsl</a:t>
            </a:r>
            <a:r>
              <a:rPr lang="it-IT" dirty="0"/>
              <a:t>. 09 gennaio 2006 n° 5;</a:t>
            </a:r>
          </a:p>
          <a:p>
            <a:pPr marL="0" indent="0">
              <a:buNone/>
            </a:pPr>
            <a:r>
              <a:rPr lang="it-IT" dirty="0"/>
              <a:t>	- D. </a:t>
            </a:r>
            <a:r>
              <a:rPr lang="it-IT" dirty="0" err="1"/>
              <a:t>Lgsl</a:t>
            </a:r>
            <a:r>
              <a:rPr lang="it-IT" dirty="0"/>
              <a:t>. 12 settembre 2007 n° 169;</a:t>
            </a:r>
          </a:p>
          <a:p>
            <a:pPr marL="0" indent="0">
              <a:buNone/>
            </a:pPr>
            <a:r>
              <a:rPr lang="it-IT" dirty="0"/>
              <a:t>	- L. 07 agosto 2012 n° 134;</a:t>
            </a:r>
          </a:p>
          <a:p>
            <a:pPr marL="0" indent="0">
              <a:buNone/>
            </a:pPr>
            <a:r>
              <a:rPr lang="it-IT" dirty="0"/>
              <a:t>	- L.17 dicembre 2012 n° 221 e 24 dicembre 2012 n° 228.</a:t>
            </a:r>
          </a:p>
          <a:p>
            <a:r>
              <a:rPr lang="it-IT" dirty="0"/>
              <a:t>Tra l’altro, sono state formalmente introdotte le modalità privatistiche di gestione della crisi di impresa che, soprattutto alla luce del noto, drammatico, quadro congiunturale che stiamo vivendo,  sono, nell’attuale strutturazione,  caratterizzate da un chiaro intento di fondo: ‘…</a:t>
            </a:r>
            <a:r>
              <a:rPr lang="it-IT" b="1" i="1" dirty="0"/>
              <a:t>incentivare l’impresa a denunciare per tempo la propria situazione di crisi, piuttosto che assoggettarla a misure di controllo esterno che la rilevino…’ </a:t>
            </a:r>
            <a:r>
              <a:rPr lang="it-IT" i="1" dirty="0"/>
              <a:t>(relazione di accompagnamento al c.d. decreto sviluppo)</a:t>
            </a:r>
            <a:r>
              <a:rPr lang="it-IT" dirty="0"/>
              <a:t>.</a:t>
            </a:r>
            <a:endParaRPr lang="it-IT" b="1" u="sng" dirty="0"/>
          </a:p>
          <a:p>
            <a:r>
              <a:rPr lang="it-IT" dirty="0"/>
              <a:t>Statisticamente una procedura fallimentare, pur avendo beneficiato delle modifiche restrittive di accesso alla procedura introdotte  dal 2005,  </a:t>
            </a:r>
            <a:r>
              <a:rPr lang="it-IT" b="1" u="sng" dirty="0"/>
              <a:t>dura, in media, circa 9,5 anni con una soddisfazione dei creditori chirografari inferiore al 5%.</a:t>
            </a:r>
          </a:p>
        </p:txBody>
      </p:sp>
    </p:spTree>
    <p:extLst>
      <p:ext uri="{BB962C8B-B14F-4D97-AF65-F5344CB8AC3E}">
        <p14:creationId xmlns:p14="http://schemas.microsoft.com/office/powerpoint/2010/main" val="3088659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32500" lnSpcReduction="20000"/>
          </a:bodyPr>
          <a:lstStyle/>
          <a:p>
            <a:r>
              <a:rPr lang="it-IT" sz="4600"/>
              <a:t>Ci si </a:t>
            </a:r>
            <a:r>
              <a:rPr lang="it-IT" sz="4600" smtClean="0"/>
              <a:t>chiesti se </a:t>
            </a:r>
            <a:r>
              <a:rPr lang="it-IT" sz="4600" b="1" u="sng"/>
              <a:t>l’insolvenza rappresenti </a:t>
            </a:r>
            <a:r>
              <a:rPr lang="it-IT" sz="4600" b="1" u="sng" smtClean="0"/>
              <a:t>una condizione </a:t>
            </a:r>
            <a:r>
              <a:rPr lang="it-IT" sz="4600" b="1" u="sng"/>
              <a:t>di operatività del piano</a:t>
            </a:r>
            <a:r>
              <a:rPr lang="it-IT" sz="4600"/>
              <a:t>, agli effetti della protezione accordata </a:t>
            </a:r>
            <a:r>
              <a:rPr lang="it-IT" sz="4600" smtClean="0"/>
              <a:t>ai terzi </a:t>
            </a:r>
            <a:r>
              <a:rPr lang="it-IT" sz="4600"/>
              <a:t>in relazione alle possibili future azioni revocatorie fallimentari</a:t>
            </a:r>
            <a:r>
              <a:rPr lang="it-IT" sz="4600" smtClean="0"/>
              <a:t>.</a:t>
            </a:r>
          </a:p>
          <a:p>
            <a:r>
              <a:rPr lang="it-IT" sz="4600" smtClean="0"/>
              <a:t>Il problema</a:t>
            </a:r>
            <a:r>
              <a:rPr lang="it-IT" sz="4600"/>
              <a:t>, tuttavia, </a:t>
            </a:r>
            <a:r>
              <a:rPr lang="it-IT" sz="4600" smtClean="0"/>
              <a:t>è mal </a:t>
            </a:r>
            <a:r>
              <a:rPr lang="it-IT" sz="4600"/>
              <a:t>posto e, a ben vedere, privo di </a:t>
            </a:r>
            <a:r>
              <a:rPr lang="it-IT" sz="4600" smtClean="0"/>
              <a:t>rilievo pratico.</a:t>
            </a:r>
          </a:p>
          <a:p>
            <a:pPr marL="0" indent="0">
              <a:buNone/>
            </a:pPr>
            <a:endParaRPr lang="it-IT" smtClean="0"/>
          </a:p>
          <a:p>
            <a:endParaRPr lang="it-IT"/>
          </a:p>
          <a:p>
            <a:endParaRPr lang="it-IT" smtClean="0"/>
          </a:p>
          <a:p>
            <a:endParaRPr lang="it-IT" smtClean="0"/>
          </a:p>
          <a:p>
            <a:endParaRPr lang="it-IT"/>
          </a:p>
          <a:p>
            <a:endParaRPr lang="it-IT" smtClean="0"/>
          </a:p>
          <a:p>
            <a:endParaRPr lang="it-IT"/>
          </a:p>
          <a:p>
            <a:endParaRPr lang="it-IT" smtClean="0"/>
          </a:p>
          <a:p>
            <a:endParaRPr lang="it-IT"/>
          </a:p>
          <a:p>
            <a:endParaRPr lang="it-IT" smtClean="0"/>
          </a:p>
          <a:p>
            <a:endParaRPr lang="it-IT" smtClean="0"/>
          </a:p>
          <a:p>
            <a:endParaRPr lang="it-IT"/>
          </a:p>
          <a:p>
            <a:endParaRPr lang="it-IT" smtClean="0"/>
          </a:p>
          <a:p>
            <a:endParaRPr lang="it-IT"/>
          </a:p>
          <a:p>
            <a:endParaRPr lang="it-IT" sz="3800" smtClean="0"/>
          </a:p>
          <a:p>
            <a:r>
              <a:rPr lang="it-IT" sz="4600" smtClean="0"/>
              <a:t>Al </a:t>
            </a:r>
            <a:r>
              <a:rPr lang="it-IT" sz="4600"/>
              <a:t>momento della redazione del piano l’impresa non può – </a:t>
            </a:r>
            <a:r>
              <a:rPr lang="it-IT" sz="4600" smtClean="0"/>
              <a:t>aleno sotto il profilo giuridico - </a:t>
            </a:r>
            <a:r>
              <a:rPr lang="it-IT" sz="4600"/>
              <a:t>trovarsi in stato di insolvenza, </a:t>
            </a:r>
            <a:r>
              <a:rPr lang="it-IT" sz="4600" smtClean="0"/>
              <a:t>condizione irreversibile; deve </a:t>
            </a:r>
            <a:r>
              <a:rPr lang="it-IT" sz="4600"/>
              <a:t>essere semplicemente in crisi </a:t>
            </a:r>
            <a:r>
              <a:rPr lang="it-IT" sz="4600" smtClean="0"/>
              <a:t>;</a:t>
            </a:r>
            <a:endParaRPr lang="it-IT" sz="4600"/>
          </a:p>
          <a:p>
            <a:r>
              <a:rPr lang="it-IT" sz="4600" smtClean="0"/>
              <a:t>Al </a:t>
            </a:r>
            <a:r>
              <a:rPr lang="it-IT" sz="4600"/>
              <a:t>momento di compimento del singolo atto esecutivo</a:t>
            </a:r>
            <a:r>
              <a:rPr lang="it-IT" sz="4600" smtClean="0"/>
              <a:t>, potenzialmente </a:t>
            </a:r>
            <a:r>
              <a:rPr lang="it-IT" sz="4600"/>
              <a:t>revocabile in caso di fallimento nel semestre successivo, </a:t>
            </a:r>
            <a:r>
              <a:rPr lang="it-IT" sz="4600" smtClean="0"/>
              <a:t>ci deve </a:t>
            </a:r>
            <a:r>
              <a:rPr lang="it-IT" sz="4600"/>
              <a:t>essere una situazione di insolvenza, altrimenti l’atto non </a:t>
            </a:r>
            <a:r>
              <a:rPr lang="it-IT" sz="4600" smtClean="0"/>
              <a:t>sarebbe nemmeno </a:t>
            </a:r>
            <a:r>
              <a:rPr lang="it-IT" sz="4600"/>
              <a:t>ipoteticamente revocabile;</a:t>
            </a:r>
          </a:p>
          <a:p>
            <a:r>
              <a:rPr lang="it-IT" sz="4600" smtClean="0"/>
              <a:t>Al </a:t>
            </a:r>
            <a:r>
              <a:rPr lang="it-IT" sz="4600"/>
              <a:t>momento della dichiarazione di fallimento, dovrà </a:t>
            </a:r>
            <a:r>
              <a:rPr lang="it-IT" sz="4600" smtClean="0"/>
              <a:t>ovviamente persistere </a:t>
            </a:r>
            <a:r>
              <a:rPr lang="it-IT" sz="4600"/>
              <a:t>lo stato di insolvenza.</a:t>
            </a:r>
          </a:p>
          <a:p>
            <a:r>
              <a:rPr lang="it-IT" sz="4600"/>
              <a:t>L’insolvenza, dunque, può essere considerata una condizione </a:t>
            </a:r>
            <a:r>
              <a:rPr lang="it-IT" sz="4600" smtClean="0"/>
              <a:t>di operatività </a:t>
            </a:r>
            <a:r>
              <a:rPr lang="it-IT" sz="4600"/>
              <a:t>del piano </a:t>
            </a:r>
            <a:r>
              <a:rPr lang="it-IT" sz="4600" b="1" u="sng"/>
              <a:t>solo nel senso che deve sussistere al momento </a:t>
            </a:r>
            <a:r>
              <a:rPr lang="it-IT" sz="4600" b="1" u="sng" smtClean="0"/>
              <a:t>di compimento </a:t>
            </a:r>
            <a:r>
              <a:rPr lang="it-IT" sz="4600" b="1" u="sng"/>
              <a:t>dell’atto “protetto”</a:t>
            </a:r>
            <a:r>
              <a:rPr lang="it-IT" sz="4600"/>
              <a:t> e, ovviamente, in un momento successivo</a:t>
            </a:r>
            <a:r>
              <a:rPr lang="it-IT" sz="4600" smtClean="0"/>
              <a:t>, quando </a:t>
            </a:r>
            <a:r>
              <a:rPr lang="it-IT" sz="4600"/>
              <a:t>l’imprenditore viene dichiarato fallito.</a:t>
            </a:r>
          </a:p>
          <a:p>
            <a:r>
              <a:rPr lang="it-IT" sz="4600"/>
              <a:t>La vera condizione di operatività del </a:t>
            </a:r>
            <a:r>
              <a:rPr lang="it-IT" sz="4600" smtClean="0"/>
              <a:t>piano </a:t>
            </a:r>
            <a:r>
              <a:rPr lang="it-IT" sz="4600" b="1" u="sng" smtClean="0"/>
              <a:t>è la dichiarazione </a:t>
            </a:r>
            <a:r>
              <a:rPr lang="it-IT" sz="4600" b="1" u="sng"/>
              <a:t>di fallimento</a:t>
            </a:r>
            <a:r>
              <a:rPr lang="it-IT" sz="4600"/>
              <a:t>, perché è solo in ambito concorsuale che </a:t>
            </a:r>
            <a:r>
              <a:rPr lang="it-IT" sz="4600" smtClean="0"/>
              <a:t>esso produce </a:t>
            </a:r>
            <a:r>
              <a:rPr lang="it-IT" sz="4600"/>
              <a:t>un qualche effetto (protezione dell’atto esecutivo da revocatoria</a:t>
            </a:r>
            <a:r>
              <a:rPr lang="it-IT" sz="4600" smtClean="0"/>
              <a:t>); </a:t>
            </a:r>
            <a:r>
              <a:rPr lang="it-IT" sz="4600" b="1" u="sng" smtClean="0"/>
              <a:t>senza </a:t>
            </a:r>
            <a:r>
              <a:rPr lang="it-IT" sz="4600" b="1" u="sng"/>
              <a:t>fallimento </a:t>
            </a:r>
            <a:r>
              <a:rPr lang="it-IT" sz="4600"/>
              <a:t>(e, quindi, quando il progetto raggiunge il suo obiettivo), </a:t>
            </a:r>
            <a:r>
              <a:rPr lang="it-IT" sz="4600" b="1" u="sng" smtClean="0"/>
              <a:t>il piano </a:t>
            </a:r>
            <a:r>
              <a:rPr lang="it-IT" sz="4600" b="1" u="sng"/>
              <a:t>di risanamento rimane atto di gestione dell’imprenditore, privo </a:t>
            </a:r>
            <a:r>
              <a:rPr lang="it-IT" sz="4600" b="1" u="sng" smtClean="0"/>
              <a:t>di particolari effetti giuridici.</a:t>
            </a:r>
            <a:endParaRPr lang="it-IT" sz="4600" b="1" u="sng"/>
          </a:p>
          <a:p>
            <a:endParaRPr lang="it-IT" smtClean="0"/>
          </a:p>
          <a:p>
            <a:pPr marL="0" indent="0">
              <a:buNone/>
            </a:pPr>
            <a:endParaRPr lang="it-IT"/>
          </a:p>
          <a:p>
            <a:pPr marL="0" indent="0">
              <a:buNone/>
            </a:pPr>
            <a:endParaRPr lang="it-IT" smtClean="0"/>
          </a:p>
          <a:p>
            <a:endParaRPr lang="it-IT"/>
          </a:p>
          <a:p>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885164868"/>
              </p:ext>
            </p:extLst>
          </p:nvPr>
        </p:nvGraphicFramePr>
        <p:xfrm>
          <a:off x="1187624" y="1124744"/>
          <a:ext cx="6912768" cy="1854200"/>
        </p:xfrm>
        <a:graphic>
          <a:graphicData uri="http://schemas.openxmlformats.org/drawingml/2006/table">
            <a:tbl>
              <a:tblPr firstRow="1" bandRow="1">
                <a:tableStyleId>{5C22544A-7EE6-4342-B048-85BDC9FD1C3A}</a:tableStyleId>
              </a:tblPr>
              <a:tblGrid>
                <a:gridCol w="4392488">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tblGrid>
              <a:tr h="370840">
                <a:tc>
                  <a:txBody>
                    <a:bodyPr/>
                    <a:lstStyle/>
                    <a:p>
                      <a:r>
                        <a:rPr lang="it-IT" smtClean="0"/>
                        <a:t>Attività </a:t>
                      </a:r>
                      <a:endParaRPr lang="it-IT"/>
                    </a:p>
                  </a:txBody>
                  <a:tcPr/>
                </a:tc>
                <a:tc>
                  <a:txBody>
                    <a:bodyPr/>
                    <a:lstStyle/>
                    <a:p>
                      <a:r>
                        <a:rPr lang="it-IT" smtClean="0"/>
                        <a:t>Condizioni dell’impresa</a:t>
                      </a:r>
                      <a:endParaRPr lang="it-IT"/>
                    </a:p>
                  </a:txBody>
                  <a:tcPr/>
                </a:tc>
                <a:extLst>
                  <a:ext uri="{0D108BD9-81ED-4DB2-BD59-A6C34878D82A}">
                    <a16:rowId xmlns:a16="http://schemas.microsoft.com/office/drawing/2014/main" val="10000"/>
                  </a:ext>
                </a:extLst>
              </a:tr>
              <a:tr h="370840">
                <a:tc>
                  <a:txBody>
                    <a:bodyPr/>
                    <a:lstStyle/>
                    <a:p>
                      <a:r>
                        <a:rPr lang="it-IT" smtClean="0"/>
                        <a:t>Redazione</a:t>
                      </a:r>
                      <a:r>
                        <a:rPr lang="it-IT" baseline="0" smtClean="0"/>
                        <a:t> piano </a:t>
                      </a:r>
                      <a:endParaRPr lang="it-IT"/>
                    </a:p>
                  </a:txBody>
                  <a:tcPr/>
                </a:tc>
                <a:tc>
                  <a:txBody>
                    <a:bodyPr/>
                    <a:lstStyle/>
                    <a:p>
                      <a:r>
                        <a:rPr lang="it-IT" smtClean="0"/>
                        <a:t>Crisi </a:t>
                      </a:r>
                      <a:endParaRPr lang="it-IT"/>
                    </a:p>
                  </a:txBody>
                  <a:tcPr/>
                </a:tc>
                <a:extLst>
                  <a:ext uri="{0D108BD9-81ED-4DB2-BD59-A6C34878D82A}">
                    <a16:rowId xmlns:a16="http://schemas.microsoft.com/office/drawing/2014/main" val="10001"/>
                  </a:ext>
                </a:extLst>
              </a:tr>
              <a:tr h="370840">
                <a:tc>
                  <a:txBody>
                    <a:bodyPr/>
                    <a:lstStyle/>
                    <a:p>
                      <a:r>
                        <a:rPr lang="it-IT" smtClean="0"/>
                        <a:t>Atto esecutivo del piano, pot. Revocabile </a:t>
                      </a:r>
                      <a:endParaRPr lang="it-IT"/>
                    </a:p>
                  </a:txBody>
                  <a:tcPr/>
                </a:tc>
                <a:tc>
                  <a:txBody>
                    <a:bodyPr/>
                    <a:lstStyle/>
                    <a:p>
                      <a:r>
                        <a:rPr lang="it-IT" smtClean="0"/>
                        <a:t>Insolvenza</a:t>
                      </a:r>
                      <a:endParaRPr lang="it-IT"/>
                    </a:p>
                  </a:txBody>
                  <a:tcPr/>
                </a:tc>
                <a:extLst>
                  <a:ext uri="{0D108BD9-81ED-4DB2-BD59-A6C34878D82A}">
                    <a16:rowId xmlns:a16="http://schemas.microsoft.com/office/drawing/2014/main" val="10002"/>
                  </a:ext>
                </a:extLst>
              </a:tr>
              <a:tr h="370840">
                <a:tc>
                  <a:txBody>
                    <a:bodyPr/>
                    <a:lstStyle/>
                    <a:p>
                      <a:r>
                        <a:rPr lang="it-IT" smtClean="0"/>
                        <a:t>Dichiarazione di fallimento </a:t>
                      </a:r>
                      <a:endParaRPr lang="it-IT"/>
                    </a:p>
                  </a:txBody>
                  <a:tcPr/>
                </a:tc>
                <a:tc>
                  <a:txBody>
                    <a:bodyPr/>
                    <a:lstStyle/>
                    <a:p>
                      <a:r>
                        <a:rPr lang="it-IT" smtClean="0"/>
                        <a:t>Insolvenza</a:t>
                      </a:r>
                      <a:endParaRPr lang="it-IT"/>
                    </a:p>
                  </a:txBody>
                  <a:tcPr/>
                </a:tc>
                <a:extLst>
                  <a:ext uri="{0D108BD9-81ED-4DB2-BD59-A6C34878D82A}">
                    <a16:rowId xmlns:a16="http://schemas.microsoft.com/office/drawing/2014/main" val="10003"/>
                  </a:ext>
                </a:extLst>
              </a:tr>
              <a:tr h="370840">
                <a:tc>
                  <a:txBody>
                    <a:bodyPr/>
                    <a:lstStyle/>
                    <a:p>
                      <a:r>
                        <a:rPr lang="it-IT" smtClean="0"/>
                        <a:t>Revocatoria fallimentare</a:t>
                      </a:r>
                      <a:r>
                        <a:rPr lang="it-IT" baseline="0" smtClean="0"/>
                        <a:t> </a:t>
                      </a:r>
                      <a:endParaRPr lang="it-IT"/>
                    </a:p>
                  </a:txBody>
                  <a:tcPr/>
                </a:tc>
                <a:tc>
                  <a:txBody>
                    <a:bodyPr/>
                    <a:lstStyle/>
                    <a:p>
                      <a:r>
                        <a:rPr lang="it-IT" smtClean="0"/>
                        <a:t>Insolvenza</a:t>
                      </a:r>
                      <a:endParaRPr lang="it-IT"/>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37966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Autofit/>
          </a:bodyPr>
          <a:lstStyle/>
          <a:p>
            <a:r>
              <a:rPr lang="it-IT" sz="1400" smtClean="0"/>
              <a:t>L’art</a:t>
            </a:r>
            <a:r>
              <a:rPr lang="it-IT" sz="1400"/>
              <a:t>. 67, lettera d), individua l’oggetto dell’esenzione con </a:t>
            </a:r>
            <a:r>
              <a:rPr lang="it-IT" sz="1400" smtClean="0"/>
              <a:t>riferimento ad </a:t>
            </a:r>
            <a:r>
              <a:rPr lang="it-IT" sz="1400" b="1"/>
              <a:t>atti, pagamenti e garanzie </a:t>
            </a:r>
            <a:r>
              <a:rPr lang="it-IT" sz="1400" b="1" u="sng"/>
              <a:t>concesse su beni del </a:t>
            </a:r>
            <a:r>
              <a:rPr lang="it-IT" sz="1400" b="1" u="sng" smtClean="0"/>
              <a:t>debitore</a:t>
            </a:r>
            <a:r>
              <a:rPr lang="it-IT" sz="1400" smtClean="0"/>
              <a:t>;  dalla precisazione </a:t>
            </a:r>
            <a:r>
              <a:rPr lang="it-IT" sz="1400"/>
              <a:t>relativa alle garanzie, qualche autore ha dedotto che si tratti </a:t>
            </a:r>
            <a:r>
              <a:rPr lang="it-IT" sz="1400" smtClean="0"/>
              <a:t>di una </a:t>
            </a:r>
            <a:r>
              <a:rPr lang="it-IT" sz="1400"/>
              <a:t>limitazione, che intende escludere le garanzie concesse su beni di terzi</a:t>
            </a:r>
            <a:r>
              <a:rPr lang="it-IT" sz="1400" smtClean="0"/>
              <a:t>, le </a:t>
            </a:r>
            <a:r>
              <a:rPr lang="it-IT" sz="1400"/>
              <a:t>quali, pertanto, sarebbero soggette all’applicazione dell’articolo 67. </a:t>
            </a:r>
            <a:endParaRPr lang="it-IT" sz="1400" smtClean="0"/>
          </a:p>
          <a:p>
            <a:r>
              <a:rPr lang="it-IT" sz="1400" smtClean="0"/>
              <a:t>Siamo, ancora una volta, in presenza di un </a:t>
            </a:r>
            <a:r>
              <a:rPr lang="it-IT" sz="1400"/>
              <a:t>equivoco di fondo, </a:t>
            </a:r>
            <a:r>
              <a:rPr lang="it-IT" sz="1400" smtClean="0"/>
              <a:t>causato da una </a:t>
            </a:r>
            <a:r>
              <a:rPr lang="it-IT" sz="1400"/>
              <a:t>non felice formulazione normativa, che si dilunga in una precisazione </a:t>
            </a:r>
            <a:r>
              <a:rPr lang="it-IT" sz="1400" smtClean="0"/>
              <a:t>del tutto </a:t>
            </a:r>
            <a:r>
              <a:rPr lang="it-IT" sz="1400"/>
              <a:t>pleonastica.</a:t>
            </a:r>
          </a:p>
          <a:p>
            <a:r>
              <a:rPr lang="it-IT" sz="1400"/>
              <a:t>Non si può dimenticare, infatti, che sono oggetto di revocatoria </a:t>
            </a:r>
            <a:r>
              <a:rPr lang="it-IT" sz="1400" b="1" u="sng"/>
              <a:t>gli </a:t>
            </a:r>
            <a:r>
              <a:rPr lang="it-IT" sz="1400" b="1" u="sng" smtClean="0"/>
              <a:t>atti dell’imprenditore </a:t>
            </a:r>
            <a:r>
              <a:rPr lang="it-IT" sz="1400" b="1" u="sng"/>
              <a:t>che causano una diminuzione dell’attivo a </a:t>
            </a:r>
            <a:r>
              <a:rPr lang="it-IT" sz="1400" b="1" u="sng" smtClean="0"/>
              <a:t>beneficio esclusivo </a:t>
            </a:r>
            <a:r>
              <a:rPr lang="it-IT" sz="1400" b="1" u="sng"/>
              <a:t>di qualche creditore</a:t>
            </a:r>
            <a:r>
              <a:rPr lang="it-IT" sz="1400"/>
              <a:t>, con conseguente detrimento della posizione </a:t>
            </a:r>
            <a:r>
              <a:rPr lang="it-IT" sz="1400" smtClean="0"/>
              <a:t>di altri </a:t>
            </a:r>
            <a:r>
              <a:rPr lang="it-IT" sz="1400"/>
              <a:t>e, in definitiva, violazione della </a:t>
            </a:r>
            <a:r>
              <a:rPr lang="it-IT" sz="1400" i="1"/>
              <a:t>par condicio</a:t>
            </a:r>
            <a:r>
              <a:rPr lang="it-IT" sz="1400"/>
              <a:t>. Bisogna rilevare, però</a:t>
            </a:r>
            <a:r>
              <a:rPr lang="it-IT" sz="1400" smtClean="0"/>
              <a:t>, </a:t>
            </a:r>
            <a:r>
              <a:rPr lang="it-IT" sz="1400" b="1" u="sng" smtClean="0"/>
              <a:t>che </a:t>
            </a:r>
            <a:r>
              <a:rPr lang="it-IT" sz="1400" b="1" u="sng"/>
              <a:t>le garanzie concesse su beni di terzi (e dunque concesse da terzi), </a:t>
            </a:r>
            <a:r>
              <a:rPr lang="it-IT" sz="1400" b="1" u="sng" smtClean="0"/>
              <a:t>in primo </a:t>
            </a:r>
            <a:r>
              <a:rPr lang="it-IT" sz="1400" b="1" u="sng"/>
              <a:t>luogo non sono atti dell’imprenditore, ma atti di terzi (per ciò </a:t>
            </a:r>
            <a:r>
              <a:rPr lang="it-IT" sz="1400" b="1" u="sng" smtClean="0"/>
              <a:t>stesso soggettivamente </a:t>
            </a:r>
            <a:r>
              <a:rPr lang="it-IT" sz="1400" b="1" u="sng"/>
              <a:t>non revocabili)</a:t>
            </a:r>
            <a:r>
              <a:rPr lang="it-IT" sz="1400"/>
              <a:t>; in secondo luogo, </a:t>
            </a:r>
            <a:r>
              <a:rPr lang="it-IT" sz="1400" b="1" u="sng"/>
              <a:t>si tratta di atti che </a:t>
            </a:r>
            <a:r>
              <a:rPr lang="it-IT" sz="1400" b="1" u="sng" smtClean="0"/>
              <a:t>non diminuiscono </a:t>
            </a:r>
            <a:r>
              <a:rPr lang="it-IT" sz="1400" b="1" u="sng"/>
              <a:t>la massa attiva da distribuire all’interno del fallimento</a:t>
            </a:r>
            <a:r>
              <a:rPr lang="it-IT" sz="1400"/>
              <a:t> – </a:t>
            </a:r>
            <a:r>
              <a:rPr lang="it-IT" sz="1400" smtClean="0"/>
              <a:t>perché prevedono </a:t>
            </a:r>
            <a:r>
              <a:rPr lang="it-IT" sz="1400"/>
              <a:t>una soddisfazione maggiore di alcuni creditori, ma su </a:t>
            </a:r>
            <a:r>
              <a:rPr lang="it-IT" sz="1400" smtClean="0"/>
              <a:t>beni estranei </a:t>
            </a:r>
            <a:r>
              <a:rPr lang="it-IT" sz="1400"/>
              <a:t>al fallimento – e quindi non alterano la </a:t>
            </a:r>
            <a:r>
              <a:rPr lang="it-IT" sz="1400" i="1"/>
              <a:t>par condicio creditorum</a:t>
            </a:r>
            <a:r>
              <a:rPr lang="it-IT" sz="1400"/>
              <a:t>, </a:t>
            </a:r>
            <a:r>
              <a:rPr lang="it-IT" sz="1400" smtClean="0"/>
              <a:t>la quale </a:t>
            </a:r>
            <a:r>
              <a:rPr lang="it-IT" sz="1400"/>
              <a:t>deve essere assicurata solo con riferimento ai beni del fallito</a:t>
            </a:r>
            <a:r>
              <a:rPr lang="it-IT" sz="1400" smtClean="0"/>
              <a:t>.</a:t>
            </a:r>
            <a:r>
              <a:rPr lang="it-IT" sz="1400"/>
              <a:t> </a:t>
            </a:r>
            <a:endParaRPr lang="it-IT" sz="1400" smtClean="0"/>
          </a:p>
          <a:p>
            <a:r>
              <a:rPr lang="it-IT" sz="1400" smtClean="0"/>
              <a:t>Ne </a:t>
            </a:r>
            <a:r>
              <a:rPr lang="it-IT" sz="1400"/>
              <a:t>consegue che le garanzie concesse su beni di terzi sono </a:t>
            </a:r>
            <a:r>
              <a:rPr lang="it-IT" sz="1400" smtClean="0"/>
              <a:t>escluse dall’esenzione </a:t>
            </a:r>
            <a:r>
              <a:rPr lang="it-IT" sz="1400"/>
              <a:t>non per una limitazione di operatività di quest’ultima, ma </a:t>
            </a:r>
            <a:r>
              <a:rPr lang="it-IT" sz="1400" b="1" smtClean="0"/>
              <a:t>per il </a:t>
            </a:r>
            <a:r>
              <a:rPr lang="it-IT" sz="1400" b="1"/>
              <a:t>semplice fatto che esse non sono soggette ad azione revocatoria.</a:t>
            </a:r>
          </a:p>
          <a:p>
            <a:r>
              <a:rPr lang="it-IT" sz="1400" smtClean="0"/>
              <a:t>Ciò </a:t>
            </a:r>
            <a:r>
              <a:rPr lang="it-IT" sz="1400"/>
              <a:t>detto, è opportuno fare un ultimo breve cenno alla </a:t>
            </a:r>
            <a:r>
              <a:rPr lang="it-IT" sz="1400" smtClean="0"/>
              <a:t>concreta individuazione </a:t>
            </a:r>
            <a:r>
              <a:rPr lang="it-IT" sz="1400"/>
              <a:t>dell’atto coperto da esenzione; mentre non vi sono dubbi </a:t>
            </a:r>
            <a:r>
              <a:rPr lang="it-IT" sz="1400" smtClean="0"/>
              <a:t>per gli </a:t>
            </a:r>
            <a:r>
              <a:rPr lang="it-IT" sz="1400"/>
              <a:t>atti espressamente indicati, bisogna considerare che nei </a:t>
            </a:r>
            <a:r>
              <a:rPr lang="it-IT" sz="1400" smtClean="0"/>
              <a:t>piani </a:t>
            </a:r>
            <a:r>
              <a:rPr lang="it-IT" sz="1400"/>
              <a:t>particolarmente complessi delle grandi imprese societarie </a:t>
            </a:r>
            <a:r>
              <a:rPr lang="it-IT" sz="1400" b="1" u="sng"/>
              <a:t>vi </a:t>
            </a:r>
            <a:r>
              <a:rPr lang="it-IT" sz="1400" b="1" u="sng" smtClean="0"/>
              <a:t>saranno inevitabilmente </a:t>
            </a:r>
            <a:r>
              <a:rPr lang="it-IT" sz="1400" b="1" u="sng"/>
              <a:t>molti piccoli atti </a:t>
            </a:r>
            <a:r>
              <a:rPr lang="it-IT" sz="1400"/>
              <a:t>che, pur esecutivi del progetto </a:t>
            </a:r>
            <a:r>
              <a:rPr lang="it-IT" sz="1400" smtClean="0"/>
              <a:t>di risanamento</a:t>
            </a:r>
            <a:r>
              <a:rPr lang="it-IT" sz="1400" b="1" u="sng"/>
              <a:t>, non saranno stati espressamente e singolarmente indicati</a:t>
            </a:r>
            <a:r>
              <a:rPr lang="it-IT" sz="1400"/>
              <a:t>; </a:t>
            </a:r>
            <a:r>
              <a:rPr lang="it-IT" sz="1400" smtClean="0"/>
              <a:t>non mi </a:t>
            </a:r>
            <a:r>
              <a:rPr lang="it-IT" sz="1400"/>
              <a:t>pare dubbio, tuttavia, che anche questi piccoli atti possano essere </a:t>
            </a:r>
            <a:r>
              <a:rPr lang="it-IT" sz="1400" smtClean="0"/>
              <a:t>oggetto di </a:t>
            </a:r>
            <a:r>
              <a:rPr lang="it-IT" sz="1400"/>
              <a:t>“protezione” laddove vi sia una </a:t>
            </a:r>
            <a:r>
              <a:rPr lang="it-IT" sz="1400" b="1"/>
              <a:t>riconducibilità causale dell’atto </a:t>
            </a:r>
            <a:r>
              <a:rPr lang="it-IT" sz="1400" b="1" smtClean="0"/>
              <a:t>al programma</a:t>
            </a:r>
            <a:r>
              <a:rPr lang="it-IT" sz="1400"/>
              <a:t>, ossia un legame di strumentalità tra l’atto e il programma, </a:t>
            </a:r>
            <a:r>
              <a:rPr lang="it-IT" sz="1400" smtClean="0"/>
              <a:t>sulla base </a:t>
            </a:r>
            <a:r>
              <a:rPr lang="it-IT" sz="1400"/>
              <a:t>di criteri logico-deduttivi</a:t>
            </a:r>
            <a:r>
              <a:rPr lang="it-IT" sz="1600"/>
              <a:t>.</a:t>
            </a:r>
          </a:p>
        </p:txBody>
      </p:sp>
    </p:spTree>
    <p:extLst>
      <p:ext uri="{BB962C8B-B14F-4D97-AF65-F5344CB8AC3E}">
        <p14:creationId xmlns:p14="http://schemas.microsoft.com/office/powerpoint/2010/main" val="2870655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55000" lnSpcReduction="20000"/>
          </a:bodyPr>
          <a:lstStyle/>
          <a:p>
            <a:r>
              <a:rPr lang="it-IT" smtClean="0"/>
              <a:t>Il Tribunale</a:t>
            </a:r>
            <a:r>
              <a:rPr lang="it-IT"/>
              <a:t>, adito in sede di revocatoria, </a:t>
            </a:r>
            <a:r>
              <a:rPr lang="it-IT" smtClean="0"/>
              <a:t>controlla </a:t>
            </a:r>
            <a:r>
              <a:rPr lang="it-IT" i="1"/>
              <a:t>ex post </a:t>
            </a:r>
            <a:r>
              <a:rPr lang="it-IT"/>
              <a:t>– sebbene con </a:t>
            </a:r>
            <a:r>
              <a:rPr lang="it-IT" smtClean="0"/>
              <a:t>un criterio </a:t>
            </a:r>
            <a:r>
              <a:rPr lang="it-IT"/>
              <a:t>di prognosi postuma, ossia un giudizio effettuato sulla base </a:t>
            </a:r>
            <a:r>
              <a:rPr lang="it-IT" smtClean="0"/>
              <a:t>della situazione </a:t>
            </a:r>
            <a:r>
              <a:rPr lang="it-IT"/>
              <a:t>conoscibile al momento della redazione del piano – </a:t>
            </a:r>
            <a:r>
              <a:rPr lang="it-IT" b="1"/>
              <a:t>la </a:t>
            </a:r>
            <a:r>
              <a:rPr lang="it-IT" b="1" smtClean="0"/>
              <a:t>astratta idoneità </a:t>
            </a:r>
            <a:r>
              <a:rPr lang="it-IT" b="1"/>
              <a:t>del piano a consentire il risanamento dell’azienda e </a:t>
            </a:r>
            <a:r>
              <a:rPr lang="it-IT" b="1" smtClean="0"/>
              <a:t>la sua fattibilità</a:t>
            </a:r>
            <a:r>
              <a:rPr lang="it-IT" smtClean="0"/>
              <a:t>, </a:t>
            </a:r>
            <a:r>
              <a:rPr lang="it-IT"/>
              <a:t>sotto un profilo di concreta realizzabilità (</a:t>
            </a:r>
            <a:r>
              <a:rPr lang="it-IT" smtClean="0"/>
              <a:t>nonché anche </a:t>
            </a:r>
            <a:r>
              <a:rPr lang="it-IT"/>
              <a:t>la </a:t>
            </a:r>
            <a:r>
              <a:rPr lang="it-IT" smtClean="0"/>
              <a:t>veridicità </a:t>
            </a:r>
            <a:r>
              <a:rPr lang="it-IT"/>
              <a:t>dei dati aziendali).</a:t>
            </a:r>
          </a:p>
          <a:p>
            <a:r>
              <a:rPr lang="it-IT"/>
              <a:t>Non </a:t>
            </a:r>
            <a:r>
              <a:rPr lang="it-IT" smtClean="0"/>
              <a:t>è possibile</a:t>
            </a:r>
            <a:r>
              <a:rPr lang="it-IT"/>
              <a:t>, invece, una contestazione preventiva </a:t>
            </a:r>
            <a:r>
              <a:rPr lang="it-IT" smtClean="0"/>
              <a:t>ed autonoma </a:t>
            </a:r>
            <a:r>
              <a:rPr lang="it-IT"/>
              <a:t>della </a:t>
            </a:r>
            <a:r>
              <a:rPr lang="it-IT" smtClean="0"/>
              <a:t>fattibilità ed </a:t>
            </a:r>
            <a:r>
              <a:rPr lang="it-IT"/>
              <a:t>idoneità del piano, </a:t>
            </a:r>
            <a:r>
              <a:rPr lang="it-IT" smtClean="0"/>
              <a:t>giacché manca l’interesse </a:t>
            </a:r>
            <a:r>
              <a:rPr lang="it-IT"/>
              <a:t>attuale dei creditori in tal senso; l’unico effetto del piano </a:t>
            </a:r>
            <a:r>
              <a:rPr lang="it-IT" smtClean="0"/>
              <a:t>di risanamento </a:t>
            </a:r>
            <a:r>
              <a:rPr lang="it-IT"/>
              <a:t>è quello di produrre l’esenzione da revocatoria, per il resto </a:t>
            </a:r>
            <a:r>
              <a:rPr lang="it-IT" smtClean="0"/>
              <a:t>si tratta </a:t>
            </a:r>
            <a:r>
              <a:rPr lang="it-IT"/>
              <a:t>di un </a:t>
            </a:r>
            <a:r>
              <a:rPr lang="it-IT" b="1" u="sng"/>
              <a:t>autonomo atto gestionale ed organizzativo</a:t>
            </a:r>
            <a:r>
              <a:rPr lang="it-IT"/>
              <a:t>, non sindacabile.</a:t>
            </a:r>
          </a:p>
          <a:p>
            <a:r>
              <a:rPr lang="it-IT"/>
              <a:t>L’effetto prospettato, derogatorio della normativa funzionale al </a:t>
            </a:r>
            <a:r>
              <a:rPr lang="it-IT" smtClean="0"/>
              <a:t>ripristino della </a:t>
            </a:r>
            <a:r>
              <a:rPr lang="it-IT" i="1"/>
              <a:t>par condicio creditorum</a:t>
            </a:r>
            <a:r>
              <a:rPr lang="it-IT"/>
              <a:t>, </a:t>
            </a:r>
            <a:r>
              <a:rPr lang="it-IT" b="1" u="sng"/>
              <a:t>si realizza solo in caso di fallimento </a:t>
            </a:r>
            <a:r>
              <a:rPr lang="it-IT"/>
              <a:t>e, quindi</a:t>
            </a:r>
            <a:r>
              <a:rPr lang="it-IT" smtClean="0"/>
              <a:t>, </a:t>
            </a:r>
            <a:r>
              <a:rPr lang="it-IT" b="1" u="sng" smtClean="0"/>
              <a:t>solo </a:t>
            </a:r>
            <a:r>
              <a:rPr lang="it-IT" b="1" u="sng"/>
              <a:t>in tale momento i creditori possono avere interesse alla pronuncia </a:t>
            </a:r>
            <a:r>
              <a:rPr lang="it-IT" b="1" u="sng" smtClean="0"/>
              <a:t>di inidoneità </a:t>
            </a:r>
            <a:r>
              <a:rPr lang="it-IT" b="1" u="sng"/>
              <a:t>del piano o </a:t>
            </a:r>
            <a:r>
              <a:rPr lang="it-IT" b="1" u="sng" smtClean="0"/>
              <a:t>di non fattibilità dello </a:t>
            </a:r>
            <a:r>
              <a:rPr lang="it-IT" b="1" u="sng"/>
              <a:t>stesso (o della </a:t>
            </a:r>
            <a:r>
              <a:rPr lang="it-IT" b="1" u="sng" smtClean="0"/>
              <a:t>falsità dell’attestazione</a:t>
            </a:r>
            <a:r>
              <a:rPr lang="it-IT" b="1" u="sng"/>
              <a:t>, </a:t>
            </a:r>
            <a:r>
              <a:rPr lang="it-IT" b="1" u="sng" smtClean="0"/>
              <a:t>…).</a:t>
            </a:r>
          </a:p>
          <a:p>
            <a:r>
              <a:rPr lang="it-IT" smtClean="0"/>
              <a:t>Prima </a:t>
            </a:r>
            <a:r>
              <a:rPr lang="it-IT"/>
              <a:t>di questo momento non c’è interesse a </a:t>
            </a:r>
            <a:r>
              <a:rPr lang="it-IT" smtClean="0"/>
              <a:t>far dichiarare </a:t>
            </a:r>
            <a:r>
              <a:rPr lang="it-IT"/>
              <a:t>l’inidoneità del piano, perché questo è l’espressione di un </a:t>
            </a:r>
            <a:r>
              <a:rPr lang="it-IT" smtClean="0"/>
              <a:t>potere gestorio </a:t>
            </a:r>
            <a:r>
              <a:rPr lang="it-IT"/>
              <a:t>dell’imprenditore, quale soggetto privato che esercita la </a:t>
            </a:r>
            <a:r>
              <a:rPr lang="it-IT" smtClean="0"/>
              <a:t>propria autonomia</a:t>
            </a:r>
            <a:r>
              <a:rPr lang="it-IT"/>
              <a:t>; si tratta, pertanto, di atto non sindacabile.</a:t>
            </a:r>
          </a:p>
          <a:p>
            <a:r>
              <a:rPr lang="it-IT"/>
              <a:t>L’eventuale effetto pregiudizievole per i creditori, cioè, si </a:t>
            </a:r>
            <a:r>
              <a:rPr lang="it-IT" smtClean="0"/>
              <a:t>manifesta solo </a:t>
            </a:r>
            <a:r>
              <a:rPr lang="it-IT"/>
              <a:t>in caso di successivo fallimento; si tratta di un evento </a:t>
            </a:r>
            <a:r>
              <a:rPr lang="it-IT" smtClean="0"/>
              <a:t>meramente ipotetico</a:t>
            </a:r>
            <a:r>
              <a:rPr lang="it-IT"/>
              <a:t>, che costituisce una condizione dell’azione revocatoria, </a:t>
            </a:r>
            <a:r>
              <a:rPr lang="it-IT" smtClean="0"/>
              <a:t>nell’ambito della </a:t>
            </a:r>
            <a:r>
              <a:rPr lang="it-IT"/>
              <a:t>quale, poi, si porrà un problema di verifica </a:t>
            </a:r>
            <a:r>
              <a:rPr lang="it-IT" i="1"/>
              <a:t>ex post </a:t>
            </a:r>
            <a:r>
              <a:rPr lang="it-IT"/>
              <a:t>(ma con giudizio </a:t>
            </a:r>
            <a:r>
              <a:rPr lang="it-IT" i="1" smtClean="0"/>
              <a:t>ex ante</a:t>
            </a:r>
            <a:r>
              <a:rPr lang="it-IT"/>
              <a:t>) della idoneità del piano e della sua ragionevolezza.</a:t>
            </a:r>
          </a:p>
        </p:txBody>
      </p:sp>
    </p:spTree>
    <p:extLst>
      <p:ext uri="{BB962C8B-B14F-4D97-AF65-F5344CB8AC3E}">
        <p14:creationId xmlns:p14="http://schemas.microsoft.com/office/powerpoint/2010/main" val="38234367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Autofit/>
          </a:bodyPr>
          <a:lstStyle/>
          <a:p>
            <a:pPr marL="0" indent="0">
              <a:buNone/>
            </a:pPr>
            <a:r>
              <a:rPr lang="it-IT" sz="1400" b="1" smtClean="0"/>
              <a:t>Profili penalistici </a:t>
            </a:r>
          </a:p>
          <a:p>
            <a:r>
              <a:rPr lang="it-IT" sz="1400" smtClean="0"/>
              <a:t>Le novità «procedurali» sopra descritte </a:t>
            </a:r>
            <a:r>
              <a:rPr lang="it-IT" sz="1400" b="1" smtClean="0"/>
              <a:t>non sono state accompagnate </a:t>
            </a:r>
            <a:r>
              <a:rPr lang="it-IT" sz="1400" smtClean="0"/>
              <a:t>da una modifica altrettanto profonda del quadro penalistico che caratterizza il diritto fallimentare. </a:t>
            </a:r>
          </a:p>
          <a:p>
            <a:r>
              <a:rPr lang="it-IT" sz="1400" smtClean="0"/>
              <a:t>Per </a:t>
            </a:r>
            <a:r>
              <a:rPr lang="it-IT" sz="1400"/>
              <a:t>tentare di fare ordine </a:t>
            </a:r>
            <a:r>
              <a:rPr lang="it-IT" sz="1400" smtClean="0"/>
              <a:t>sulle possibili intersezioni </a:t>
            </a:r>
            <a:r>
              <a:rPr lang="it-IT" sz="1400"/>
              <a:t>tra la disciplina penal-fallimentare e gli istituti concorsuali rimodellati (quando non creati ex novo) nell’ambito della riforma – il legislatore ha ritenuto di intervenire </a:t>
            </a:r>
            <a:r>
              <a:rPr lang="it-IT" sz="1400" smtClean="0"/>
              <a:t>nuovamente, introducendo nella L.F.  - </a:t>
            </a:r>
            <a:r>
              <a:rPr lang="it-IT" sz="1400"/>
              <a:t>d.l. 31 </a:t>
            </a:r>
            <a:r>
              <a:rPr lang="it-IT" sz="1400" smtClean="0"/>
              <a:t>maggio 2010</a:t>
            </a:r>
            <a:r>
              <a:rPr lang="it-IT" sz="1400"/>
              <a:t>, convertito con modificazioni in l. 30 </a:t>
            </a:r>
            <a:r>
              <a:rPr lang="it-IT" sz="1400" smtClean="0"/>
              <a:t>luglio 2010 </a:t>
            </a:r>
            <a:r>
              <a:rPr lang="it-IT" sz="1400"/>
              <a:t>n. 122</a:t>
            </a:r>
            <a:r>
              <a:rPr lang="it-IT" sz="1400" smtClean="0"/>
              <a:t>, l’art</a:t>
            </a:r>
            <a:r>
              <a:rPr lang="it-IT" sz="1400"/>
              <a:t>. 217 bis, rubricato </a:t>
            </a:r>
            <a:r>
              <a:rPr lang="it-IT" sz="1400" smtClean="0"/>
              <a:t>«Esenzione </a:t>
            </a:r>
            <a:r>
              <a:rPr lang="it-IT" sz="1400"/>
              <a:t>dai reati di bancarotta</a:t>
            </a:r>
            <a:r>
              <a:rPr lang="it-IT" sz="1400" smtClean="0"/>
              <a:t>»; la norma si propone di disciplinare la </a:t>
            </a:r>
            <a:r>
              <a:rPr lang="it-IT" sz="1400"/>
              <a:t>possibile rilevanza penale (in termini di bancarotta preferenziale o di bancarotta semplice) di pagamenti o altre operazioni poste in essere in esecuzione di un concordato preventivo (art. 160 l.fall.), di un accordo di ristrutturazione dei debiti omologato (art. 182 bis l.fall.) oppure di un piano ex art. 67, comma 3, lett. d), L.F.</a:t>
            </a:r>
          </a:p>
          <a:p>
            <a:r>
              <a:rPr lang="it-IT" sz="1400" smtClean="0"/>
              <a:t>Con tale norma il </a:t>
            </a:r>
            <a:r>
              <a:rPr lang="it-IT" sz="1400"/>
              <a:t>legislatore </a:t>
            </a:r>
            <a:r>
              <a:rPr lang="it-IT" sz="1400" smtClean="0"/>
              <a:t>avrebbe voluto chiarire che le </a:t>
            </a:r>
            <a:r>
              <a:rPr lang="it-IT" sz="1400"/>
              <a:t>operazioni compiute nell’ambito dei nuovi strumenti di composizione della crisi d’impresa alternativi al fallimento non possono integrare, nell’ipotesi in cui l’opera di risanamento non vada a buon fine e l’imprenditore sia successivamente dichiarato fallito, i reati di bancarotta preferenziale o semplice.</a:t>
            </a:r>
          </a:p>
          <a:p>
            <a:r>
              <a:rPr lang="it-IT" sz="1400"/>
              <a:t>Le ragioni di tale scelta sono facilmente comprensibili: il rischio di ricadute penali, nell’eventualità dell’insuccesso delle attività finalizzate al salvataggio dell’impresa, era </a:t>
            </a:r>
            <a:r>
              <a:rPr lang="it-IT" sz="1400" smtClean="0"/>
              <a:t>ed è avvertito </a:t>
            </a:r>
            <a:r>
              <a:rPr lang="it-IT" sz="1400"/>
              <a:t>dagli operatori come un forte deterrente all’adozione dei nuovi strumenti </a:t>
            </a:r>
            <a:r>
              <a:rPr lang="it-IT" sz="1400" smtClean="0"/>
              <a:t>normativi. </a:t>
            </a:r>
          </a:p>
          <a:p>
            <a:r>
              <a:rPr lang="it-IT" sz="1400" smtClean="0"/>
              <a:t>E’ utile rammentare al riguardo </a:t>
            </a:r>
            <a:r>
              <a:rPr lang="it-IT" sz="1400" b="1" smtClean="0"/>
              <a:t>che i reati fallimentari rientrano nella categoria dei c.d. reati «propri»</a:t>
            </a:r>
            <a:r>
              <a:rPr lang="it-IT" sz="1400" smtClean="0"/>
              <a:t> o a soggettività ristretta (si tratta di reati con la cui previsione si è inteso rafforzare l’imposizione di particolari doveri posti a carico di imprenditori, soci illimitatamente responsabili di snc o sas, institori, amministratori, sindaci, direttori generali e liquidatori di società) ma possono </a:t>
            </a:r>
            <a:r>
              <a:rPr lang="it-IT" sz="1400" b="1" smtClean="0"/>
              <a:t>comunque sempre costituire fonte di responsabilità «per concorso» (in acluni particolari casi anche diretta)</a:t>
            </a:r>
            <a:r>
              <a:rPr lang="it-IT" sz="1400" smtClean="0"/>
              <a:t> in capo ai diversi attori che, a vario titolo, si relazionano con un impresa nella situazione di crisi e qindi insolvenza che precede il fallimento (esponenti bancari, creditori, professionisti etc.).   </a:t>
            </a:r>
            <a:endParaRPr lang="it-IT" sz="1400"/>
          </a:p>
        </p:txBody>
      </p:sp>
    </p:spTree>
    <p:extLst>
      <p:ext uri="{BB962C8B-B14F-4D97-AF65-F5344CB8AC3E}">
        <p14:creationId xmlns:p14="http://schemas.microsoft.com/office/powerpoint/2010/main" val="134633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25000" lnSpcReduction="20000"/>
          </a:bodyPr>
          <a:lstStyle/>
          <a:p>
            <a:pPr marL="0" indent="0">
              <a:buNone/>
            </a:pPr>
            <a:endParaRPr lang="it-IT" dirty="0" smtClean="0"/>
          </a:p>
          <a:p>
            <a:r>
              <a:rPr lang="it-IT" sz="5600" dirty="0"/>
              <a:t>Lo scarno dettato dell’art. 217-</a:t>
            </a:r>
            <a:r>
              <a:rPr lang="it-IT" sz="5600" i="1" dirty="0"/>
              <a:t>bis </a:t>
            </a:r>
            <a:r>
              <a:rPr lang="it-IT" sz="5600" dirty="0" err="1"/>
              <a:t>l.fall</a:t>
            </a:r>
            <a:r>
              <a:rPr lang="it-IT" sz="5600" dirty="0"/>
              <a:t>. pone un primo interrogativo, la </a:t>
            </a:r>
            <a:r>
              <a:rPr lang="it-IT" sz="5600" dirty="0" smtClean="0"/>
              <a:t>cui soluzione presenta conseguenze importanti: </a:t>
            </a:r>
            <a:r>
              <a:rPr lang="it-IT" sz="5600" dirty="0"/>
              <a:t>nella rubrica il legislatore fa uso di una terminologia del tutto ignota all’esperienza penalistica, nominando come </a:t>
            </a:r>
            <a:r>
              <a:rPr lang="it-IT" sz="5600" b="1" i="1" u="sng" dirty="0"/>
              <a:t>esenzioni </a:t>
            </a:r>
            <a:r>
              <a:rPr lang="it-IT" sz="5600" b="1" u="sng" dirty="0"/>
              <a:t>dai reati </a:t>
            </a:r>
            <a:r>
              <a:rPr lang="it-IT" sz="5600" dirty="0"/>
              <a:t>l’effetto conseguente all’applicazione della disposizione in discorso rispetto alle incriminazioni richiamate.</a:t>
            </a:r>
          </a:p>
          <a:p>
            <a:r>
              <a:rPr lang="it-IT" sz="5600" dirty="0" smtClean="0"/>
              <a:t>Pur </a:t>
            </a:r>
            <a:r>
              <a:rPr lang="it-IT" sz="5600" dirty="0"/>
              <a:t>considerando non vincolante il contenuto della rubrica sul versante esegetico, l’esigenza di superare </a:t>
            </a:r>
            <a:r>
              <a:rPr lang="it-IT" sz="5600" dirty="0" smtClean="0"/>
              <a:t>l’</a:t>
            </a:r>
            <a:r>
              <a:rPr lang="it-IT" sz="5600" dirty="0" err="1" smtClean="0"/>
              <a:t>atecnicità</a:t>
            </a:r>
            <a:r>
              <a:rPr lang="it-IT" sz="5600" dirty="0" smtClean="0"/>
              <a:t> </a:t>
            </a:r>
            <a:r>
              <a:rPr lang="it-IT" sz="5600" dirty="0"/>
              <a:t>del termine impiegato risulta fondamentale al fine di  </a:t>
            </a:r>
            <a:r>
              <a:rPr lang="en-GB" sz="5600" dirty="0"/>
              <a:t>“c</a:t>
            </a:r>
            <a:r>
              <a:rPr lang="it-IT" sz="5600" dirty="0" err="1"/>
              <a:t>ollocare</a:t>
            </a:r>
            <a:r>
              <a:rPr lang="it-IT" sz="5600" dirty="0"/>
              <a:t>” la figura giuridica di nuovo conio all’interno di riconosciute categorie penalistiche: causa di giustificazione, scusante, causa di esclusione della colpevolezza, causa di esclusione della punibilità in senso stretto, ovvero, infine, modalità descrittiva - in senso limitativo - del fatto tipico.</a:t>
            </a:r>
          </a:p>
          <a:p>
            <a:r>
              <a:rPr lang="it-IT" sz="5600" dirty="0" smtClean="0"/>
              <a:t>L’art</a:t>
            </a:r>
            <a:r>
              <a:rPr lang="it-IT" sz="5600" dirty="0"/>
              <a:t>. 217-</a:t>
            </a:r>
            <a:r>
              <a:rPr lang="it-IT" sz="5600" i="1" dirty="0"/>
              <a:t>bis </a:t>
            </a:r>
            <a:r>
              <a:rPr lang="it-IT" sz="5600" dirty="0" err="1"/>
              <a:t>l.fall</a:t>
            </a:r>
            <a:r>
              <a:rPr lang="it-IT" sz="5600" dirty="0"/>
              <a:t>. stabilisce che determinati comportamenti (</a:t>
            </a:r>
            <a:r>
              <a:rPr lang="it-IT" sz="5600" i="1" dirty="0"/>
              <a:t>pagamenti </a:t>
            </a:r>
            <a:r>
              <a:rPr lang="it-IT" sz="5600" dirty="0"/>
              <a:t>e </a:t>
            </a:r>
            <a:r>
              <a:rPr lang="it-IT" sz="5600" i="1" dirty="0"/>
              <a:t>operazioni</a:t>
            </a:r>
            <a:r>
              <a:rPr lang="it-IT" sz="5600" dirty="0"/>
              <a:t>), qualora tipici rispetto ai delitti degli artt. 216, comma 3, e 217 </a:t>
            </a:r>
            <a:r>
              <a:rPr lang="it-IT" sz="5600" dirty="0" err="1"/>
              <a:t>l.fall</a:t>
            </a:r>
            <a:r>
              <a:rPr lang="it-IT" sz="5600" dirty="0"/>
              <a:t>, non rientrano nell’ambito di operatività di dette figure di reato se posti in essere in una condizione predefinita (</a:t>
            </a:r>
            <a:r>
              <a:rPr lang="it-IT" sz="5600" i="1" dirty="0"/>
              <a:t>in esecuzione </a:t>
            </a:r>
            <a:r>
              <a:rPr lang="it-IT" sz="5600" dirty="0"/>
              <a:t>di una delle procedure per la soluzione della crisi d’impresa).</a:t>
            </a:r>
          </a:p>
          <a:p>
            <a:r>
              <a:rPr lang="it-IT" sz="5600" dirty="0"/>
              <a:t>Sicché il complesso delle condotte che rientrano negli insiemi disegnati dalle incriminazioni viene a essere ridotto: </a:t>
            </a:r>
            <a:r>
              <a:rPr lang="it-IT" sz="5600" dirty="0" smtClean="0"/>
              <a:t>vengono </a:t>
            </a:r>
            <a:r>
              <a:rPr lang="it-IT" sz="5600" dirty="0"/>
              <a:t>sottratti quei contegni connotati </a:t>
            </a:r>
            <a:r>
              <a:rPr lang="it-IT" sz="5600" dirty="0" smtClean="0"/>
              <a:t>dall’essere </a:t>
            </a:r>
            <a:r>
              <a:rPr lang="it-IT" sz="5600" dirty="0"/>
              <a:t>realizzati </a:t>
            </a:r>
            <a:r>
              <a:rPr lang="it-IT" sz="5600" i="1" dirty="0"/>
              <a:t>in esecuzione </a:t>
            </a:r>
            <a:r>
              <a:rPr lang="it-IT" sz="5600" dirty="0"/>
              <a:t>di una delle procedure. Attraverso l’inserzione di tale nota specializzante  </a:t>
            </a:r>
            <a:r>
              <a:rPr lang="it-IT" sz="5600" b="1" u="sng" dirty="0"/>
              <a:t>(appunto l’essere realizzati </a:t>
            </a:r>
            <a:r>
              <a:rPr lang="it-IT" sz="5600" b="1" i="1" u="sng" dirty="0"/>
              <a:t>in esecuzione</a:t>
            </a:r>
            <a:r>
              <a:rPr lang="it-IT" sz="5600" dirty="0"/>
              <a:t>), il </a:t>
            </a:r>
            <a:r>
              <a:rPr lang="it-IT" sz="5600" dirty="0" smtClean="0"/>
              <a:t>perimetro ed </a:t>
            </a:r>
            <a:r>
              <a:rPr lang="it-IT" sz="5600" dirty="0"/>
              <a:t>il contenuto dei delitti di bancarotta preferenziale e bancarotta semplice </a:t>
            </a:r>
            <a:r>
              <a:rPr lang="it-IT" sz="5600" b="1" u="sng" dirty="0"/>
              <a:t>vengono modificati in senso limitativo sul versante della tipicità</a:t>
            </a:r>
            <a:r>
              <a:rPr lang="it-IT" sz="5600" dirty="0"/>
              <a:t>.</a:t>
            </a:r>
          </a:p>
          <a:p>
            <a:r>
              <a:rPr lang="it-IT" sz="5600" dirty="0" smtClean="0"/>
              <a:t>L’aver agito (</a:t>
            </a:r>
            <a:r>
              <a:rPr lang="it-IT" sz="5600" i="1" dirty="0"/>
              <a:t>in esecuzione</a:t>
            </a:r>
            <a:r>
              <a:rPr lang="it-IT" sz="5600" dirty="0"/>
              <a:t>) può </a:t>
            </a:r>
            <a:r>
              <a:rPr lang="it-IT" sz="5600" dirty="0" smtClean="0"/>
              <a:t>essere </a:t>
            </a:r>
            <a:r>
              <a:rPr lang="it-IT" sz="5600" dirty="0"/>
              <a:t>inteso come elemento costitutivo </a:t>
            </a:r>
            <a:r>
              <a:rPr lang="it-IT" sz="5600" b="1" u="sng" dirty="0"/>
              <a:t>negativo del </a:t>
            </a:r>
            <a:r>
              <a:rPr lang="it-IT" sz="5600" b="1" u="sng" dirty="0" smtClean="0"/>
              <a:t>fatto</a:t>
            </a:r>
            <a:r>
              <a:rPr lang="it-IT" sz="5600" dirty="0" smtClean="0"/>
              <a:t>;  ne </a:t>
            </a:r>
            <a:r>
              <a:rPr lang="it-IT" sz="5600" dirty="0"/>
              <a:t>segue che tali elementi descrittivi delle fattispecie (inseriti per il tramite della nuova norma) dovranno essere considerati a tutti gli effetti come elementi del fatto tipico, </a:t>
            </a:r>
            <a:r>
              <a:rPr lang="it-IT" sz="5600" b="1" u="sng" dirty="0"/>
              <a:t>soggetti quindi ai vincoli interpretativi propri delle norme penali d’incriminazione</a:t>
            </a:r>
            <a:r>
              <a:rPr lang="it-IT" sz="5600" b="1" u="sng" dirty="0" smtClean="0"/>
              <a:t>.</a:t>
            </a:r>
          </a:p>
          <a:p>
            <a:r>
              <a:rPr lang="it-IT" sz="5600" dirty="0" smtClean="0"/>
              <a:t>La lettera </a:t>
            </a:r>
            <a:r>
              <a:rPr lang="it-IT" sz="5600" dirty="0"/>
              <a:t>dell’art. 67, comma 3, </a:t>
            </a:r>
            <a:r>
              <a:rPr lang="it-IT" sz="5600" dirty="0" err="1"/>
              <a:t>lett</a:t>
            </a:r>
            <a:r>
              <a:rPr lang="it-IT" sz="5600" dirty="0"/>
              <a:t>. d), </a:t>
            </a:r>
            <a:r>
              <a:rPr lang="it-IT" sz="5600" dirty="0" err="1"/>
              <a:t>l.fall</a:t>
            </a:r>
            <a:r>
              <a:rPr lang="it-IT" sz="5600" dirty="0" smtClean="0"/>
              <a:t>.  </a:t>
            </a:r>
            <a:r>
              <a:rPr lang="it-IT" sz="5600" dirty="0"/>
              <a:t>esclude dal raggio di azione della revocatoria «gli atti, i pagamenti e le garanzie concesse su beni del debitore </a:t>
            </a:r>
            <a:r>
              <a:rPr lang="it-IT" sz="5600" dirty="0" smtClean="0"/>
              <a:t>purché </a:t>
            </a:r>
            <a:r>
              <a:rPr lang="it-IT" sz="5600" dirty="0"/>
              <a:t>posti in essere in esecuzione di un piano che appaia idoneo a consentire </a:t>
            </a:r>
            <a:r>
              <a:rPr lang="it-IT" sz="5600" u="sng" dirty="0"/>
              <a:t>il risanamento della esposizione debitoria dell’impresa e ad assicurare il riequilibrio della sua situazione finanziaria </a:t>
            </a:r>
            <a:r>
              <a:rPr lang="it-IT" sz="5600" u="sng" dirty="0" smtClean="0"/>
              <a:t>… </a:t>
            </a:r>
            <a:r>
              <a:rPr lang="it-IT" sz="5600" u="sng" dirty="0"/>
              <a:t>la cui </a:t>
            </a:r>
            <a:r>
              <a:rPr lang="it-IT" sz="5600" u="sng" dirty="0" smtClean="0"/>
              <a:t>fattibilità sia </a:t>
            </a:r>
            <a:r>
              <a:rPr lang="it-IT" sz="5600" u="sng" dirty="0"/>
              <a:t>attestata da un professionista </a:t>
            </a:r>
            <a:r>
              <a:rPr lang="it-IT" sz="5600" u="sng" dirty="0" smtClean="0"/>
              <a:t>indipendente designato dal debitore, iscritto </a:t>
            </a:r>
            <a:r>
              <a:rPr lang="it-IT" sz="5600" u="sng" dirty="0"/>
              <a:t>nel registro dei revisori </a:t>
            </a:r>
            <a:r>
              <a:rPr lang="it-IT" sz="5600" u="sng" dirty="0" smtClean="0"/>
              <a:t>legali …’ </a:t>
            </a:r>
            <a:r>
              <a:rPr lang="it-IT" sz="5600" dirty="0" smtClean="0"/>
              <a:t>.</a:t>
            </a:r>
            <a:endParaRPr lang="it-IT" sz="5600" dirty="0"/>
          </a:p>
          <a:p>
            <a:endParaRPr lang="it-IT" sz="5600" b="1" u="sng" dirty="0"/>
          </a:p>
          <a:p>
            <a:endParaRPr lang="it-IT" dirty="0"/>
          </a:p>
        </p:txBody>
      </p:sp>
    </p:spTree>
    <p:extLst>
      <p:ext uri="{BB962C8B-B14F-4D97-AF65-F5344CB8AC3E}">
        <p14:creationId xmlns:p14="http://schemas.microsoft.com/office/powerpoint/2010/main" val="3029656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40000" lnSpcReduction="20000"/>
          </a:bodyPr>
          <a:lstStyle/>
          <a:p>
            <a:r>
              <a:rPr lang="it-IT" sz="3500" smtClean="0"/>
              <a:t>Com’è </a:t>
            </a:r>
            <a:r>
              <a:rPr lang="it-IT" sz="3500"/>
              <a:t>ovvio</a:t>
            </a:r>
            <a:r>
              <a:rPr lang="it-IT" sz="3500" smtClean="0"/>
              <a:t>,  affinché possa </a:t>
            </a:r>
            <a:r>
              <a:rPr lang="it-IT" sz="3500"/>
              <a:t>operare la «esenzione» </a:t>
            </a:r>
            <a:r>
              <a:rPr lang="it-IT" sz="3500" smtClean="0"/>
              <a:t>introdotta dall’art</a:t>
            </a:r>
            <a:r>
              <a:rPr lang="it-IT" sz="3500"/>
              <a:t>. 217 bis </a:t>
            </a:r>
            <a:r>
              <a:rPr lang="it-IT" sz="3500" smtClean="0"/>
              <a:t> l.fall</a:t>
            </a:r>
            <a:r>
              <a:rPr lang="it-IT" sz="3500"/>
              <a:t>. - con la conseguente </a:t>
            </a:r>
            <a:r>
              <a:rPr lang="it-IT" sz="3500" smtClean="0"/>
              <a:t>irrilevanza penale </a:t>
            </a:r>
            <a:r>
              <a:rPr lang="it-IT" sz="3500"/>
              <a:t>in termini </a:t>
            </a:r>
            <a:r>
              <a:rPr lang="it-IT" sz="3500" smtClean="0"/>
              <a:t>di bancarotta </a:t>
            </a:r>
            <a:r>
              <a:rPr lang="it-IT" sz="3500"/>
              <a:t>preferenziale</a:t>
            </a:r>
            <a:r>
              <a:rPr lang="it-IT" sz="3500" smtClean="0"/>
              <a:t>, ove </a:t>
            </a:r>
            <a:r>
              <a:rPr lang="it-IT" sz="3500"/>
              <a:t>successivamente intervenga la </a:t>
            </a:r>
            <a:r>
              <a:rPr lang="it-IT" sz="3500" smtClean="0"/>
              <a:t>dichiarazione di </a:t>
            </a:r>
            <a:r>
              <a:rPr lang="it-IT" sz="3500"/>
              <a:t>fallimento - </a:t>
            </a:r>
            <a:r>
              <a:rPr lang="it-IT" sz="3500" smtClean="0"/>
              <a:t>è </a:t>
            </a:r>
            <a:r>
              <a:rPr lang="it-IT" sz="3500"/>
              <a:t>necessario che gli atti </a:t>
            </a:r>
            <a:r>
              <a:rPr lang="it-IT" sz="3500" smtClean="0"/>
              <a:t>compiuti dall’imprenditore presentino </a:t>
            </a:r>
            <a:r>
              <a:rPr lang="it-IT" sz="3500"/>
              <a:t>le </a:t>
            </a:r>
            <a:r>
              <a:rPr lang="it-IT" sz="3500" smtClean="0"/>
              <a:t>caratteristiche espressamente </a:t>
            </a:r>
            <a:r>
              <a:rPr lang="it-IT" sz="3500"/>
              <a:t>richieste dall’art. 67, comma 3, lett</a:t>
            </a:r>
            <a:r>
              <a:rPr lang="it-IT" sz="3500" smtClean="0"/>
              <a:t>. d</a:t>
            </a:r>
            <a:r>
              <a:rPr lang="it-IT" sz="3500"/>
              <a:t>), l.fall., </a:t>
            </a:r>
            <a:r>
              <a:rPr lang="it-IT" sz="3500" smtClean="0"/>
              <a:t>cioè </a:t>
            </a:r>
            <a:r>
              <a:rPr lang="it-IT" sz="3500"/>
              <a:t>che li si possa iscrivere </a:t>
            </a:r>
            <a:r>
              <a:rPr lang="it-IT" sz="3500" smtClean="0"/>
              <a:t>nell’ambito di </a:t>
            </a:r>
            <a:r>
              <a:rPr lang="it-IT" sz="3500"/>
              <a:t>un piano di risanamento </a:t>
            </a:r>
            <a:r>
              <a:rPr lang="it-IT" sz="3500" b="1" u="sng"/>
              <a:t>«idoneo» e </a:t>
            </a:r>
            <a:r>
              <a:rPr lang="it-IT" sz="3500" b="1" u="sng" smtClean="0"/>
              <a:t>fattibile</a:t>
            </a:r>
            <a:r>
              <a:rPr lang="it-IT" sz="3500" smtClean="0"/>
              <a:t>, attestato </a:t>
            </a:r>
            <a:r>
              <a:rPr lang="it-IT" sz="3500"/>
              <a:t>da </a:t>
            </a:r>
            <a:r>
              <a:rPr lang="it-IT" sz="3500" smtClean="0"/>
              <a:t>un professionista qualificato.</a:t>
            </a:r>
          </a:p>
          <a:p>
            <a:r>
              <a:rPr lang="it-IT" sz="3500" smtClean="0"/>
              <a:t>Il giudice</a:t>
            </a:r>
            <a:r>
              <a:rPr lang="it-IT" sz="3500"/>
              <a:t>, infatti, </a:t>
            </a:r>
            <a:r>
              <a:rPr lang="it-IT" sz="3500" smtClean="0"/>
              <a:t>sarà chiamato </a:t>
            </a:r>
            <a:r>
              <a:rPr lang="it-IT" sz="3500"/>
              <a:t>a </a:t>
            </a:r>
            <a:r>
              <a:rPr lang="it-IT" sz="3500" smtClean="0"/>
              <a:t>verificare – </a:t>
            </a:r>
            <a:r>
              <a:rPr lang="it-IT" sz="3500" b="1" u="sng" smtClean="0"/>
              <a:t>ex post </a:t>
            </a:r>
            <a:r>
              <a:rPr lang="it-IT" sz="3500" smtClean="0"/>
              <a:t>- se </a:t>
            </a:r>
            <a:r>
              <a:rPr lang="it-IT" sz="3500"/>
              <a:t>il «piano» si presentava oggettivamente </a:t>
            </a:r>
            <a:r>
              <a:rPr lang="it-IT" sz="3500" smtClean="0"/>
              <a:t>fattibile, potendo </a:t>
            </a:r>
            <a:r>
              <a:rPr lang="it-IT" sz="3500"/>
              <a:t>solo in questa ipotesi </a:t>
            </a:r>
            <a:r>
              <a:rPr lang="it-IT" sz="3500" smtClean="0"/>
              <a:t>rientrare effettivamente </a:t>
            </a:r>
            <a:r>
              <a:rPr lang="it-IT" sz="3500"/>
              <a:t>nella previsione dell’art. 67, </a:t>
            </a:r>
            <a:r>
              <a:rPr lang="it-IT" sz="3500" smtClean="0"/>
              <a:t>comma 3</a:t>
            </a:r>
            <a:r>
              <a:rPr lang="it-IT" sz="3500"/>
              <a:t>, lett. d) </a:t>
            </a:r>
            <a:r>
              <a:rPr lang="it-IT" sz="3500" smtClean="0"/>
              <a:t>e</a:t>
            </a:r>
            <a:r>
              <a:rPr lang="it-IT" sz="3500"/>
              <a:t>, quindi, nell’esenzione di cui all’art</a:t>
            </a:r>
            <a:r>
              <a:rPr lang="it-IT" sz="3500" smtClean="0"/>
              <a:t>. 217 </a:t>
            </a:r>
            <a:r>
              <a:rPr lang="it-IT" sz="3500"/>
              <a:t>bis l.fall.</a:t>
            </a:r>
          </a:p>
          <a:p>
            <a:r>
              <a:rPr lang="it-IT" sz="3500" smtClean="0"/>
              <a:t>Il </a:t>
            </a:r>
            <a:r>
              <a:rPr lang="it-IT" sz="3500"/>
              <a:t>giudice penale </a:t>
            </a:r>
            <a:r>
              <a:rPr lang="it-IT" sz="3500" smtClean="0"/>
              <a:t>dovrà effettuare tale </a:t>
            </a:r>
            <a:r>
              <a:rPr lang="it-IT" sz="3500"/>
              <a:t>valutazione solo nelle ipotesi in cui il «</a:t>
            </a:r>
            <a:r>
              <a:rPr lang="it-IT" sz="3500" smtClean="0"/>
              <a:t>piano», </a:t>
            </a:r>
            <a:r>
              <a:rPr lang="it-IT" sz="3500"/>
              <a:t>pur attuato, non abbia avuto successo e </a:t>
            </a:r>
            <a:r>
              <a:rPr lang="it-IT" sz="3500" smtClean="0"/>
              <a:t>sia perciò </a:t>
            </a:r>
            <a:r>
              <a:rPr lang="it-IT" sz="3500"/>
              <a:t>intervenuta, in un primo tempo, la </a:t>
            </a:r>
            <a:r>
              <a:rPr lang="it-IT" sz="3500" smtClean="0"/>
              <a:t>dichiarazione di </a:t>
            </a:r>
            <a:r>
              <a:rPr lang="it-IT" sz="3500"/>
              <a:t>fallimento, alla quale abbia fatto seguito</a:t>
            </a:r>
            <a:r>
              <a:rPr lang="it-IT" sz="3500" smtClean="0"/>
              <a:t>, successivamente</a:t>
            </a:r>
            <a:r>
              <a:rPr lang="it-IT" sz="3500"/>
              <a:t>, l’avvio di un procedimento </a:t>
            </a:r>
            <a:r>
              <a:rPr lang="it-IT" sz="3500" smtClean="0"/>
              <a:t>per bancarotta </a:t>
            </a:r>
            <a:r>
              <a:rPr lang="it-IT" sz="3500"/>
              <a:t>preferenziale: non </a:t>
            </a:r>
            <a:r>
              <a:rPr lang="it-IT" sz="3500" smtClean="0"/>
              <a:t>è </a:t>
            </a:r>
            <a:r>
              <a:rPr lang="it-IT" sz="3500"/>
              <a:t>difficile, allora, </a:t>
            </a:r>
            <a:r>
              <a:rPr lang="it-IT" sz="3500" smtClean="0"/>
              <a:t>ipotizzare che </a:t>
            </a:r>
            <a:r>
              <a:rPr lang="it-IT" sz="3500" b="1" smtClean="0"/>
              <a:t>proprio l’insuccesso </a:t>
            </a:r>
            <a:r>
              <a:rPr lang="it-IT" sz="3500" b="1"/>
              <a:t>del «piano» possa </a:t>
            </a:r>
            <a:r>
              <a:rPr lang="it-IT" sz="3500" b="1" smtClean="0"/>
              <a:t>finire col </a:t>
            </a:r>
            <a:r>
              <a:rPr lang="it-IT" sz="3500" b="1"/>
              <a:t>riverberarsi impropriamente sul giudizio </a:t>
            </a:r>
            <a:r>
              <a:rPr lang="it-IT" sz="3500" b="1" smtClean="0"/>
              <a:t>circa l’idoneità </a:t>
            </a:r>
            <a:r>
              <a:rPr lang="it-IT" sz="3500" b="1"/>
              <a:t>e la </a:t>
            </a:r>
            <a:r>
              <a:rPr lang="it-IT" sz="3500" b="1" smtClean="0"/>
              <a:t>fattibilità </a:t>
            </a:r>
            <a:r>
              <a:rPr lang="it-IT" sz="3500" b="1"/>
              <a:t>dello stesso</a:t>
            </a:r>
            <a:r>
              <a:rPr lang="it-IT" sz="3500"/>
              <a:t> e </a:t>
            </a:r>
            <a:r>
              <a:rPr lang="it-IT" sz="3500" smtClean="0"/>
              <a:t>condurre - </a:t>
            </a:r>
            <a:r>
              <a:rPr lang="it-IT" sz="3500"/>
              <a:t>sulla base di una sostanziale </a:t>
            </a:r>
            <a:r>
              <a:rPr lang="it-IT" sz="3500" smtClean="0"/>
              <a:t>equiparazione tra </a:t>
            </a:r>
            <a:r>
              <a:rPr lang="it-IT" sz="3500"/>
              <a:t>il «piano non andato a buon fine» e il «</a:t>
            </a:r>
            <a:r>
              <a:rPr lang="it-IT" sz="3500" smtClean="0"/>
              <a:t>piano inidoneo </a:t>
            </a:r>
            <a:r>
              <a:rPr lang="it-IT" sz="3500"/>
              <a:t>o </a:t>
            </a:r>
            <a:r>
              <a:rPr lang="it-IT" sz="3500" smtClean="0"/>
              <a:t>non fattibile»  </a:t>
            </a:r>
            <a:r>
              <a:rPr lang="it-IT" sz="3500"/>
              <a:t>- all’esclusione delle </a:t>
            </a:r>
            <a:r>
              <a:rPr lang="it-IT" sz="3500" smtClean="0"/>
              <a:t>operazioni in </a:t>
            </a:r>
            <a:r>
              <a:rPr lang="it-IT" sz="3500"/>
              <a:t>questione dalla salvaguardia fornita, </a:t>
            </a:r>
            <a:r>
              <a:rPr lang="it-IT" sz="3500" smtClean="0"/>
              <a:t>in </a:t>
            </a:r>
            <a:r>
              <a:rPr lang="it-IT" sz="3500"/>
              <a:t>tema di revocatoria e di possibili ricadute a </a:t>
            </a:r>
            <a:r>
              <a:rPr lang="it-IT" sz="3500" smtClean="0"/>
              <a:t>titolo di responsabilità </a:t>
            </a:r>
            <a:r>
              <a:rPr lang="it-IT" sz="3500"/>
              <a:t>penale, dagli artt. 67, comma 3</a:t>
            </a:r>
            <a:r>
              <a:rPr lang="it-IT" sz="3500" smtClean="0"/>
              <a:t>, </a:t>
            </a:r>
            <a:r>
              <a:rPr lang="de-DE" sz="3500" smtClean="0"/>
              <a:t>lett</a:t>
            </a:r>
            <a:r>
              <a:rPr lang="de-DE" sz="3500"/>
              <a:t>. d) e 217 bis l.fall</a:t>
            </a:r>
            <a:r>
              <a:rPr lang="de-DE" sz="3500" smtClean="0"/>
              <a:t>.</a:t>
            </a:r>
          </a:p>
          <a:p>
            <a:r>
              <a:rPr lang="it-IT" sz="3500"/>
              <a:t>Qui preme ribadire, allora, come l’indagine </a:t>
            </a:r>
            <a:r>
              <a:rPr lang="it-IT" sz="3500" smtClean="0"/>
              <a:t>postuma debba </a:t>
            </a:r>
            <a:r>
              <a:rPr lang="it-IT" sz="3500"/>
              <a:t>guardare esclusivamente alla </a:t>
            </a:r>
            <a:r>
              <a:rPr lang="it-IT" sz="3500" b="1" u="sng"/>
              <a:t>«</a:t>
            </a:r>
            <a:r>
              <a:rPr lang="it-IT" sz="3500" b="1" u="sng" smtClean="0"/>
              <a:t>coerenza metodologica </a:t>
            </a:r>
            <a:r>
              <a:rPr lang="it-IT" sz="3500" b="1" u="sng"/>
              <a:t>rispetto alle condizioni presenti </a:t>
            </a:r>
            <a:r>
              <a:rPr lang="it-IT" sz="3500" b="1" u="sng" smtClean="0"/>
              <a:t>all’epoca della </a:t>
            </a:r>
            <a:r>
              <a:rPr lang="it-IT" sz="3500" b="1" u="sng"/>
              <a:t>redazione del piano medesimo</a:t>
            </a:r>
            <a:r>
              <a:rPr lang="it-IT" sz="3500" b="1" u="sng" smtClean="0"/>
              <a:t>»</a:t>
            </a:r>
            <a:r>
              <a:rPr lang="it-IT" sz="3500" smtClean="0"/>
              <a:t>; ove</a:t>
            </a:r>
            <a:r>
              <a:rPr lang="it-IT" sz="3500"/>
              <a:t>, sulla scorta di tale valutazione, il «piano» </a:t>
            </a:r>
            <a:r>
              <a:rPr lang="it-IT" sz="3500" smtClean="0"/>
              <a:t>sia da </a:t>
            </a:r>
            <a:r>
              <a:rPr lang="it-IT" sz="3500"/>
              <a:t>valutare come </a:t>
            </a:r>
            <a:r>
              <a:rPr lang="it-IT" sz="3500" smtClean="0"/>
              <a:t>fattibile, </a:t>
            </a:r>
            <a:r>
              <a:rPr lang="it-IT" sz="3500"/>
              <a:t>nulla quaestio: i </a:t>
            </a:r>
            <a:r>
              <a:rPr lang="it-IT" sz="3500" smtClean="0"/>
              <a:t>pagamenti e </a:t>
            </a:r>
            <a:r>
              <a:rPr lang="it-IT" sz="3500"/>
              <a:t>le garanzie concesse non potranno </a:t>
            </a:r>
            <a:r>
              <a:rPr lang="it-IT" sz="3500" smtClean="0"/>
              <a:t>essere revocati</a:t>
            </a:r>
            <a:r>
              <a:rPr lang="it-IT" sz="3500"/>
              <a:t>, </a:t>
            </a:r>
            <a:r>
              <a:rPr lang="it-IT" sz="3500" smtClean="0"/>
              <a:t>nè </a:t>
            </a:r>
            <a:r>
              <a:rPr lang="it-IT" sz="3500"/>
              <a:t>potranno dar vita a </a:t>
            </a:r>
            <a:r>
              <a:rPr lang="it-IT" sz="3500" smtClean="0"/>
              <a:t>responsabilità penali a </a:t>
            </a:r>
            <a:r>
              <a:rPr lang="it-IT" sz="3500"/>
              <a:t>titolo di bancarotta preferenziale. </a:t>
            </a:r>
            <a:endParaRPr lang="it-IT" sz="3500" smtClean="0"/>
          </a:p>
          <a:p>
            <a:r>
              <a:rPr lang="it-IT" sz="3500" smtClean="0"/>
              <a:t>Quid </a:t>
            </a:r>
            <a:r>
              <a:rPr lang="it-IT" sz="3500"/>
              <a:t>iuris</a:t>
            </a:r>
            <a:r>
              <a:rPr lang="it-IT" sz="3500" smtClean="0"/>
              <a:t>, invece</a:t>
            </a:r>
            <a:r>
              <a:rPr lang="it-IT" sz="3500"/>
              <a:t>, nell’ipotesi di un «piano» che debba </a:t>
            </a:r>
            <a:r>
              <a:rPr lang="it-IT" sz="3500" smtClean="0"/>
              <a:t>essere valutato </a:t>
            </a:r>
            <a:r>
              <a:rPr lang="it-IT" sz="3500"/>
              <a:t>come </a:t>
            </a:r>
            <a:r>
              <a:rPr lang="it-IT" sz="3500" smtClean="0"/>
              <a:t>non fattibile? </a:t>
            </a:r>
            <a:r>
              <a:rPr lang="it-IT" sz="3500"/>
              <a:t>Viene qui in esame</a:t>
            </a:r>
            <a:r>
              <a:rPr lang="it-IT" sz="3500" smtClean="0"/>
              <a:t>, ovviamente il </a:t>
            </a:r>
            <a:r>
              <a:rPr lang="it-IT" sz="3500"/>
              <a:t>ruolo da attribuire, nella </a:t>
            </a:r>
            <a:r>
              <a:rPr lang="it-IT" sz="3500" smtClean="0"/>
              <a:t>valutazione giudiziale</a:t>
            </a:r>
            <a:r>
              <a:rPr lang="it-IT" sz="3500"/>
              <a:t>, all’attestazione fornita a suo </a:t>
            </a:r>
            <a:r>
              <a:rPr lang="it-IT" sz="3500" smtClean="0"/>
              <a:t>tempo dal professionista </a:t>
            </a:r>
            <a:r>
              <a:rPr lang="it-IT" sz="3500"/>
              <a:t>qualificato. </a:t>
            </a:r>
            <a:r>
              <a:rPr lang="it-IT" sz="3500" smtClean="0"/>
              <a:t> </a:t>
            </a:r>
            <a:r>
              <a:rPr lang="it-IT" sz="3500" b="1" u="sng" smtClean="0"/>
              <a:t>E` </a:t>
            </a:r>
            <a:r>
              <a:rPr lang="it-IT" sz="3500" b="1" u="sng"/>
              <a:t>difficile immaginare</a:t>
            </a:r>
            <a:r>
              <a:rPr lang="it-IT" sz="3500" b="1" u="sng" smtClean="0"/>
              <a:t>, sul </a:t>
            </a:r>
            <a:r>
              <a:rPr lang="it-IT" sz="3500" b="1" u="sng"/>
              <a:t>punto, che possa in ogni caso operare </a:t>
            </a:r>
            <a:r>
              <a:rPr lang="it-IT" sz="3500" b="1" u="sng" smtClean="0"/>
              <a:t>l’esenzione prevista </a:t>
            </a:r>
            <a:r>
              <a:rPr lang="it-IT" sz="3500" b="1" u="sng"/>
              <a:t>dall’art. 217 bis l.fall</a:t>
            </a:r>
            <a:r>
              <a:rPr lang="it-IT" sz="3500" b="1" u="sng" smtClean="0"/>
              <a:t>.</a:t>
            </a:r>
          </a:p>
          <a:p>
            <a:r>
              <a:rPr lang="it-IT" sz="3500"/>
              <a:t>II presupposto di liceità individuato dal legislatore consiste proprio </a:t>
            </a:r>
            <a:r>
              <a:rPr lang="it-IT" sz="3500" b="1" u="sng"/>
              <a:t>nell’oggettiva congruità del «piano» rispetto allo scopo di risanamento perseguito</a:t>
            </a:r>
            <a:r>
              <a:rPr lang="it-IT" sz="3500"/>
              <a:t>, sicché solo le operazioni compiute in esecuzione di un «piano» che presenti tale caratteristica resteranno penalmente irrilevanti, sfuggendo all’applicazione degli artt. 216, co.3 e 217 L.F.</a:t>
            </a:r>
          </a:p>
          <a:p>
            <a:endParaRPr lang="it-IT" b="1" u="sng"/>
          </a:p>
        </p:txBody>
      </p:sp>
    </p:spTree>
    <p:extLst>
      <p:ext uri="{BB962C8B-B14F-4D97-AF65-F5344CB8AC3E}">
        <p14:creationId xmlns:p14="http://schemas.microsoft.com/office/powerpoint/2010/main" val="1995943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332656"/>
            <a:ext cx="8229600" cy="5793507"/>
          </a:xfrm>
        </p:spPr>
        <p:txBody>
          <a:bodyPr>
            <a:noAutofit/>
          </a:bodyPr>
          <a:lstStyle/>
          <a:p>
            <a:r>
              <a:rPr lang="it-IT" sz="1600" smtClean="0"/>
              <a:t>Diverso </a:t>
            </a:r>
            <a:r>
              <a:rPr lang="it-IT" sz="1600"/>
              <a:t>il </a:t>
            </a:r>
            <a:r>
              <a:rPr lang="it-IT" sz="1600" smtClean="0"/>
              <a:t>caso </a:t>
            </a:r>
            <a:r>
              <a:rPr lang="it-IT" sz="1600"/>
              <a:t>del professionista </a:t>
            </a:r>
            <a:r>
              <a:rPr lang="it-IT" sz="1600" smtClean="0"/>
              <a:t>che autonomamente </a:t>
            </a:r>
            <a:r>
              <a:rPr lang="it-IT" sz="1600"/>
              <a:t>si lasci andare a giudizi </a:t>
            </a:r>
            <a:r>
              <a:rPr lang="it-IT" sz="1600" smtClean="0"/>
              <a:t>oltremodo compiacenti</a:t>
            </a:r>
            <a:r>
              <a:rPr lang="it-IT" sz="1600"/>
              <a:t>, magari mosso dall’obiettivo di </a:t>
            </a:r>
            <a:r>
              <a:rPr lang="it-IT" sz="1600" smtClean="0"/>
              <a:t>ottene</a:t>
            </a:r>
            <a:r>
              <a:rPr lang="it-IT" sz="1600"/>
              <a:t>re un determinato incarico. In questa </a:t>
            </a:r>
            <a:r>
              <a:rPr lang="it-IT" sz="1600" smtClean="0"/>
              <a:t>situazione l’imprenditore potrebbe invocare l’applicazione dell’art. 217 </a:t>
            </a:r>
            <a:r>
              <a:rPr lang="it-IT" sz="1600"/>
              <a:t>bis l.fall</a:t>
            </a:r>
            <a:r>
              <a:rPr lang="it-IT" sz="1600" smtClean="0"/>
              <a:t>.,:  i pagamenti sono </a:t>
            </a:r>
            <a:r>
              <a:rPr lang="it-IT" sz="1600"/>
              <a:t>stati eseguiti nell’esecuzione di un </a:t>
            </a:r>
            <a:r>
              <a:rPr lang="it-IT" sz="1600" smtClean="0"/>
              <a:t>piano nel </a:t>
            </a:r>
            <a:r>
              <a:rPr lang="it-IT" sz="1600"/>
              <a:t>quale effettivamente </a:t>
            </a:r>
            <a:r>
              <a:rPr lang="it-IT" sz="1600" smtClean="0"/>
              <a:t>confidava;  si potrebbe delineare, pertanto</a:t>
            </a:r>
            <a:r>
              <a:rPr lang="it-IT" sz="1600"/>
              <a:t>, un’ipotesi di errore dell’agente, </a:t>
            </a:r>
            <a:r>
              <a:rPr lang="it-IT" sz="1600" smtClean="0"/>
              <a:t>rilevante ai </a:t>
            </a:r>
            <a:r>
              <a:rPr lang="it-IT" sz="1600"/>
              <a:t>sensi dell’art. 59, comma 4, c.p. </a:t>
            </a:r>
            <a:r>
              <a:rPr lang="it-IT" sz="1600" smtClean="0"/>
              <a:t> Senza </a:t>
            </a:r>
            <a:r>
              <a:rPr lang="it-IT" sz="1600"/>
              <a:t>contare, poi, che il giudizio positivo </a:t>
            </a:r>
            <a:r>
              <a:rPr lang="it-IT" sz="1600" smtClean="0"/>
              <a:t>fornito da </a:t>
            </a:r>
            <a:r>
              <a:rPr lang="it-IT" sz="1600"/>
              <a:t>un professionista tecnicamente qualificato </a:t>
            </a:r>
            <a:r>
              <a:rPr lang="it-IT" sz="1600" smtClean="0"/>
              <a:t>potrebbe pur </a:t>
            </a:r>
            <a:r>
              <a:rPr lang="it-IT" sz="1600"/>
              <a:t>sempre valere - anche in presenza di </a:t>
            </a:r>
            <a:r>
              <a:rPr lang="it-IT" sz="1600" smtClean="0"/>
              <a:t>un piano </a:t>
            </a:r>
            <a:r>
              <a:rPr lang="it-IT" sz="1600"/>
              <a:t>oggettivamente azzardato - a escludere, in </a:t>
            </a:r>
            <a:r>
              <a:rPr lang="it-IT" sz="1600" smtClean="0"/>
              <a:t>capo all’imprenditore </a:t>
            </a:r>
            <a:r>
              <a:rPr lang="it-IT" sz="1600"/>
              <a:t>in buona fede, il dolo del </a:t>
            </a:r>
            <a:r>
              <a:rPr lang="it-IT" sz="1600" smtClean="0"/>
              <a:t>reato di </a:t>
            </a:r>
            <a:r>
              <a:rPr lang="it-IT" sz="1600"/>
              <a:t>cui all’art. 216, comma 3, </a:t>
            </a:r>
            <a:r>
              <a:rPr lang="it-IT" sz="1600" smtClean="0"/>
              <a:t>l.fall.; </a:t>
            </a:r>
            <a:r>
              <a:rPr lang="it-IT" sz="1600" b="1" u="sng" smtClean="0"/>
              <a:t>ovviamente solo l’analsi del caso concreto potrà dire quanto sia ‘difendibile’ la posizone dell’imprenditore</a:t>
            </a:r>
            <a:r>
              <a:rPr lang="it-IT" sz="1600" smtClean="0"/>
              <a:t>;</a:t>
            </a:r>
          </a:p>
          <a:p>
            <a:r>
              <a:rPr lang="it-IT" sz="1600" b="1" u="sng" smtClean="0"/>
              <a:t>Permangono </a:t>
            </a:r>
            <a:r>
              <a:rPr lang="it-IT" sz="1600" b="1" u="sng"/>
              <a:t>le </a:t>
            </a:r>
            <a:r>
              <a:rPr lang="it-IT" sz="1600" b="1" u="sng" smtClean="0"/>
              <a:t>perplessità </a:t>
            </a:r>
            <a:r>
              <a:rPr lang="it-IT" sz="1600" b="1" u="sng"/>
              <a:t>nei </a:t>
            </a:r>
            <a:r>
              <a:rPr lang="it-IT" sz="1600" b="1" u="sng" smtClean="0"/>
              <a:t>confronti di </a:t>
            </a:r>
            <a:r>
              <a:rPr lang="it-IT" sz="1600" b="1" u="sng"/>
              <a:t>un sistema che affida la concreta </a:t>
            </a:r>
            <a:r>
              <a:rPr lang="it-IT" sz="1600" b="1" u="sng" smtClean="0"/>
              <a:t>operatività di un importante </a:t>
            </a:r>
            <a:r>
              <a:rPr lang="it-IT" sz="1600" b="1" u="sng"/>
              <a:t>limite alla sanzione </a:t>
            </a:r>
            <a:r>
              <a:rPr lang="it-IT" sz="1600" b="1" u="sng" smtClean="0"/>
              <a:t>penale esclusivamente </a:t>
            </a:r>
            <a:r>
              <a:rPr lang="it-IT" sz="1600" b="1" u="sng"/>
              <a:t>alla </a:t>
            </a:r>
            <a:r>
              <a:rPr lang="it-IT" sz="1600" b="1" u="sng" smtClean="0"/>
              <a:t>professionalità </a:t>
            </a:r>
            <a:r>
              <a:rPr lang="it-IT" sz="1600" b="1" u="sng"/>
              <a:t>di un </a:t>
            </a:r>
            <a:r>
              <a:rPr lang="it-IT" sz="1600" b="1" u="sng" smtClean="0"/>
              <a:t>soggetto privato</a:t>
            </a:r>
            <a:r>
              <a:rPr lang="it-IT" sz="1600" b="1" u="sng"/>
              <a:t>, per di </a:t>
            </a:r>
            <a:r>
              <a:rPr lang="it-IT" sz="1600" b="1" u="sng" smtClean="0"/>
              <a:t>più </a:t>
            </a:r>
            <a:r>
              <a:rPr lang="it-IT" sz="1600" b="1" u="sng"/>
              <a:t>scelto e retribuito </a:t>
            </a:r>
            <a:r>
              <a:rPr lang="it-IT" sz="1600" b="1" u="sng" smtClean="0"/>
              <a:t>dall’imprenditore in crisi</a:t>
            </a:r>
            <a:r>
              <a:rPr lang="it-IT" sz="1600" smtClean="0"/>
              <a:t>.</a:t>
            </a:r>
          </a:p>
          <a:p>
            <a:r>
              <a:rPr lang="it-IT" sz="1600" smtClean="0"/>
              <a:t>Per prevenire asseverazioni eccessivamente </a:t>
            </a:r>
            <a:r>
              <a:rPr lang="it-IT" sz="1600"/>
              <a:t>generose e </a:t>
            </a:r>
            <a:r>
              <a:rPr lang="it-IT" sz="1600" smtClean="0"/>
              <a:t>garantire la scrupolosità </a:t>
            </a:r>
            <a:r>
              <a:rPr lang="it-IT" sz="1600"/>
              <a:t>del professionista nell’emettere </a:t>
            </a:r>
            <a:r>
              <a:rPr lang="it-IT" sz="1600" smtClean="0"/>
              <a:t>un giudizio </a:t>
            </a:r>
            <a:r>
              <a:rPr lang="it-IT" sz="1600"/>
              <a:t>discrezionale </a:t>
            </a:r>
            <a:r>
              <a:rPr lang="it-IT" sz="1600" smtClean="0"/>
              <a:t>capace, </a:t>
            </a:r>
            <a:r>
              <a:rPr lang="it-IT" sz="1600"/>
              <a:t>molto spesso, </a:t>
            </a:r>
            <a:r>
              <a:rPr lang="it-IT" sz="1600" smtClean="0"/>
              <a:t>di chiudere la </a:t>
            </a:r>
            <a:r>
              <a:rPr lang="it-IT" sz="1600"/>
              <a:t>porta a future </a:t>
            </a:r>
            <a:r>
              <a:rPr lang="it-IT" sz="1600" smtClean="0"/>
              <a:t>incriminazioni era necessario prevedere un apposito </a:t>
            </a:r>
            <a:r>
              <a:rPr lang="it-IT" sz="1600"/>
              <a:t>sistema di responsabilizzazione del professionista</a:t>
            </a:r>
            <a:r>
              <a:rPr lang="it-IT" sz="1600" smtClean="0"/>
              <a:t>, anche </a:t>
            </a:r>
            <a:r>
              <a:rPr lang="it-IT" sz="1600"/>
              <a:t>mediante il ricorso a sanzioni </a:t>
            </a:r>
            <a:r>
              <a:rPr lang="it-IT" sz="1600" smtClean="0"/>
              <a:t>specifiche: la scelta del legislatore è ricaduta esclusivamente su sanzoni di </a:t>
            </a:r>
            <a:r>
              <a:rPr lang="it-IT" sz="1600"/>
              <a:t>matrice </a:t>
            </a:r>
            <a:r>
              <a:rPr lang="it-IT" sz="1600" smtClean="0"/>
              <a:t>penalistica</a:t>
            </a:r>
            <a:r>
              <a:rPr lang="it-IT" sz="1400" smtClean="0"/>
              <a:t>.</a:t>
            </a:r>
          </a:p>
          <a:p>
            <a:r>
              <a:rPr lang="it-IT" sz="1600" smtClean="0"/>
              <a:t>Restano i dubbi circa l’applicabilità di sanzioni non penalistiche:  l’applicazione dell’art. 64 cpc (responsabilità del consulente) vede la dottrina divisa: da un lato il lavoro dell’attestatore viene assimilato ad una consulenza tecnica mentre dall’alto si sostiene che l’attestatore non </a:t>
            </a:r>
            <a:r>
              <a:rPr lang="it-IT" sz="1600"/>
              <a:t>è un </a:t>
            </a:r>
            <a:r>
              <a:rPr lang="it-IT" sz="1600" smtClean="0"/>
              <a:t>consulente tecnico </a:t>
            </a:r>
            <a:r>
              <a:rPr lang="it-IT" sz="1600"/>
              <a:t>d’ufficio (non essendo nominato </a:t>
            </a:r>
            <a:r>
              <a:rPr lang="it-IT" sz="1600" smtClean="0"/>
              <a:t>dal giudice</a:t>
            </a:r>
            <a:r>
              <a:rPr lang="it-IT" sz="1600"/>
              <a:t>) e neppure un consulente tecnico di </a:t>
            </a:r>
            <a:r>
              <a:rPr lang="it-IT" sz="1600" smtClean="0"/>
              <a:t>parte (</a:t>
            </a:r>
            <a:r>
              <a:rPr lang="it-IT" sz="1600"/>
              <a:t>avendo un obbligo di fedele rappresentazione</a:t>
            </a:r>
            <a:r>
              <a:rPr lang="it-IT" sz="1600" smtClean="0"/>
              <a:t>).</a:t>
            </a:r>
            <a:endParaRPr lang="it-IT" sz="1600"/>
          </a:p>
          <a:p>
            <a:pPr marL="0" indent="0">
              <a:buNone/>
            </a:pPr>
            <a:endParaRPr lang="it-IT" sz="1600" smtClean="0"/>
          </a:p>
        </p:txBody>
      </p:sp>
    </p:spTree>
    <p:extLst>
      <p:ext uri="{BB962C8B-B14F-4D97-AF65-F5344CB8AC3E}">
        <p14:creationId xmlns:p14="http://schemas.microsoft.com/office/powerpoint/2010/main" val="3442988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55000" lnSpcReduction="20000"/>
          </a:bodyPr>
          <a:lstStyle/>
          <a:p>
            <a:r>
              <a:rPr lang="it-IT" smtClean="0"/>
              <a:t>Il regime di responsabilità </a:t>
            </a:r>
            <a:r>
              <a:rPr lang="it-IT" b="1" u="sng" smtClean="0"/>
              <a:t>specifica dell’attestatore </a:t>
            </a:r>
            <a:r>
              <a:rPr lang="it-IT" smtClean="0"/>
              <a:t>è stato introdotto dal D.L. 22 giugno 2012 n°  83 convertito, con modifiche, dalla  L. 07 agosto 2012 n° 134, che ha introdotto  l’art. 236 – bis della L.F. (Falso in attestazioni e relazioni)</a:t>
            </a:r>
          </a:p>
          <a:p>
            <a:r>
              <a:rPr lang="it-IT" smtClean="0"/>
              <a:t>Viene </a:t>
            </a:r>
            <a:r>
              <a:rPr lang="it-IT"/>
              <a:t>sanzionato con una pena severa (fino a </a:t>
            </a:r>
            <a:r>
              <a:rPr lang="it-IT" smtClean="0"/>
              <a:t>cinque anni </a:t>
            </a:r>
            <a:r>
              <a:rPr lang="it-IT"/>
              <a:t>e con l’aggravante fino a sette anni e </a:t>
            </a:r>
            <a:r>
              <a:rPr lang="it-IT" smtClean="0"/>
              <a:t>sei mesi</a:t>
            </a:r>
            <a:r>
              <a:rPr lang="it-IT"/>
              <a:t>) l’attestatore che renda </a:t>
            </a:r>
            <a:r>
              <a:rPr lang="it-IT" b="1" u="sng"/>
              <a:t>un’attestazione </a:t>
            </a:r>
            <a:r>
              <a:rPr lang="it-IT" b="1" u="sng" smtClean="0"/>
              <a:t>falsa ovvero </a:t>
            </a:r>
            <a:r>
              <a:rPr lang="it-IT" b="1" u="sng"/>
              <a:t>che ometta informazioni rilevanti</a:t>
            </a:r>
            <a:r>
              <a:rPr lang="it-IT" b="1" u="sng" smtClean="0"/>
              <a:t>.</a:t>
            </a:r>
          </a:p>
          <a:p>
            <a:r>
              <a:rPr lang="it-IT" smtClean="0"/>
              <a:t>Che i tempi </a:t>
            </a:r>
            <a:r>
              <a:rPr lang="it-IT"/>
              <a:t>fossero maturi per prevedere una sanzione </a:t>
            </a:r>
            <a:r>
              <a:rPr lang="it-IT" smtClean="0"/>
              <a:t>penale era </a:t>
            </a:r>
            <a:r>
              <a:rPr lang="it-IT"/>
              <a:t>abbastanza evidente, sia perché già la </a:t>
            </a:r>
            <a:r>
              <a:rPr lang="it-IT" smtClean="0"/>
              <a:t>l. 3/2012 </a:t>
            </a:r>
            <a:r>
              <a:rPr lang="it-IT"/>
              <a:t>(art. 19) aveva istituito il nuovo reato di </a:t>
            </a:r>
            <a:r>
              <a:rPr lang="it-IT" smtClean="0"/>
              <a:t>falso (</a:t>
            </a:r>
            <a:r>
              <a:rPr lang="it-IT"/>
              <a:t>in attestazione) a carico dei soggetti </a:t>
            </a:r>
            <a:r>
              <a:rPr lang="it-IT" smtClean="0"/>
              <a:t>componenti l’Organismo </a:t>
            </a:r>
            <a:r>
              <a:rPr lang="it-IT"/>
              <a:t>di composizione della crisi da sovraindebitamento</a:t>
            </a:r>
            <a:r>
              <a:rPr lang="it-IT" smtClean="0"/>
              <a:t>, sia </a:t>
            </a:r>
            <a:r>
              <a:rPr lang="it-IT"/>
              <a:t>perché </a:t>
            </a:r>
            <a:r>
              <a:rPr lang="it-IT" b="1" u="sng"/>
              <a:t>nella giurisprudenza </a:t>
            </a:r>
            <a:r>
              <a:rPr lang="it-IT" b="1" u="sng" smtClean="0"/>
              <a:t>di merito </a:t>
            </a:r>
            <a:r>
              <a:rPr lang="it-IT"/>
              <a:t>avevano iniziato a far breccia decisioni </a:t>
            </a:r>
            <a:r>
              <a:rPr lang="it-IT" smtClean="0"/>
              <a:t>nelle quali </a:t>
            </a:r>
            <a:r>
              <a:rPr lang="it-IT"/>
              <a:t>si era </a:t>
            </a:r>
            <a:r>
              <a:rPr lang="it-IT" b="1" u="sng"/>
              <a:t>ritenuto l’attestatore responsabile </a:t>
            </a:r>
            <a:r>
              <a:rPr lang="it-IT" b="1" u="sng" smtClean="0"/>
              <a:t>del reato </a:t>
            </a:r>
            <a:r>
              <a:rPr lang="it-IT" b="1" u="sng"/>
              <a:t>di cui all’art. 481 c.p. </a:t>
            </a:r>
            <a:r>
              <a:rPr lang="it-IT" smtClean="0"/>
              <a:t>(Falsità ideologica in certificati commessa da persone esercenti un servizio di pubblica necessità) in </a:t>
            </a:r>
            <a:r>
              <a:rPr lang="it-IT"/>
              <a:t>quanto persona </a:t>
            </a:r>
            <a:r>
              <a:rPr lang="it-IT" smtClean="0"/>
              <a:t>esercente un </a:t>
            </a:r>
            <a:r>
              <a:rPr lang="it-IT"/>
              <a:t>servizio di pubblica </a:t>
            </a:r>
            <a:r>
              <a:rPr lang="it-IT" smtClean="0"/>
              <a:t>utilità.</a:t>
            </a:r>
          </a:p>
          <a:p>
            <a:r>
              <a:rPr lang="it-IT" smtClean="0"/>
              <a:t>Ma </a:t>
            </a:r>
            <a:r>
              <a:rPr lang="it-IT"/>
              <a:t>se l’ipotesi di reato per falsa attestazione </a:t>
            </a:r>
            <a:r>
              <a:rPr lang="it-IT" smtClean="0"/>
              <a:t>non può </a:t>
            </a:r>
            <a:r>
              <a:rPr lang="it-IT"/>
              <a:t>sorprendere e non deve essere censurata per </a:t>
            </a:r>
            <a:r>
              <a:rPr lang="it-IT" smtClean="0"/>
              <a:t>il fatto </a:t>
            </a:r>
            <a:r>
              <a:rPr lang="it-IT"/>
              <a:t>che l’attestatore è una parte privata che </a:t>
            </a:r>
            <a:r>
              <a:rPr lang="it-IT" smtClean="0"/>
              <a:t>non assume </a:t>
            </a:r>
            <a:r>
              <a:rPr lang="it-IT"/>
              <a:t>la veste di pubblico </a:t>
            </a:r>
            <a:r>
              <a:rPr lang="it-IT" smtClean="0"/>
              <a:t>ufficiale, devono essere </a:t>
            </a:r>
            <a:r>
              <a:rPr lang="it-IT"/>
              <a:t>mossi importanti rilievi alla </a:t>
            </a:r>
            <a:r>
              <a:rPr lang="it-IT" smtClean="0"/>
              <a:t>formulazione della </a:t>
            </a:r>
            <a:r>
              <a:rPr lang="it-IT"/>
              <a:t>fattispecie di reato fondata </a:t>
            </a:r>
            <a:r>
              <a:rPr lang="it-IT" b="1" u="sng"/>
              <a:t>sull’omessa </a:t>
            </a:r>
            <a:r>
              <a:rPr lang="it-IT" b="1" u="sng" smtClean="0"/>
              <a:t>informazione di </a:t>
            </a:r>
            <a:r>
              <a:rPr lang="it-IT" b="1" u="sng"/>
              <a:t>fatti rilevanti</a:t>
            </a:r>
            <a:r>
              <a:rPr lang="it-IT" smtClean="0"/>
              <a:t>.</a:t>
            </a:r>
          </a:p>
          <a:p>
            <a:r>
              <a:rPr lang="it-IT"/>
              <a:t>Dal punto di vista pratico, </a:t>
            </a:r>
            <a:r>
              <a:rPr lang="it-IT" smtClean="0"/>
              <a:t>nel tentativo </a:t>
            </a:r>
            <a:r>
              <a:rPr lang="it-IT"/>
              <a:t>di ricondurre ad ordine il modo di </a:t>
            </a:r>
            <a:r>
              <a:rPr lang="it-IT" smtClean="0"/>
              <a:t>procedere dell’attestatore, </a:t>
            </a:r>
            <a:r>
              <a:rPr lang="it-IT"/>
              <a:t>si può immaginare che la </a:t>
            </a:r>
            <a:r>
              <a:rPr lang="it-IT" smtClean="0"/>
              <a:t>relazione sia </a:t>
            </a:r>
            <a:r>
              <a:rPr lang="it-IT"/>
              <a:t>accompagnata da una descrizione </a:t>
            </a:r>
            <a:r>
              <a:rPr lang="it-IT" smtClean="0"/>
              <a:t>analitica dei </a:t>
            </a:r>
            <a:r>
              <a:rPr lang="it-IT"/>
              <a:t>documenti esaminati e delle informazioni </a:t>
            </a:r>
            <a:r>
              <a:rPr lang="it-IT" smtClean="0"/>
              <a:t>ricevute dall’imprenditore </a:t>
            </a:r>
            <a:r>
              <a:rPr lang="it-IT"/>
              <a:t>(con sottoscrizione del debitore</a:t>
            </a:r>
            <a:r>
              <a:rPr lang="it-IT" smtClean="0"/>
              <a:t>), </a:t>
            </a:r>
            <a:r>
              <a:rPr lang="it-IT" b="1" u="sng" smtClean="0"/>
              <a:t>ma </a:t>
            </a:r>
            <a:r>
              <a:rPr lang="it-IT" b="1" u="sng"/>
              <a:t>che ciò sia sufficiente a scriminare il </a:t>
            </a:r>
            <a:r>
              <a:rPr lang="it-IT" b="1" u="sng" smtClean="0"/>
              <a:t>reato è </a:t>
            </a:r>
            <a:r>
              <a:rPr lang="it-IT" b="1" u="sng"/>
              <a:t>tutto da vedere.</a:t>
            </a:r>
            <a:endParaRPr lang="it-IT" b="1" u="sng" smtClean="0"/>
          </a:p>
          <a:p>
            <a:endParaRPr lang="it-IT"/>
          </a:p>
        </p:txBody>
      </p:sp>
    </p:spTree>
    <p:extLst>
      <p:ext uri="{BB962C8B-B14F-4D97-AF65-F5344CB8AC3E}">
        <p14:creationId xmlns:p14="http://schemas.microsoft.com/office/powerpoint/2010/main" val="36263025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47500" lnSpcReduction="20000"/>
          </a:bodyPr>
          <a:lstStyle/>
          <a:p>
            <a:pPr marL="0" indent="0">
              <a:buNone/>
            </a:pPr>
            <a:r>
              <a:rPr lang="it-IT" b="1" dirty="0" smtClean="0"/>
              <a:t>Le tappe fondamentali del procedimento di attestazione:</a:t>
            </a:r>
            <a:endParaRPr lang="it-IT" dirty="0" smtClean="0"/>
          </a:p>
          <a:p>
            <a:r>
              <a:rPr lang="it-IT" dirty="0" smtClean="0"/>
              <a:t>Verifica dei dati contabili dell’impresa: il riferimento è alle ‘Osservazioni sul contenuto delle relazioni del professionista nella composizione negoziale della crisi di Impresa’ – il documento viene allegato alla presente documentazione - si tratta di un documento del Consiglio nazionale dei Dottori Commercialisti ed Esperti Contabili che sottolinea che il livello di accertamento richiesto al professionista deve essere </a:t>
            </a:r>
            <a:r>
              <a:rPr lang="it-IT" b="1" u="sng" dirty="0" smtClean="0"/>
              <a:t>necessariamente analitico e rigoroso.</a:t>
            </a:r>
          </a:p>
          <a:p>
            <a:pPr marL="0" indent="0">
              <a:buNone/>
            </a:pPr>
            <a:endParaRPr lang="it-IT" b="1" u="sng" dirty="0" smtClean="0"/>
          </a:p>
          <a:p>
            <a:r>
              <a:rPr lang="it-IT" dirty="0" smtClean="0"/>
              <a:t>Le verifiche di cui sopra presentano un grado di complessità inversamente proporzionale alle dimensioni dell’impresa (si pensi a solo titolo di esempio alla verifica dei debiti, dei crediti, della corretta contabilizzazione dei rapporti bancari </a:t>
            </a:r>
            <a:r>
              <a:rPr lang="it-IT" dirty="0" err="1" smtClean="0"/>
              <a:t>etc</a:t>
            </a:r>
            <a:r>
              <a:rPr lang="it-IT" dirty="0" smtClean="0"/>
              <a:t>);</a:t>
            </a:r>
          </a:p>
          <a:p>
            <a:pPr marL="0" indent="0">
              <a:buNone/>
            </a:pPr>
            <a:r>
              <a:rPr lang="it-IT" dirty="0" smtClean="0"/>
              <a:t> </a:t>
            </a:r>
          </a:p>
          <a:p>
            <a:r>
              <a:rPr lang="it-IT" dirty="0" smtClean="0"/>
              <a:t>Verifica delle cause della crisi, anche analizzando la storia dell’impresa;</a:t>
            </a:r>
          </a:p>
          <a:p>
            <a:pPr marL="0" indent="0">
              <a:buNone/>
            </a:pPr>
            <a:endParaRPr lang="it-IT" dirty="0" smtClean="0"/>
          </a:p>
          <a:p>
            <a:r>
              <a:rPr lang="it-IT" dirty="0" smtClean="0"/>
              <a:t>Verifica della situazione di mercato e del posizionamento competitivo dell’impresa;</a:t>
            </a:r>
          </a:p>
          <a:p>
            <a:pPr marL="0" indent="0">
              <a:buNone/>
            </a:pPr>
            <a:endParaRPr lang="it-IT" dirty="0" smtClean="0"/>
          </a:p>
          <a:p>
            <a:r>
              <a:rPr lang="it-IT" dirty="0" smtClean="0"/>
              <a:t>Analisi della situazione finanziaria dell’impresa con evidenza dei flussi necessari al superamento della </a:t>
            </a:r>
            <a:r>
              <a:rPr lang="it-IT" b="1" u="sng" dirty="0" smtClean="0"/>
              <a:t>fase transitoria</a:t>
            </a:r>
            <a:r>
              <a:rPr lang="it-IT" dirty="0" smtClean="0"/>
              <a:t> e di quelli necessari per la fase di recupero;</a:t>
            </a:r>
          </a:p>
          <a:p>
            <a:pPr marL="0" indent="0">
              <a:buNone/>
            </a:pPr>
            <a:endParaRPr lang="it-IT" dirty="0" smtClean="0"/>
          </a:p>
          <a:p>
            <a:r>
              <a:rPr lang="it-IT" dirty="0" smtClean="0"/>
              <a:t>Illustrazioni della strategia del piano e delle tempistiche di realizzazione (</a:t>
            </a:r>
            <a:r>
              <a:rPr lang="it-IT" smtClean="0"/>
              <a:t>di norma 3/5 </a:t>
            </a:r>
            <a:r>
              <a:rPr lang="it-IT" dirty="0" smtClean="0"/>
              <a:t>anni);</a:t>
            </a:r>
          </a:p>
          <a:p>
            <a:pPr marL="0" indent="0">
              <a:buNone/>
            </a:pPr>
            <a:endParaRPr lang="it-IT" dirty="0" smtClean="0"/>
          </a:p>
          <a:p>
            <a:r>
              <a:rPr lang="it-IT" dirty="0" smtClean="0"/>
              <a:t>Piani di cassa dettagliati con evidenza dei flussi disponibili, della gestione / reperimento dei fabbisogni, delle eventuali rimodulazioni  e della capacità di tenuta in presenza di eventuali imprevisti (analisi di sensitività  – capacità di reazione tra best e </a:t>
            </a:r>
            <a:r>
              <a:rPr lang="it-IT" dirty="0" err="1" smtClean="0"/>
              <a:t>worst</a:t>
            </a:r>
            <a:r>
              <a:rPr lang="it-IT" dirty="0" smtClean="0"/>
              <a:t> case);</a:t>
            </a:r>
          </a:p>
          <a:p>
            <a:pPr marL="0" indent="0">
              <a:buNone/>
            </a:pPr>
            <a:endParaRPr lang="it-IT" dirty="0" smtClean="0"/>
          </a:p>
          <a:p>
            <a:r>
              <a:rPr lang="it-IT" dirty="0" smtClean="0"/>
              <a:t>Consigliabile la predisposizione di una ‘convenzione’ che illustri tutte le fasi del piano e che sia sottoscritta dai  tutti i creditori interessati. </a:t>
            </a:r>
          </a:p>
          <a:p>
            <a:pPr marL="0" indent="0">
              <a:buNone/>
            </a:pPr>
            <a:endParaRPr lang="it-IT" dirty="0" smtClean="0"/>
          </a:p>
          <a:p>
            <a:pPr marL="0" indent="0">
              <a:buNone/>
            </a:pPr>
            <a:endParaRPr lang="it-IT" dirty="0"/>
          </a:p>
        </p:txBody>
      </p:sp>
    </p:spTree>
    <p:extLst>
      <p:ext uri="{BB962C8B-B14F-4D97-AF65-F5344CB8AC3E}">
        <p14:creationId xmlns:p14="http://schemas.microsoft.com/office/powerpoint/2010/main" val="41623656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47500" lnSpcReduction="20000"/>
          </a:bodyPr>
          <a:lstStyle/>
          <a:p>
            <a:endParaRPr lang="it-IT" smtClean="0"/>
          </a:p>
          <a:p>
            <a:r>
              <a:rPr lang="it-IT" smtClean="0"/>
              <a:t>Il </a:t>
            </a:r>
            <a:r>
              <a:rPr lang="it-IT" dirty="0" smtClean="0"/>
              <a:t>piano deve essere formato da una serie di documenti tra loro coordinati e collegati; secondo la migliore dottrina (Cavallini, </a:t>
            </a:r>
            <a:r>
              <a:rPr lang="it-IT" dirty="0" err="1" smtClean="0"/>
              <a:t>Mandrioli</a:t>
            </a:r>
            <a:r>
              <a:rPr lang="it-IT" dirty="0" smtClean="0"/>
              <a:t>) pietre angolari sono:</a:t>
            </a:r>
          </a:p>
          <a:p>
            <a:pPr marL="0" indent="0">
              <a:buNone/>
            </a:pPr>
            <a:r>
              <a:rPr lang="it-IT" dirty="0"/>
              <a:t>	</a:t>
            </a:r>
            <a:r>
              <a:rPr lang="it-IT" dirty="0" smtClean="0"/>
              <a:t>- il piano industriale;</a:t>
            </a:r>
          </a:p>
          <a:p>
            <a:pPr marL="0" indent="0">
              <a:buNone/>
            </a:pPr>
            <a:r>
              <a:rPr lang="it-IT" dirty="0"/>
              <a:t>	</a:t>
            </a:r>
            <a:r>
              <a:rPr lang="it-IT" dirty="0" smtClean="0"/>
              <a:t>- il piano economico,</a:t>
            </a:r>
          </a:p>
          <a:p>
            <a:pPr marL="0" indent="0">
              <a:buNone/>
            </a:pPr>
            <a:r>
              <a:rPr lang="it-IT" dirty="0"/>
              <a:t>	</a:t>
            </a:r>
            <a:r>
              <a:rPr lang="it-IT" dirty="0" smtClean="0"/>
              <a:t>- il piano finanziario;</a:t>
            </a:r>
          </a:p>
          <a:p>
            <a:pPr marL="0" indent="0">
              <a:buNone/>
            </a:pPr>
            <a:r>
              <a:rPr lang="it-IT" dirty="0"/>
              <a:t>	</a:t>
            </a:r>
            <a:r>
              <a:rPr lang="it-IT" dirty="0" smtClean="0"/>
              <a:t>- il prospetto dei flussi totali di cassa.</a:t>
            </a:r>
          </a:p>
          <a:p>
            <a:r>
              <a:rPr lang="it-IT" dirty="0" smtClean="0"/>
              <a:t>Tali documenti vanno predisposti dopo aver verificato ed attestato la ‘…veridicità dei dati aziendali …’ quindi facendo sempre riferimento alla serie storica dei bilanci dell’impresa e, se necessario, ad un bilancio straordinario.</a:t>
            </a:r>
          </a:p>
          <a:p>
            <a:r>
              <a:rPr lang="it-IT" dirty="0" smtClean="0"/>
              <a:t>Alla serie storica dei bilanci vanno aggiunti dei bilanci pro-forma capaci di illustrate la situazione attesa alla fine del piano.</a:t>
            </a:r>
          </a:p>
          <a:p>
            <a:r>
              <a:rPr lang="it-IT" dirty="0" smtClean="0"/>
              <a:t>E’ del tutto condivisibile la considerazione che il piano e quindi la sua struttura, più o meno complessa, risentono delle dimensioni dell’impresa interessata; in ogni caso sarà sempre necessario predisporre un documento di sintesi capace di riassumere le linee guida dell’intervento di risanamento.</a:t>
            </a:r>
          </a:p>
          <a:p>
            <a:r>
              <a:rPr lang="it-IT" dirty="0" smtClean="0"/>
              <a:t>Questo documento di sintesi dovrà essere completo ed autosufficiente nel senso che ‘…. da esso e soltanto da esso dovrà essere tratto quel giudizio di idoneità che giustifica l’esenzione da revocatoria…’ (così Commentario alla legge fallimentare diretto da G. Cavallini – Milano 2010).</a:t>
            </a:r>
          </a:p>
          <a:p>
            <a:r>
              <a:rPr lang="it-IT" dirty="0" smtClean="0"/>
              <a:t>Per garantire l’esenzione da revocatoria il piano dovrà anche essere analitico ma al tempo stesso di facile lettura; tutti gli approfondimenti, prioritariamente rappresentati dai documenti sopra esposti, potranno essere ‘esplosi’ e consultabili in presenza delle necessità del caso.   </a:t>
            </a:r>
          </a:p>
          <a:p>
            <a:r>
              <a:rPr lang="it-IT" dirty="0" smtClean="0"/>
              <a:t>Se </a:t>
            </a:r>
            <a:r>
              <a:rPr lang="it-IT" dirty="0"/>
              <a:t>la società che vuole il risanamento appartiene ad un </a:t>
            </a:r>
            <a:r>
              <a:rPr lang="it-IT" b="1" dirty="0"/>
              <a:t>gruppo di imprese</a:t>
            </a:r>
            <a:r>
              <a:rPr lang="it-IT" dirty="0"/>
              <a:t>, la strategia del piano viene elaborata in un'ottica </a:t>
            </a:r>
            <a:r>
              <a:rPr lang="it-IT" dirty="0" smtClean="0"/>
              <a:t>comune. </a:t>
            </a:r>
            <a:r>
              <a:rPr lang="it-IT" b="1" u="sng" dirty="0" smtClean="0"/>
              <a:t>Attenzione ! Occorre elaborare </a:t>
            </a:r>
            <a:r>
              <a:rPr lang="it-IT" b="1" u="sng" dirty="0"/>
              <a:t>singoli piani corrispondenti alle diverse società o entità giuridiche in crisi che appartengono al gruppo.</a:t>
            </a:r>
          </a:p>
          <a:p>
            <a:endParaRPr lang="it-IT" dirty="0"/>
          </a:p>
        </p:txBody>
      </p:sp>
    </p:spTree>
    <p:extLst>
      <p:ext uri="{BB962C8B-B14F-4D97-AF65-F5344CB8AC3E}">
        <p14:creationId xmlns:p14="http://schemas.microsoft.com/office/powerpoint/2010/main" val="1355349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25000" lnSpcReduction="20000"/>
          </a:bodyPr>
          <a:lstStyle/>
          <a:p>
            <a:endParaRPr lang="it-IT" sz="6400" dirty="0" smtClean="0"/>
          </a:p>
          <a:p>
            <a:r>
              <a:rPr lang="it-IT" sz="7200" dirty="0" smtClean="0"/>
              <a:t>L’ultimo intervento del legislatore in materia fallimentare è costituito dal D.L. 27 giugno 2015 n° 83 convertito, con modificazioni, dalla legge 06 agosto 2015 n° 132.</a:t>
            </a:r>
          </a:p>
          <a:p>
            <a:r>
              <a:rPr lang="it-IT" sz="7200" dirty="0" smtClean="0"/>
              <a:t>La norma appena richiamata, pur non intervenendo direttamente sulle materie oggetto della presente analisi, rappresenta l’ennesimo intervento parziale, che penalizza coerenza e filosofia  ammesso che ne esista una, del quadro normativo della crisi d’impresa del nostro ordinamento. </a:t>
            </a:r>
          </a:p>
          <a:p>
            <a:r>
              <a:rPr lang="it-IT" sz="7200" dirty="0" smtClean="0"/>
              <a:t>Le nuove norme sono caratterizzate dalla convinzione che le imprese in crisi possano essere «recuperate» con maggior accesso al credito (vengono ampliate le possibilità di finanziamento da parte di terzi ed i casi di </a:t>
            </a:r>
            <a:r>
              <a:rPr lang="it-IT" sz="7200" dirty="0" err="1" smtClean="0"/>
              <a:t>pre</a:t>
            </a:r>
            <a:r>
              <a:rPr lang="it-IT" sz="7200" dirty="0" smtClean="0"/>
              <a:t>-deducibilità).</a:t>
            </a:r>
          </a:p>
          <a:p>
            <a:r>
              <a:rPr lang="it-IT" sz="7200" dirty="0" smtClean="0"/>
              <a:t>Sarebbe auspicabile invece, a giudizio di chi vi parla, tutelare adeguatamente l’interesse dei creditori rafforzando prima di tutto la capacità di diagnosticare adeguatamente il grado di crisi dell’impresa e quindi di adottare le consapevoli azioni conseguenti. </a:t>
            </a:r>
          </a:p>
          <a:p>
            <a:r>
              <a:rPr lang="it-IT" sz="7200" dirty="0" smtClean="0"/>
              <a:t>L’insorgere </a:t>
            </a:r>
            <a:r>
              <a:rPr lang="it-IT" sz="7200" dirty="0"/>
              <a:t>della </a:t>
            </a:r>
            <a:r>
              <a:rPr lang="it-IT" sz="7200" b="1" u="sng" dirty="0"/>
              <a:t>crisi</a:t>
            </a:r>
            <a:r>
              <a:rPr lang="it-IT" sz="7200" dirty="0"/>
              <a:t> all’interno di un’impresa </a:t>
            </a:r>
            <a:r>
              <a:rPr lang="it-IT" sz="7200" dirty="0" smtClean="0"/>
              <a:t> viene considerato </a:t>
            </a:r>
            <a:r>
              <a:rPr lang="it-IT" sz="7200" dirty="0"/>
              <a:t>dalla dottrina </a:t>
            </a:r>
            <a:r>
              <a:rPr lang="it-IT" sz="7200" dirty="0" smtClean="0"/>
              <a:t>un fenomeno fisiologico </a:t>
            </a:r>
            <a:r>
              <a:rPr lang="it-IT" sz="7200" dirty="0"/>
              <a:t>che caratterizza il ciclo vitale di tutte le </a:t>
            </a:r>
            <a:r>
              <a:rPr lang="it-IT" sz="7200" dirty="0" smtClean="0"/>
              <a:t>imprese </a:t>
            </a:r>
            <a:r>
              <a:rPr lang="it-IT" sz="7200" dirty="0"/>
              <a:t>operanti in un mercato </a:t>
            </a:r>
            <a:r>
              <a:rPr lang="it-IT" sz="7200" dirty="0" smtClean="0"/>
              <a:t>competitivo. </a:t>
            </a:r>
          </a:p>
          <a:p>
            <a:r>
              <a:rPr lang="it-IT" sz="7200" dirty="0" smtClean="0"/>
              <a:t>Salvo </a:t>
            </a:r>
            <a:r>
              <a:rPr lang="it-IT" sz="7200" dirty="0"/>
              <a:t>i </a:t>
            </a:r>
            <a:r>
              <a:rPr lang="it-IT" sz="7200" dirty="0" smtClean="0"/>
              <a:t>casi </a:t>
            </a:r>
            <a:r>
              <a:rPr lang="it-IT" sz="7200" dirty="0"/>
              <a:t>in cui la crisi d’impresa </a:t>
            </a:r>
            <a:r>
              <a:rPr lang="it-IT" sz="7200" dirty="0" smtClean="0"/>
              <a:t>derivi da fatti esterni  </a:t>
            </a:r>
            <a:r>
              <a:rPr lang="it-IT" sz="7200" dirty="0"/>
              <a:t>di particolare rilevanza, sui quali lo stesso </a:t>
            </a:r>
            <a:r>
              <a:rPr lang="it-IT" sz="7200" dirty="0" smtClean="0"/>
              <a:t>imprenditore </a:t>
            </a:r>
            <a:r>
              <a:rPr lang="it-IT" sz="7200" dirty="0"/>
              <a:t>non </a:t>
            </a:r>
            <a:r>
              <a:rPr lang="it-IT" sz="7200" dirty="0" smtClean="0"/>
              <a:t>può intervenire </a:t>
            </a:r>
            <a:r>
              <a:rPr lang="it-IT" sz="7200" dirty="0"/>
              <a:t>(es. </a:t>
            </a:r>
            <a:r>
              <a:rPr lang="it-IT" sz="7200" dirty="0" smtClean="0"/>
              <a:t>terremoti, attentati alla sicurezza nazionale, inondazioni, etc.) si può affermare che solitamente la </a:t>
            </a:r>
            <a:r>
              <a:rPr lang="it-IT" sz="7200" dirty="0"/>
              <a:t>crisi d’impresa ha origine da una serie di squilibri </a:t>
            </a:r>
            <a:r>
              <a:rPr lang="it-IT" sz="7200" dirty="0" smtClean="0"/>
              <a:t>ed inefficienze </a:t>
            </a:r>
            <a:r>
              <a:rPr lang="it-IT" sz="7200" dirty="0"/>
              <a:t>che </a:t>
            </a:r>
            <a:r>
              <a:rPr lang="it-IT" sz="7200" dirty="0" smtClean="0"/>
              <a:t>progressivamente compromettono </a:t>
            </a:r>
            <a:r>
              <a:rPr lang="it-IT" sz="7200" dirty="0"/>
              <a:t>gli </a:t>
            </a:r>
            <a:r>
              <a:rPr lang="it-IT" sz="7200" dirty="0" smtClean="0"/>
              <a:t>equilibri aziendali </a:t>
            </a:r>
            <a:r>
              <a:rPr lang="it-IT" sz="7200" dirty="0"/>
              <a:t>e che, se non contrastati adeguatamente, </a:t>
            </a:r>
            <a:r>
              <a:rPr lang="it-IT" sz="7200" dirty="0" smtClean="0"/>
              <a:t>conducono ad una condizione irreversibile.</a:t>
            </a:r>
          </a:p>
          <a:p>
            <a:endParaRPr lang="it-IT" sz="7200" dirty="0" smtClean="0"/>
          </a:p>
          <a:p>
            <a:pPr marL="0" indent="0">
              <a:buNone/>
            </a:pPr>
            <a:r>
              <a:rPr lang="it-IT" sz="7200" dirty="0" smtClean="0"/>
              <a:t> </a:t>
            </a:r>
          </a:p>
          <a:p>
            <a:endParaRPr lang="it-IT" dirty="0"/>
          </a:p>
        </p:txBody>
      </p:sp>
    </p:spTree>
    <p:extLst>
      <p:ext uri="{BB962C8B-B14F-4D97-AF65-F5344CB8AC3E}">
        <p14:creationId xmlns:p14="http://schemas.microsoft.com/office/powerpoint/2010/main" val="22028522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40000" lnSpcReduction="20000"/>
          </a:bodyPr>
          <a:lstStyle/>
          <a:p>
            <a:r>
              <a:rPr lang="it-IT" dirty="0" smtClean="0"/>
              <a:t>Il nostro ordinamento prevede una modalità «concorsuale» anche per la gestione dell’indebitamento,  eccessivo,  del debitore civile; di colui cioè che non esercita attività imprenditoriale, del piccolo imprenditorie e dell’imprenditore agricolo.</a:t>
            </a:r>
          </a:p>
          <a:p>
            <a:r>
              <a:rPr lang="it-IT" dirty="0" smtClean="0"/>
              <a:t>Per questi debitori, </a:t>
            </a:r>
            <a:r>
              <a:rPr lang="it-IT" b="1" u="sng" dirty="0" smtClean="0"/>
              <a:t>tutti soggetti che non possono far ricorso al fallimento</a:t>
            </a:r>
            <a:r>
              <a:rPr lang="it-IT" dirty="0" smtClean="0"/>
              <a:t>, prima del febbraio 2012,  non esistevano possibilità «strutturate» di gestione dei rapporti con i creditori con conseguente soggezione ad aggressioni potenzialmente continue ed infinite o, in alternativa, con la gestione di negoziazioni «</a:t>
            </a:r>
            <a:r>
              <a:rPr lang="it-IT" dirty="0" err="1" smtClean="0"/>
              <a:t>one</a:t>
            </a:r>
            <a:r>
              <a:rPr lang="it-IT" dirty="0" smtClean="0"/>
              <a:t> to </a:t>
            </a:r>
            <a:r>
              <a:rPr lang="it-IT" dirty="0" err="1" smtClean="0"/>
              <a:t>one</a:t>
            </a:r>
            <a:r>
              <a:rPr lang="it-IT" dirty="0" smtClean="0"/>
              <a:t>» molto complesse e dal dubbio esito.</a:t>
            </a:r>
          </a:p>
          <a:p>
            <a:r>
              <a:rPr lang="it-IT" dirty="0" smtClean="0"/>
              <a:t>Dal febbraio del 2012 l’ordinamento offre la possibilità di potersi accordare con i creditori; l’accordo rappresenta la base di una procedura che permette di arrivare alla composizione della situazione di crisi.</a:t>
            </a:r>
          </a:p>
          <a:p>
            <a:r>
              <a:rPr lang="it-IT" dirty="0" smtClean="0"/>
              <a:t>Per </a:t>
            </a:r>
            <a:r>
              <a:rPr lang="it-IT" dirty="0" err="1" smtClean="0"/>
              <a:t>sovraindebitamento</a:t>
            </a:r>
            <a:r>
              <a:rPr lang="it-IT" dirty="0" smtClean="0"/>
              <a:t> si intende una situazione di perdurante squilibrio tra le obbligazioni assunte ed il patrimonio prontamente liquidabile per farvi fronte, nonché la definitiva incapacità del debitore di adempiere regolarmente le proprie obbligazioni  (art. 6 L. 3/2012).</a:t>
            </a:r>
          </a:p>
          <a:p>
            <a:r>
              <a:rPr lang="it-IT" dirty="0"/>
              <a:t>In via di eccezione non è possibile accedere alle procedure se chi lo richiede </a:t>
            </a:r>
            <a:r>
              <a:rPr lang="it-IT" dirty="0" smtClean="0"/>
              <a:t>(art</a:t>
            </a:r>
            <a:r>
              <a:rPr lang="it-IT" dirty="0"/>
              <a:t>. 7 c. 2 L. 3/2012):</a:t>
            </a:r>
            <a:br>
              <a:rPr lang="it-IT" dirty="0"/>
            </a:br>
            <a:r>
              <a:rPr lang="it-IT" dirty="0"/>
              <a:t>- ha già fatto ricorso nei 5 anni precedenti ad una delle due procedure;</a:t>
            </a:r>
            <a:br>
              <a:rPr lang="it-IT" dirty="0"/>
            </a:br>
            <a:r>
              <a:rPr lang="it-IT" dirty="0"/>
              <a:t>- ha visto annullato o risolto per cause ad </a:t>
            </a:r>
            <a:r>
              <a:rPr lang="it-IT" dirty="0" smtClean="0"/>
              <a:t>esso </a:t>
            </a:r>
            <a:r>
              <a:rPr lang="it-IT" dirty="0"/>
              <a:t>imputabili un precedente accordo da lui proposto;</a:t>
            </a:r>
            <a:br>
              <a:rPr lang="it-IT" dirty="0"/>
            </a:br>
            <a:r>
              <a:rPr lang="it-IT" dirty="0"/>
              <a:t>- ha fornito documentazione che non consente di ricostruire compiutamente la sua situazione economica e patrimoniale.</a:t>
            </a:r>
          </a:p>
          <a:p>
            <a:r>
              <a:rPr lang="it-IT" dirty="0" smtClean="0"/>
              <a:t>Nella procedura un ruolo fondamentale viene svolto dall’Organismo di composizione della crisi che assume ogni opportuna iniziativa funzionale alla predisposizione del piano di ristrutturazione dell’indebitamento ivi compresa la possibilità di modificare  gli accordi già raggiunti. </a:t>
            </a:r>
          </a:p>
          <a:p>
            <a:r>
              <a:rPr lang="it-IT" dirty="0"/>
              <a:t>Gli OCC sono enti pubblici o privati dotati di requisiti di indipendenza, professionalità e di una determinata adeguatezza patrimoniale.</a:t>
            </a:r>
            <a:br>
              <a:rPr lang="it-IT" dirty="0"/>
            </a:br>
            <a:r>
              <a:rPr lang="it-IT" dirty="0" smtClean="0"/>
              <a:t>Sono iscritti </a:t>
            </a:r>
            <a:r>
              <a:rPr lang="it-IT" dirty="0"/>
              <a:t>in un registro tenuto presso il Ministero della giustizia. Sono iscritti di diritto nel registro, a semplice richiesta </a:t>
            </a:r>
            <a:r>
              <a:rPr lang="it-IT" dirty="0" smtClean="0"/>
              <a:t>(art</a:t>
            </a:r>
            <a:r>
              <a:rPr lang="it-IT" dirty="0"/>
              <a:t>. 15 c. 1 L. 3/2012):</a:t>
            </a:r>
            <a:br>
              <a:rPr lang="it-IT" dirty="0"/>
            </a:br>
            <a:r>
              <a:rPr lang="it-IT" dirty="0"/>
              <a:t>- gli organismi di conciliazione costituiti presso le camere di commercio;</a:t>
            </a:r>
            <a:br>
              <a:rPr lang="it-IT" dirty="0"/>
            </a:br>
            <a:r>
              <a:rPr lang="it-IT" dirty="0"/>
              <a:t>- il segretariato sociale;</a:t>
            </a:r>
            <a:br>
              <a:rPr lang="it-IT" dirty="0"/>
            </a:br>
            <a:r>
              <a:rPr lang="it-IT" dirty="0"/>
              <a:t>- gli ordini degli avvocati, dei commercialisti ed esperti contabili e dei notai.</a:t>
            </a:r>
          </a:p>
          <a:p>
            <a:r>
              <a:rPr lang="it-IT" dirty="0"/>
              <a:t>Il Ministro della giustizia </a:t>
            </a:r>
            <a:r>
              <a:rPr lang="it-IT" dirty="0" smtClean="0"/>
              <a:t>ha emanato in data 24 settembre 2014 – in GU 27 gennaio 2015 n° 21 – il regolamento con i </a:t>
            </a:r>
            <a:r>
              <a:rPr lang="it-IT" dirty="0"/>
              <a:t>requisiti degli </a:t>
            </a:r>
            <a:r>
              <a:rPr lang="it-IT" dirty="0" smtClean="0"/>
              <a:t>OCC e  le </a:t>
            </a:r>
            <a:r>
              <a:rPr lang="it-IT" dirty="0"/>
              <a:t>condizioni e le modalità d'iscrizione nel registro (il termine era fissato al 22 marzo 2012</a:t>
            </a:r>
            <a:r>
              <a:rPr lang="it-IT" dirty="0" smtClean="0"/>
              <a:t>). </a:t>
            </a:r>
          </a:p>
          <a:p>
            <a:r>
              <a:rPr lang="it-IT" dirty="0" smtClean="0"/>
              <a:t>I soggetti che ricorrono alla procedura riconoscono agli OCC  un compenso ed il rimborso delle spese sostenute.  </a:t>
            </a:r>
            <a:endParaRPr lang="it-IT" dirty="0"/>
          </a:p>
        </p:txBody>
      </p:sp>
    </p:spTree>
    <p:extLst>
      <p:ext uri="{BB962C8B-B14F-4D97-AF65-F5344CB8AC3E}">
        <p14:creationId xmlns:p14="http://schemas.microsoft.com/office/powerpoint/2010/main" val="27435578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endParaRPr lang="it-IT" dirty="0" smtClean="0"/>
          </a:p>
          <a:p>
            <a:r>
              <a:rPr lang="it-IT" sz="6400" dirty="0" smtClean="0"/>
              <a:t>Compiti </a:t>
            </a:r>
            <a:r>
              <a:rPr lang="it-IT" sz="6400" dirty="0"/>
              <a:t>e </a:t>
            </a:r>
            <a:r>
              <a:rPr lang="it-IT" sz="6400" dirty="0" smtClean="0"/>
              <a:t>funzioni </a:t>
            </a:r>
            <a:r>
              <a:rPr lang="it-IT" sz="6400" dirty="0"/>
              <a:t>degli organismi possono essere svolti da un professionista o da una società tra professionisti (in possesso dei requisiti per la nomina a curatore fallimentare) o da un notaio, se nominati dal presidente del tribunale o dal giudice da lui delegato </a:t>
            </a:r>
            <a:r>
              <a:rPr lang="it-IT" sz="6400" dirty="0" smtClean="0"/>
              <a:t>(art</a:t>
            </a:r>
            <a:r>
              <a:rPr lang="it-IT" sz="6400" dirty="0"/>
              <a:t>. 15 c. 9 L. 3/2012). Tale professionista è equiparato, anche agli effetti penali, al componente dell'OCC </a:t>
            </a:r>
            <a:r>
              <a:rPr lang="it-IT" sz="6400" dirty="0" smtClean="0"/>
              <a:t>.</a:t>
            </a:r>
          </a:p>
          <a:p>
            <a:r>
              <a:rPr lang="it-IT" sz="6400" dirty="0" smtClean="0"/>
              <a:t>Nell'ambito </a:t>
            </a:r>
            <a:r>
              <a:rPr lang="it-IT" sz="6400" dirty="0"/>
              <a:t>della procedura di composizione delle </a:t>
            </a:r>
            <a:r>
              <a:rPr lang="it-IT" sz="6400" b="1" dirty="0"/>
              <a:t>crisi</a:t>
            </a:r>
            <a:r>
              <a:rPr lang="it-IT" sz="6400" dirty="0"/>
              <a:t> da </a:t>
            </a:r>
            <a:r>
              <a:rPr lang="it-IT" sz="6400" b="1" dirty="0" err="1"/>
              <a:t>sovraindebitamento</a:t>
            </a:r>
            <a:r>
              <a:rPr lang="it-IT" sz="6400" dirty="0"/>
              <a:t> è necessaria l'assistenza tecnica di un difensore con specifico mandato di tutela degli interessi della </a:t>
            </a:r>
            <a:r>
              <a:rPr lang="it-IT" sz="6400" dirty="0" smtClean="0"/>
              <a:t>parte. </a:t>
            </a:r>
          </a:p>
          <a:p>
            <a:r>
              <a:rPr lang="it-IT" sz="6400" dirty="0" smtClean="0"/>
              <a:t>Tale </a:t>
            </a:r>
            <a:r>
              <a:rPr lang="it-IT" sz="6400" dirty="0"/>
              <a:t>assistenza legale può non </a:t>
            </a:r>
            <a:r>
              <a:rPr lang="it-IT" sz="6400" dirty="0" smtClean="0"/>
              <a:t>servire (</a:t>
            </a:r>
            <a:r>
              <a:rPr lang="it-IT" sz="6400" dirty="0"/>
              <a:t>sempre che non si aprano fasi contenziose in senso stretto), se </a:t>
            </a:r>
            <a:r>
              <a:rPr lang="it-IT" sz="6400" dirty="0" smtClean="0"/>
              <a:t>nell'OCC, </a:t>
            </a:r>
            <a:r>
              <a:rPr lang="it-IT" sz="6400" dirty="0"/>
              <a:t>che nel concreto presenta la </a:t>
            </a:r>
            <a:r>
              <a:rPr lang="it-IT" sz="6400" dirty="0" smtClean="0"/>
              <a:t>domanda, </a:t>
            </a:r>
            <a:r>
              <a:rPr lang="it-IT" sz="6400" dirty="0"/>
              <a:t>vi sia anche un </a:t>
            </a:r>
            <a:r>
              <a:rPr lang="it-IT" sz="6400" dirty="0" smtClean="0"/>
              <a:t>legale </a:t>
            </a:r>
            <a:r>
              <a:rPr lang="it-IT" sz="6400" dirty="0"/>
              <a:t>che se ne faccia carico, curando tutti gli aspetti tecnici della </a:t>
            </a:r>
            <a:r>
              <a:rPr lang="it-IT" sz="6400" dirty="0" smtClean="0"/>
              <a:t>stessa.</a:t>
            </a:r>
            <a:endParaRPr lang="it-IT" sz="6400" dirty="0"/>
          </a:p>
          <a:p>
            <a:r>
              <a:rPr lang="it-IT" sz="6400" dirty="0"/>
              <a:t>Il debitore che vuole tentare la via dell'accordo di composizione della </a:t>
            </a:r>
            <a:r>
              <a:rPr lang="it-IT" sz="6400" b="1" dirty="0"/>
              <a:t>crisi</a:t>
            </a:r>
            <a:r>
              <a:rPr lang="it-IT" sz="6400" dirty="0"/>
              <a:t> deve predisporre una proposta di accordo e un piano di ristrutturazione dei debiti con l'aiuto di un OCC, </a:t>
            </a:r>
            <a:r>
              <a:rPr lang="it-IT" sz="6400" dirty="0" smtClean="0"/>
              <a:t>allegare i </a:t>
            </a:r>
            <a:r>
              <a:rPr lang="it-IT" sz="6400" dirty="0"/>
              <a:t>documenti che chiariscano la sua situazione economica e patrimoniale. </a:t>
            </a:r>
            <a:endParaRPr lang="it-IT" sz="6400" dirty="0" smtClean="0"/>
          </a:p>
          <a:p>
            <a:r>
              <a:rPr lang="it-IT" sz="6400" dirty="0" smtClean="0"/>
              <a:t>Occorre trovare un </a:t>
            </a:r>
            <a:r>
              <a:rPr lang="it-IT" sz="6400" dirty="0"/>
              <a:t>accordo con una maggioranza qualificata di creditori </a:t>
            </a:r>
            <a:r>
              <a:rPr lang="it-IT" sz="6400" dirty="0" smtClean="0"/>
              <a:t>(almeno </a:t>
            </a:r>
            <a:r>
              <a:rPr lang="it-IT" sz="6400" dirty="0"/>
              <a:t>il 60% dei crediti</a:t>
            </a:r>
            <a:r>
              <a:rPr lang="it-IT" sz="6400" dirty="0" smtClean="0"/>
              <a:t>). L'accordo va omologato </a:t>
            </a:r>
            <a:r>
              <a:rPr lang="it-IT" sz="6400" dirty="0"/>
              <a:t>dal tribunale, per essere successivamente eseguito sotto il controllo dell'OCC.</a:t>
            </a:r>
          </a:p>
          <a:p>
            <a:r>
              <a:rPr lang="it-IT" sz="6400" dirty="0" smtClean="0"/>
              <a:t>La procedura presenta analogie </a:t>
            </a:r>
            <a:r>
              <a:rPr lang="it-IT" sz="6400" dirty="0"/>
              <a:t>con il concordato </a:t>
            </a:r>
            <a:r>
              <a:rPr lang="it-IT" sz="6400" dirty="0" smtClean="0"/>
              <a:t>preventivo: </a:t>
            </a:r>
          </a:p>
          <a:p>
            <a:pPr marL="0" indent="0">
              <a:buNone/>
            </a:pPr>
            <a:r>
              <a:rPr lang="it-IT" sz="6400" dirty="0" smtClean="0"/>
              <a:t>- </a:t>
            </a:r>
            <a:r>
              <a:rPr lang="it-IT" sz="6400" dirty="0"/>
              <a:t>si ammette la suddivisione dei creditori in classi e il pagamento parziale di quelli privilegiati, in misura non inferiore a ciò che potrebbe ottenere dal ricavato della liquidazione;</a:t>
            </a:r>
            <a:br>
              <a:rPr lang="it-IT" sz="6400" dirty="0"/>
            </a:br>
            <a:r>
              <a:rPr lang="it-IT" sz="6400" dirty="0"/>
              <a:t>- l'accordo omologato è obbligatorio per tutti i creditori anche dissenzienti;</a:t>
            </a:r>
            <a:br>
              <a:rPr lang="it-IT" sz="6400" dirty="0"/>
            </a:br>
            <a:r>
              <a:rPr lang="it-IT" sz="6400" dirty="0"/>
              <a:t>- il tribunale esercita un controllo nella fase di ammissibilità e di omologazione.</a:t>
            </a:r>
          </a:p>
          <a:p>
            <a:r>
              <a:rPr lang="it-IT" sz="6400" dirty="0"/>
              <a:t>Il piano presentato dal debitore deve avere un contenuto </a:t>
            </a:r>
            <a:r>
              <a:rPr lang="it-IT" sz="6400" dirty="0" smtClean="0"/>
              <a:t>minimo: </a:t>
            </a:r>
            <a:r>
              <a:rPr lang="it-IT" sz="6400" dirty="0"/>
              <a:t/>
            </a:r>
            <a:br>
              <a:rPr lang="it-IT" sz="6400" dirty="0"/>
            </a:br>
            <a:r>
              <a:rPr lang="it-IT" sz="6400" dirty="0"/>
              <a:t>- assicurare il regolare pagamento dei crediti impignorabili (ai sensi </a:t>
            </a:r>
            <a:r>
              <a:rPr lang="it-IT" sz="6400" dirty="0" smtClean="0"/>
              <a:t>dell'art</a:t>
            </a:r>
            <a:r>
              <a:rPr lang="it-IT" sz="6400" dirty="0"/>
              <a:t>. 545 </a:t>
            </a:r>
            <a:r>
              <a:rPr lang="it-IT" sz="6400" dirty="0" err="1"/>
              <a:t>c.p.c.</a:t>
            </a:r>
            <a:r>
              <a:rPr lang="it-IT" sz="6400" dirty="0"/>
              <a:t> e delle altre leggi speciali);</a:t>
            </a:r>
            <a:br>
              <a:rPr lang="it-IT" sz="6400" dirty="0"/>
            </a:br>
            <a:r>
              <a:rPr lang="it-IT" sz="6400" dirty="0"/>
              <a:t>- prevedere scadenze e modalità di pagamento dei creditori, anche se suddivisi in </a:t>
            </a:r>
            <a:r>
              <a:rPr lang="it-IT" sz="6400" dirty="0" smtClean="0"/>
              <a:t>classi;</a:t>
            </a:r>
            <a:r>
              <a:rPr lang="it-IT" sz="6400" dirty="0"/>
              <a:t/>
            </a:r>
            <a:br>
              <a:rPr lang="it-IT" sz="6400" dirty="0"/>
            </a:br>
            <a:r>
              <a:rPr lang="it-IT" sz="6400" dirty="0"/>
              <a:t>- indicare le eventuali garanzie rilasciate per l'adempimento dei debiti e le modalità per l'eventuale liquidazione dei beni</a:t>
            </a:r>
            <a:r>
              <a:rPr lang="it-IT" sz="6400" dirty="0" smtClean="0"/>
              <a:t>.</a:t>
            </a:r>
            <a:r>
              <a:rPr lang="it-IT" sz="6400" dirty="0"/>
              <a:t/>
            </a:r>
            <a:br>
              <a:rPr lang="it-IT" sz="6400" dirty="0"/>
            </a:br>
            <a:endParaRPr lang="it-IT" sz="6400" dirty="0"/>
          </a:p>
        </p:txBody>
      </p:sp>
    </p:spTree>
    <p:extLst>
      <p:ext uri="{BB962C8B-B14F-4D97-AF65-F5344CB8AC3E}">
        <p14:creationId xmlns:p14="http://schemas.microsoft.com/office/powerpoint/2010/main" val="16864603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r>
              <a:rPr lang="it-IT" sz="6400" dirty="0" smtClean="0"/>
              <a:t>Il </a:t>
            </a:r>
            <a:r>
              <a:rPr lang="it-IT" sz="6400" dirty="0"/>
              <a:t>debitore deposita la proposta di accordo e i relativi allegati presso il tribunale del luogo di residenza o sede principale del debitore </a:t>
            </a:r>
            <a:r>
              <a:rPr lang="it-IT" sz="6400" dirty="0" smtClean="0"/>
              <a:t>stesso. L'OCC </a:t>
            </a:r>
            <a:r>
              <a:rPr lang="it-IT" sz="6400" dirty="0"/>
              <a:t>deve presentare, contestualmente al deposito e comunque non oltre 3 giorni, la proposta di accordo all'agente della riscossione e agli uffici fiscali presso gli enti locali competenti (in base all'ultimo domicilio fiscale del debitore) e indicare la posizione fiscale del proponente e gli eventuali contenziosi </a:t>
            </a:r>
            <a:r>
              <a:rPr lang="it-IT" sz="6400" dirty="0" smtClean="0"/>
              <a:t>pendenti.</a:t>
            </a:r>
          </a:p>
          <a:p>
            <a:r>
              <a:rPr lang="it-IT" sz="6400" dirty="0" smtClean="0"/>
              <a:t>Dal deposito </a:t>
            </a:r>
            <a:r>
              <a:rPr lang="it-IT" sz="6400" dirty="0"/>
              <a:t>della proposta è sospeso il corso degli interessi convenzionali o legali, salvo per i crediti garantiti da ipoteca, pegno o </a:t>
            </a:r>
            <a:r>
              <a:rPr lang="it-IT" sz="6400" dirty="0" smtClean="0"/>
              <a:t>privilegio. </a:t>
            </a:r>
          </a:p>
          <a:p>
            <a:r>
              <a:rPr lang="it-IT" sz="6400" dirty="0"/>
              <a:t>Ricevuta la proposta </a:t>
            </a:r>
            <a:r>
              <a:rPr lang="it-IT" sz="6400" dirty="0" smtClean="0"/>
              <a:t>il </a:t>
            </a:r>
            <a:r>
              <a:rPr lang="it-IT" sz="6400" dirty="0"/>
              <a:t>tribunale la </a:t>
            </a:r>
            <a:r>
              <a:rPr lang="it-IT" sz="6400" dirty="0" smtClean="0"/>
              <a:t>esamina verificando la </a:t>
            </a:r>
            <a:r>
              <a:rPr lang="it-IT" sz="6400" dirty="0"/>
              <a:t>sussistenza dei presupposti per accedere alla procedura e </a:t>
            </a:r>
            <a:r>
              <a:rPr lang="it-IT" sz="6400" dirty="0" smtClean="0"/>
              <a:t>la regolarità formale della documentazione. </a:t>
            </a:r>
            <a:r>
              <a:rPr lang="it-IT" sz="6400" dirty="0"/>
              <a:t/>
            </a:r>
            <a:br>
              <a:rPr lang="it-IT" sz="6400" dirty="0"/>
            </a:br>
            <a:r>
              <a:rPr lang="it-IT" sz="6400" dirty="0"/>
              <a:t>Il giudice può concedere al debitore un termine perentorio non superiore a 15 giorni per </a:t>
            </a:r>
            <a:r>
              <a:rPr lang="it-IT" sz="6400" dirty="0" smtClean="0"/>
              <a:t>integrazioni, sia documentali che della proposta. </a:t>
            </a:r>
          </a:p>
          <a:p>
            <a:r>
              <a:rPr lang="it-IT" sz="6400" dirty="0" smtClean="0"/>
              <a:t>Al termine delle sue valutazioni Il tribunale, con decreto, può  ammettere </a:t>
            </a:r>
            <a:r>
              <a:rPr lang="it-IT" sz="6400" dirty="0"/>
              <a:t>il debitore alla </a:t>
            </a:r>
            <a:r>
              <a:rPr lang="it-IT" sz="6400" dirty="0" smtClean="0"/>
              <a:t>procedura o rigettare </a:t>
            </a:r>
            <a:r>
              <a:rPr lang="it-IT" sz="6400" dirty="0"/>
              <a:t>la </a:t>
            </a:r>
            <a:r>
              <a:rPr lang="it-IT" sz="6400" dirty="0" smtClean="0"/>
              <a:t>domanda.  </a:t>
            </a:r>
          </a:p>
          <a:p>
            <a:r>
              <a:rPr lang="it-IT" sz="6400" dirty="0" smtClean="0"/>
              <a:t>In caso di esito positivo </a:t>
            </a:r>
            <a:r>
              <a:rPr lang="it-IT" sz="6400" dirty="0"/>
              <a:t> </a:t>
            </a:r>
            <a:r>
              <a:rPr lang="it-IT" sz="6400" dirty="0" smtClean="0"/>
              <a:t>il Tribunale:</a:t>
            </a:r>
            <a:r>
              <a:rPr lang="it-IT" sz="6400" dirty="0"/>
              <a:t/>
            </a:r>
            <a:br>
              <a:rPr lang="it-IT" sz="6400" dirty="0"/>
            </a:br>
            <a:r>
              <a:rPr lang="it-IT" sz="6400" dirty="0"/>
              <a:t>- fissa l'udienza di omologazione, </a:t>
            </a:r>
            <a:r>
              <a:rPr lang="it-IT" sz="6400" dirty="0" smtClean="0"/>
              <a:t>entro </a:t>
            </a:r>
            <a:r>
              <a:rPr lang="it-IT" sz="6400" dirty="0"/>
              <a:t>60 giorni decorrenti dal deposito della </a:t>
            </a:r>
            <a:r>
              <a:rPr lang="it-IT" sz="6400" dirty="0" smtClean="0"/>
              <a:t>proposta;</a:t>
            </a:r>
            <a:r>
              <a:rPr lang="it-IT" sz="6400" dirty="0"/>
              <a:t/>
            </a:r>
            <a:br>
              <a:rPr lang="it-IT" sz="6400" dirty="0"/>
            </a:br>
            <a:r>
              <a:rPr lang="it-IT" sz="6400" dirty="0"/>
              <a:t>- dispone la comunicazione della proposta e del decreto ai creditori </a:t>
            </a:r>
            <a:r>
              <a:rPr lang="it-IT" sz="6400" dirty="0" smtClean="0"/>
              <a:t>almeno </a:t>
            </a:r>
            <a:r>
              <a:rPr lang="it-IT" sz="6400" dirty="0"/>
              <a:t>30 giorni prima del termine per il deposito del consenso scritto alla </a:t>
            </a:r>
            <a:r>
              <a:rPr lang="it-IT" sz="6400" dirty="0" smtClean="0"/>
              <a:t>proposta;</a:t>
            </a:r>
            <a:r>
              <a:rPr lang="it-IT" sz="6400" dirty="0"/>
              <a:t/>
            </a:r>
            <a:br>
              <a:rPr lang="it-IT" sz="6400" dirty="0"/>
            </a:br>
            <a:r>
              <a:rPr lang="it-IT" sz="6400" dirty="0"/>
              <a:t>- stabilisce una forma idonea di pubblicità della proposta e del decreto, e se il proponente svolge attività d'impresa, ne dispone la pubblicazione (iscrizione) in una sezione del registro delle imprese;</a:t>
            </a:r>
            <a:br>
              <a:rPr lang="it-IT" sz="6400" dirty="0"/>
            </a:br>
            <a:r>
              <a:rPr lang="it-IT" sz="6400" dirty="0"/>
              <a:t>- se il piano prevede la cessione o l'affidamento a terzi di immobili o mobili registrati, dispone la trascrizione del decreto, a cura dell'OCC, presso gli uffici competenti;</a:t>
            </a:r>
            <a:br>
              <a:rPr lang="it-IT" sz="6400" dirty="0"/>
            </a:br>
            <a:r>
              <a:rPr lang="it-IT" sz="6400" dirty="0"/>
              <a:t>- dispone il blocco delle azioni e la tutela del </a:t>
            </a:r>
            <a:r>
              <a:rPr lang="it-IT" sz="6400" dirty="0" smtClean="0"/>
              <a:t>patrimonio.  </a:t>
            </a:r>
            <a:endParaRPr lang="it-IT" sz="6400" dirty="0"/>
          </a:p>
          <a:p>
            <a:r>
              <a:rPr lang="it-IT" sz="6400" dirty="0"/>
              <a:t>Se è previsto dall'accordo o se per la soddisfazione dei crediti sono utilizzati beni sottoposti a pignoramento, su richiesta dell'OCC, nomina un liquidatore che dispone in via esclusiva degli stessi e delle somme </a:t>
            </a:r>
            <a:r>
              <a:rPr lang="it-IT" sz="6400" dirty="0" smtClean="0"/>
              <a:t>incassate, la </a:t>
            </a:r>
            <a:r>
              <a:rPr lang="it-IT" sz="6400" dirty="0"/>
              <a:t>funzione può essere svolta anche </a:t>
            </a:r>
            <a:r>
              <a:rPr lang="it-IT" sz="6400" dirty="0" smtClean="0"/>
              <a:t>dall'OCC. </a:t>
            </a:r>
            <a:endParaRPr lang="it-IT" dirty="0"/>
          </a:p>
          <a:p>
            <a:endParaRPr lang="it-IT" dirty="0"/>
          </a:p>
          <a:p>
            <a:endParaRPr lang="it-IT" dirty="0"/>
          </a:p>
        </p:txBody>
      </p:sp>
    </p:spTree>
    <p:extLst>
      <p:ext uri="{BB962C8B-B14F-4D97-AF65-F5344CB8AC3E}">
        <p14:creationId xmlns:p14="http://schemas.microsoft.com/office/powerpoint/2010/main" val="4388911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r>
              <a:rPr lang="it-IT" sz="7200" dirty="0" smtClean="0"/>
              <a:t>Il </a:t>
            </a:r>
            <a:r>
              <a:rPr lang="it-IT" sz="7200" dirty="0"/>
              <a:t>decreto di ammissione è equiparato all'atto di </a:t>
            </a:r>
            <a:r>
              <a:rPr lang="it-IT" sz="7200" dirty="0" smtClean="0"/>
              <a:t>pignoramento. </a:t>
            </a:r>
          </a:p>
          <a:p>
            <a:r>
              <a:rPr lang="it-IT" sz="7200" dirty="0"/>
              <a:t>I creditori fanno pervenire all'OCC </a:t>
            </a:r>
            <a:r>
              <a:rPr lang="it-IT" sz="7200" dirty="0" smtClean="0"/>
              <a:t>il </a:t>
            </a:r>
            <a:r>
              <a:rPr lang="it-IT" sz="7200" dirty="0"/>
              <a:t>proprio consenso alla proposta, almeno 10 giorni prima dell'udienza fissata dal giudice con </a:t>
            </a:r>
            <a:r>
              <a:rPr lang="it-IT" sz="7200" dirty="0" smtClean="0"/>
              <a:t>decreto. </a:t>
            </a:r>
            <a:r>
              <a:rPr lang="it-IT" sz="7200" dirty="0"/>
              <a:t>In mancanza, si ritiene che i creditori abbiano prestato consenso alla proposta nei termini in cui è stata loro comunicata</a:t>
            </a:r>
            <a:r>
              <a:rPr lang="it-IT" sz="7200" dirty="0" smtClean="0"/>
              <a:t>. </a:t>
            </a:r>
          </a:p>
          <a:p>
            <a:r>
              <a:rPr lang="it-IT" sz="7200" dirty="0" smtClean="0"/>
              <a:t>Per l’omologa occorre l’assenso di almeno il 60% dei creditori. </a:t>
            </a:r>
          </a:p>
          <a:p>
            <a:r>
              <a:rPr lang="it-IT" sz="7200" dirty="0" smtClean="0"/>
              <a:t>Sono </a:t>
            </a:r>
            <a:r>
              <a:rPr lang="it-IT" sz="7200" dirty="0"/>
              <a:t>esclusi dal computo </a:t>
            </a:r>
            <a:r>
              <a:rPr lang="it-IT" sz="7200" dirty="0" smtClean="0"/>
              <a:t>per la maggioranza </a:t>
            </a:r>
            <a:r>
              <a:rPr lang="it-IT" sz="7200" dirty="0"/>
              <a:t>e non hanno diritto di voto i </a:t>
            </a:r>
            <a:r>
              <a:rPr lang="it-IT" sz="7200" dirty="0" smtClean="0"/>
              <a:t>crediti: </a:t>
            </a:r>
          </a:p>
          <a:p>
            <a:pPr marL="0" indent="0">
              <a:buNone/>
            </a:pPr>
            <a:r>
              <a:rPr lang="it-IT" sz="7200" dirty="0" smtClean="0"/>
              <a:t>- </a:t>
            </a:r>
            <a:r>
              <a:rPr lang="it-IT" sz="7200" dirty="0"/>
              <a:t>garantiti da privilegio, pegno o ipoteca per i quali la proposta prevede il pagamento integrale, salvo totale o parziale rinuncia al diritto di prelazione;</a:t>
            </a:r>
            <a:br>
              <a:rPr lang="it-IT" sz="7200" dirty="0"/>
            </a:br>
            <a:r>
              <a:rPr lang="it-IT" sz="7200" dirty="0"/>
              <a:t>- del coniuge e dei suoi parenti, degli affini entro il 4° grado e dei cessionari e aggiudicatari di tali crediti da meno di 1 anno prima della proposta.</a:t>
            </a:r>
          </a:p>
          <a:p>
            <a:r>
              <a:rPr lang="it-IT" sz="7200" dirty="0" smtClean="0"/>
              <a:t>In presenza di un accordo, </a:t>
            </a:r>
            <a:r>
              <a:rPr lang="it-IT" sz="7200" dirty="0"/>
              <a:t>l'OCC trasmette a tutti i creditori una relazione sui consensi espressi e sul raggiungimento della percentuale di legge, allegando il testo </a:t>
            </a:r>
            <a:r>
              <a:rPr lang="it-IT" sz="7200" dirty="0" smtClean="0"/>
              <a:t>dell'accordo. </a:t>
            </a:r>
            <a:r>
              <a:rPr lang="it-IT" sz="7200" dirty="0"/>
              <a:t/>
            </a:r>
            <a:br>
              <a:rPr lang="it-IT" sz="7200" dirty="0"/>
            </a:br>
            <a:r>
              <a:rPr lang="it-IT" sz="7200" dirty="0"/>
              <a:t>Entro 10 giorni dal ricevimento della relazione creditori esclusi, quelli che non hanno aderito all'accordo e qualunque altro interessato possono sollevare le loro </a:t>
            </a:r>
            <a:r>
              <a:rPr lang="it-IT" sz="7200" dirty="0" smtClean="0"/>
              <a:t>contestazioni. </a:t>
            </a:r>
          </a:p>
          <a:p>
            <a:r>
              <a:rPr lang="it-IT" sz="7200" dirty="0" smtClean="0"/>
              <a:t>Non viene disciplinata l’ipotesi di mancato raggiungimento dell'accordo; nell’eventualità si </a:t>
            </a:r>
            <a:r>
              <a:rPr lang="it-IT" sz="7200" dirty="0"/>
              <a:t>ritiene che l'OCC debba </a:t>
            </a:r>
            <a:r>
              <a:rPr lang="it-IT" sz="7200" dirty="0" smtClean="0"/>
              <a:t>riferire </a:t>
            </a:r>
            <a:r>
              <a:rPr lang="it-IT" sz="7200" dirty="0"/>
              <a:t>immediatamente al </a:t>
            </a:r>
            <a:r>
              <a:rPr lang="it-IT" sz="7200" dirty="0" smtClean="0"/>
              <a:t>giudice che, con ogni probabilità, revocherà il </a:t>
            </a:r>
            <a:r>
              <a:rPr lang="it-IT" sz="7200" dirty="0"/>
              <a:t>decreto di ammissione.</a:t>
            </a:r>
          </a:p>
          <a:p>
            <a:r>
              <a:rPr lang="it-IT" sz="7200" dirty="0"/>
              <a:t>Raggiunto l'accordo, si apre la fase dell'omologazione </a:t>
            </a:r>
            <a:r>
              <a:rPr lang="it-IT" sz="7200" dirty="0" smtClean="0"/>
              <a:t>che deve intervenire entro 6 mesi dalla proposta. </a:t>
            </a:r>
            <a:r>
              <a:rPr lang="it-IT" sz="7200" dirty="0"/>
              <a:t>Non è </a:t>
            </a:r>
            <a:r>
              <a:rPr lang="it-IT" sz="7200" dirty="0" smtClean="0"/>
              <a:t>chiaro se trattasi di termine perentorio.</a:t>
            </a:r>
          </a:p>
          <a:p>
            <a:r>
              <a:rPr lang="it-IT" sz="7200" dirty="0" smtClean="0"/>
              <a:t>Se </a:t>
            </a:r>
            <a:r>
              <a:rPr lang="it-IT" sz="7200" dirty="0"/>
              <a:t>all'udienza il giudice accerta l'esistenza di iniziative o atti in frode ai creditori, dispone la revoca del decreto e ordina la cancellazione della sua </a:t>
            </a:r>
            <a:r>
              <a:rPr lang="it-IT" sz="7200" dirty="0" smtClean="0"/>
              <a:t>trascrizione.</a:t>
            </a:r>
            <a:endParaRPr lang="it-IT" sz="7200" dirty="0"/>
          </a:p>
          <a:p>
            <a:endParaRPr lang="it-IT" sz="4300" dirty="0"/>
          </a:p>
          <a:p>
            <a:pPr marL="0" indent="0">
              <a:buNone/>
            </a:pPr>
            <a:r>
              <a:rPr lang="it-IT" dirty="0"/>
              <a:t/>
            </a:r>
            <a:br>
              <a:rPr lang="it-IT" dirty="0"/>
            </a:br>
            <a:endParaRPr lang="it-IT" dirty="0"/>
          </a:p>
        </p:txBody>
      </p:sp>
    </p:spTree>
    <p:extLst>
      <p:ext uri="{BB962C8B-B14F-4D97-AF65-F5344CB8AC3E}">
        <p14:creationId xmlns:p14="http://schemas.microsoft.com/office/powerpoint/2010/main" val="18041110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r>
              <a:rPr lang="it-IT" sz="8000" dirty="0"/>
              <a:t>In alternativa </a:t>
            </a:r>
            <a:r>
              <a:rPr lang="it-IT" sz="8000" dirty="0" smtClean="0"/>
              <a:t>il </a:t>
            </a:r>
            <a:r>
              <a:rPr lang="it-IT" sz="8000" dirty="0"/>
              <a:t>debitore in </a:t>
            </a:r>
            <a:r>
              <a:rPr lang="it-IT" sz="8000" b="1" dirty="0"/>
              <a:t>crisi</a:t>
            </a:r>
            <a:r>
              <a:rPr lang="it-IT" sz="8000" dirty="0"/>
              <a:t> da </a:t>
            </a:r>
            <a:r>
              <a:rPr lang="it-IT" sz="8000" b="1" dirty="0" err="1"/>
              <a:t>sovraindebitamento</a:t>
            </a:r>
            <a:r>
              <a:rPr lang="it-IT" sz="8000" dirty="0"/>
              <a:t> può </a:t>
            </a:r>
            <a:r>
              <a:rPr lang="it-IT" sz="8000" dirty="0" smtClean="0"/>
              <a:t>ricorrere </a:t>
            </a:r>
            <a:r>
              <a:rPr lang="it-IT" sz="8000" dirty="0"/>
              <a:t>ad una procedura che prevede la liquidazione dei propri beni e il pagamento dei creditori.</a:t>
            </a:r>
            <a:br>
              <a:rPr lang="it-IT" sz="8000" dirty="0"/>
            </a:br>
            <a:r>
              <a:rPr lang="it-IT" sz="8000" dirty="0"/>
              <a:t>La richiesta di accedere </a:t>
            </a:r>
            <a:r>
              <a:rPr lang="it-IT" sz="8000" dirty="0" smtClean="0"/>
              <a:t>va accompagnata </a:t>
            </a:r>
            <a:r>
              <a:rPr lang="it-IT" sz="8000" dirty="0"/>
              <a:t>da una relazione dell'OCC. Non </a:t>
            </a:r>
            <a:r>
              <a:rPr lang="it-IT" sz="8000" dirty="0" smtClean="0"/>
              <a:t>è richiesto il </a:t>
            </a:r>
            <a:r>
              <a:rPr lang="it-IT" sz="8000" dirty="0"/>
              <a:t>consenso dei </a:t>
            </a:r>
            <a:r>
              <a:rPr lang="it-IT" sz="8000" dirty="0" smtClean="0"/>
              <a:t>creditori. </a:t>
            </a:r>
          </a:p>
          <a:p>
            <a:r>
              <a:rPr lang="it-IT" sz="8000" dirty="0" smtClean="0"/>
              <a:t>La </a:t>
            </a:r>
            <a:r>
              <a:rPr lang="it-IT" sz="8000" dirty="0"/>
              <a:t>procedura può anche essere disposta dal giudice a seguito della conversione della procedura di accordo che sia stata annullata, risolta o cessata di diritto.</a:t>
            </a:r>
          </a:p>
          <a:p>
            <a:r>
              <a:rPr lang="it-IT" sz="8000" dirty="0"/>
              <a:t>La liquidazione presenta analogie con il </a:t>
            </a:r>
            <a:r>
              <a:rPr lang="it-IT" sz="8000" dirty="0" smtClean="0"/>
              <a:t>fallimento:</a:t>
            </a:r>
          </a:p>
          <a:p>
            <a:pPr marL="0" indent="0">
              <a:buNone/>
            </a:pPr>
            <a:r>
              <a:rPr lang="it-IT" sz="8000" dirty="0" smtClean="0"/>
              <a:t> - </a:t>
            </a:r>
            <a:r>
              <a:rPr lang="it-IT" sz="8000" dirty="0"/>
              <a:t>la capacità del debitore: l'inefficacia di eventuali atti di disposizione del debitore sul suo patrimonio; l'attribuzione al liquidatore dell'amministrazione dei beni del patrimonio del debitore;</a:t>
            </a:r>
            <a:br>
              <a:rPr lang="it-IT" sz="8000" dirty="0"/>
            </a:br>
            <a:r>
              <a:rPr lang="it-IT" sz="8000" dirty="0"/>
              <a:t>- i beni ricompresi nella procedura;</a:t>
            </a:r>
            <a:br>
              <a:rPr lang="it-IT" sz="8000" dirty="0"/>
            </a:br>
            <a:r>
              <a:rPr lang="it-IT" sz="8000" dirty="0"/>
              <a:t>- le modalità di liquidazione dei beni;</a:t>
            </a:r>
            <a:br>
              <a:rPr lang="it-IT" sz="8000" dirty="0"/>
            </a:br>
            <a:r>
              <a:rPr lang="it-IT" sz="8000" dirty="0"/>
              <a:t>- il beneficio dell'</a:t>
            </a:r>
            <a:r>
              <a:rPr lang="it-IT" sz="8000" dirty="0" err="1"/>
              <a:t>esdebitazione</a:t>
            </a:r>
            <a:r>
              <a:rPr lang="it-IT" sz="8000" dirty="0"/>
              <a:t> per il debitore persona fisica, dopo la chiusura della procedura</a:t>
            </a:r>
            <a:r>
              <a:rPr lang="it-IT" sz="8000" dirty="0" smtClean="0"/>
              <a:t>.</a:t>
            </a:r>
          </a:p>
          <a:p>
            <a:r>
              <a:rPr lang="it-IT" sz="8000" dirty="0"/>
              <a:t>Possono essere liquidati tutti i beni appartenenti al patrimonio del </a:t>
            </a:r>
            <a:r>
              <a:rPr lang="it-IT" sz="8000" dirty="0" smtClean="0"/>
              <a:t>debitore con delle esclusioni essenzialmente riconducibili al novero dei beni impignorabili.</a:t>
            </a:r>
          </a:p>
          <a:p>
            <a:r>
              <a:rPr lang="it-IT" sz="8000" dirty="0" smtClean="0"/>
              <a:t>L'impresa </a:t>
            </a:r>
            <a:r>
              <a:rPr lang="it-IT" sz="8000" dirty="0"/>
              <a:t>debitrice presenta domanda di liquidazione nella forma del ricorso al tribunale competente corredata della documentazione necessaria, redatta con l'aiuto dell'OCC.</a:t>
            </a:r>
            <a:r>
              <a:rPr lang="it-IT" sz="7200" dirty="0"/>
              <a:t/>
            </a:r>
            <a:br>
              <a:rPr lang="it-IT" sz="7200" dirty="0"/>
            </a:br>
            <a:endParaRPr lang="it-IT" dirty="0"/>
          </a:p>
          <a:p>
            <a:endParaRPr lang="it-IT" dirty="0"/>
          </a:p>
          <a:p>
            <a:endParaRPr lang="it-IT" dirty="0"/>
          </a:p>
          <a:p>
            <a:endParaRPr lang="it-IT" dirty="0"/>
          </a:p>
        </p:txBody>
      </p:sp>
    </p:spTree>
    <p:extLst>
      <p:ext uri="{BB962C8B-B14F-4D97-AF65-F5344CB8AC3E}">
        <p14:creationId xmlns:p14="http://schemas.microsoft.com/office/powerpoint/2010/main" val="30004295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Autofit/>
          </a:bodyPr>
          <a:lstStyle/>
          <a:p>
            <a:r>
              <a:rPr lang="it-IT" sz="1600" dirty="0" smtClean="0"/>
              <a:t>A domanda depositata il </a:t>
            </a:r>
            <a:r>
              <a:rPr lang="it-IT" sz="1600" dirty="0"/>
              <a:t>giudice </a:t>
            </a:r>
            <a:r>
              <a:rPr lang="it-IT" sz="1600" dirty="0" smtClean="0"/>
              <a:t>verifica che </a:t>
            </a:r>
            <a:r>
              <a:rPr lang="it-IT" sz="1600" dirty="0"/>
              <a:t>ricorrano i requisiti di legge e i presupposti per accedere alla </a:t>
            </a:r>
            <a:r>
              <a:rPr lang="it-IT" sz="1600" dirty="0" smtClean="0"/>
              <a:t>procedura e che </a:t>
            </a:r>
            <a:r>
              <a:rPr lang="it-IT" sz="1600" dirty="0"/>
              <a:t>la documentazione sia completa e idonea a ricostruire la situazione economica e patrimoniale del </a:t>
            </a:r>
            <a:r>
              <a:rPr lang="it-IT" sz="1600" dirty="0" smtClean="0"/>
              <a:t>debitore; quindi, </a:t>
            </a:r>
            <a:r>
              <a:rPr lang="it-IT" sz="1600" dirty="0"/>
              <a:t/>
            </a:r>
            <a:br>
              <a:rPr lang="it-IT" sz="1600" dirty="0"/>
            </a:br>
            <a:r>
              <a:rPr lang="it-IT" sz="1600" dirty="0" smtClean="0"/>
              <a:t>con decreto, decide </a:t>
            </a:r>
            <a:r>
              <a:rPr lang="it-IT" sz="1600" dirty="0"/>
              <a:t>se aprire o meno la procedura</a:t>
            </a:r>
            <a:r>
              <a:rPr lang="it-IT" sz="1600" dirty="0" smtClean="0"/>
              <a:t>. </a:t>
            </a:r>
          </a:p>
          <a:p>
            <a:r>
              <a:rPr lang="it-IT" sz="1600" dirty="0" smtClean="0"/>
              <a:t>In presenza del decreto di ammissione prendi avvio la </a:t>
            </a:r>
            <a:r>
              <a:rPr lang="it-IT" sz="1600" dirty="0"/>
              <a:t>fase </a:t>
            </a:r>
            <a:r>
              <a:rPr lang="it-IT" sz="1600" dirty="0" smtClean="0"/>
              <a:t>operativa </a:t>
            </a:r>
            <a:r>
              <a:rPr lang="it-IT" sz="1600" dirty="0"/>
              <a:t>che dura fino alla completa esecuzione del programma di </a:t>
            </a:r>
            <a:r>
              <a:rPr lang="it-IT" sz="1600" dirty="0" smtClean="0"/>
              <a:t>liquidazione e per </a:t>
            </a:r>
            <a:r>
              <a:rPr lang="it-IT" sz="1600" dirty="0"/>
              <a:t>i 4 anni successivi al deposito della domanda di </a:t>
            </a:r>
            <a:r>
              <a:rPr lang="it-IT" sz="1600" dirty="0" smtClean="0"/>
              <a:t>liquidazione. </a:t>
            </a:r>
          </a:p>
          <a:p>
            <a:r>
              <a:rPr lang="it-IT" sz="1600" dirty="0" smtClean="0"/>
              <a:t>Il </a:t>
            </a:r>
            <a:r>
              <a:rPr lang="it-IT" sz="1600" dirty="0"/>
              <a:t>decreto è equiparato ad un atto di </a:t>
            </a:r>
            <a:r>
              <a:rPr lang="it-IT" sz="1600" dirty="0" smtClean="0"/>
              <a:t>pignoramento; si </a:t>
            </a:r>
            <a:r>
              <a:rPr lang="it-IT" sz="1600" dirty="0"/>
              <a:t>applicano, in quanto compatibili le norme del codice di procedura civile </a:t>
            </a:r>
            <a:r>
              <a:rPr lang="it-IT" sz="1600" dirty="0" smtClean="0"/>
              <a:t>(artt</a:t>
            </a:r>
            <a:r>
              <a:rPr lang="it-IT" sz="1600" dirty="0"/>
              <a:t>. 737 e s. </a:t>
            </a:r>
            <a:r>
              <a:rPr lang="it-IT" sz="1600" dirty="0" err="1"/>
              <a:t>c.p.c</a:t>
            </a:r>
            <a:r>
              <a:rPr lang="it-IT" sz="1600" dirty="0" err="1" smtClean="0"/>
              <a:t>.</a:t>
            </a:r>
            <a:r>
              <a:rPr lang="it-IT" sz="1600" dirty="0" smtClean="0"/>
              <a:t>).</a:t>
            </a:r>
          </a:p>
          <a:p>
            <a:r>
              <a:rPr lang="it-IT" sz="1600" dirty="0"/>
              <a:t>Con il decreto che apre la procedura il </a:t>
            </a:r>
            <a:r>
              <a:rPr lang="it-IT" sz="1600" dirty="0" smtClean="0"/>
              <a:t>giudice:</a:t>
            </a:r>
            <a:endParaRPr lang="it-IT" sz="1600" dirty="0"/>
          </a:p>
          <a:p>
            <a:pPr marL="0" indent="0">
              <a:buNone/>
            </a:pPr>
            <a:r>
              <a:rPr lang="it-IT" sz="1600" dirty="0" smtClean="0"/>
              <a:t>- </a:t>
            </a:r>
            <a:r>
              <a:rPr lang="it-IT" sz="1600" dirty="0"/>
              <a:t>nomina un liquidatore, </a:t>
            </a:r>
            <a:r>
              <a:rPr lang="it-IT" sz="1600" dirty="0" smtClean="0"/>
              <a:t>professionista </a:t>
            </a:r>
            <a:r>
              <a:rPr lang="it-IT" sz="1600" dirty="0"/>
              <a:t>in possesso dei requisiti per </a:t>
            </a:r>
            <a:r>
              <a:rPr lang="it-IT" sz="1600" dirty="0" smtClean="0"/>
              <a:t>curatore fallimentare; </a:t>
            </a:r>
          </a:p>
          <a:p>
            <a:pPr marL="0" indent="0">
              <a:buNone/>
            </a:pPr>
            <a:r>
              <a:rPr lang="it-IT" sz="1600" dirty="0" smtClean="0"/>
              <a:t>- </a:t>
            </a:r>
            <a:r>
              <a:rPr lang="it-IT" sz="1600" dirty="0"/>
              <a:t>stabilisce </a:t>
            </a:r>
            <a:r>
              <a:rPr lang="it-IT" sz="1600" dirty="0" smtClean="0"/>
              <a:t>forma </a:t>
            </a:r>
            <a:r>
              <a:rPr lang="it-IT" sz="1600" dirty="0"/>
              <a:t>di pubblicità della domanda e del decreto, </a:t>
            </a:r>
            <a:r>
              <a:rPr lang="it-IT" sz="1600" dirty="0" smtClean="0"/>
              <a:t>(eventuale l'annotazione RI);</a:t>
            </a:r>
            <a:r>
              <a:rPr lang="it-IT" sz="1600" dirty="0"/>
              <a:t/>
            </a:r>
            <a:br>
              <a:rPr lang="it-IT" sz="1600" dirty="0"/>
            </a:br>
            <a:r>
              <a:rPr lang="it-IT" sz="1600" dirty="0"/>
              <a:t>- </a:t>
            </a:r>
            <a:r>
              <a:rPr lang="it-IT" sz="1600" dirty="0" smtClean="0"/>
              <a:t>ordina la </a:t>
            </a:r>
            <a:r>
              <a:rPr lang="it-IT" sz="1600" dirty="0"/>
              <a:t>trascrizione del decreto, a cura del liquidatore;</a:t>
            </a:r>
            <a:br>
              <a:rPr lang="it-IT" sz="1600" dirty="0"/>
            </a:br>
            <a:r>
              <a:rPr lang="it-IT" sz="1600" dirty="0"/>
              <a:t>- dispone che, sino al momento in cui il provvedimento di omologazione diventa definitivo, non possano essere iniziate o proseguite azioni cautelari o esecutive né acquistati diritti di prelazione sul patrimonio oggetto di liquidazione da parte dei creditori aventi titolo o causa anteriore, a pena di nullità (c.d. </a:t>
            </a:r>
            <a:r>
              <a:rPr lang="it-IT" sz="1600" dirty="0" err="1"/>
              <a:t>automatic</a:t>
            </a:r>
            <a:r>
              <a:rPr lang="it-IT" sz="1600" dirty="0"/>
              <a:t> stay);</a:t>
            </a:r>
            <a:br>
              <a:rPr lang="it-IT" sz="1600" dirty="0"/>
            </a:br>
            <a:r>
              <a:rPr lang="it-IT" sz="1600" dirty="0"/>
              <a:t>- ordina la consegna o il rilascio dei beni facenti parte del patrimonio di </a:t>
            </a:r>
            <a:r>
              <a:rPr lang="it-IT" sz="1600" dirty="0" smtClean="0"/>
              <a:t>liquidazione;</a:t>
            </a:r>
            <a:r>
              <a:rPr lang="it-IT" sz="1600" dirty="0"/>
              <a:t/>
            </a:r>
            <a:br>
              <a:rPr lang="it-IT" sz="1600" dirty="0"/>
            </a:br>
            <a:r>
              <a:rPr lang="it-IT" sz="1600" dirty="0"/>
              <a:t>- fissa i limiti entro cui il debitore ha il diritto di percepire e trattenere i crediti aventi carattere alimentare e di </a:t>
            </a:r>
            <a:r>
              <a:rPr lang="it-IT" sz="1600" dirty="0" smtClean="0"/>
              <a:t>mantenimento.</a:t>
            </a:r>
            <a:r>
              <a:rPr lang="it-IT" sz="1400" dirty="0"/>
              <a:t/>
            </a:r>
            <a:br>
              <a:rPr lang="it-IT" sz="1400" dirty="0"/>
            </a:br>
            <a:r>
              <a:rPr lang="it-IT" sz="1100" dirty="0"/>
              <a:t/>
            </a:r>
            <a:br>
              <a:rPr lang="it-IT" sz="1100" dirty="0"/>
            </a:br>
            <a:endParaRPr lang="it-IT" sz="1100" dirty="0"/>
          </a:p>
        </p:txBody>
      </p:sp>
    </p:spTree>
    <p:extLst>
      <p:ext uri="{BB962C8B-B14F-4D97-AF65-F5344CB8AC3E}">
        <p14:creationId xmlns:p14="http://schemas.microsoft.com/office/powerpoint/2010/main" val="42488301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fontScale="25000" lnSpcReduction="20000"/>
          </a:bodyPr>
          <a:lstStyle/>
          <a:p>
            <a:r>
              <a:rPr lang="it-IT" sz="7200" dirty="0" smtClean="0"/>
              <a:t>Il </a:t>
            </a:r>
            <a:r>
              <a:rPr lang="it-IT" sz="7200" dirty="0"/>
              <a:t>liquidatore </a:t>
            </a:r>
            <a:r>
              <a:rPr lang="it-IT" sz="7200" dirty="0" smtClean="0"/>
              <a:t>verifica </a:t>
            </a:r>
            <a:r>
              <a:rPr lang="it-IT" sz="7200" dirty="0"/>
              <a:t>l'elenco dei creditori</a:t>
            </a:r>
            <a:r>
              <a:rPr lang="it-IT" sz="7200" dirty="0" smtClean="0"/>
              <a:t>; verifica </a:t>
            </a:r>
            <a:r>
              <a:rPr lang="it-IT" sz="7200" dirty="0"/>
              <a:t>l'attendibilità della documentazione</a:t>
            </a:r>
            <a:r>
              <a:rPr lang="it-IT" sz="7200" dirty="0" smtClean="0"/>
              <a:t>; forma </a:t>
            </a:r>
            <a:r>
              <a:rPr lang="it-IT" sz="7200" dirty="0"/>
              <a:t>l'inventario dei beni da liquidare.</a:t>
            </a:r>
            <a:br>
              <a:rPr lang="it-IT" sz="7200" dirty="0"/>
            </a:br>
            <a:r>
              <a:rPr lang="it-IT" sz="7200" dirty="0"/>
              <a:t>Entro 30 giorni dalla formazione </a:t>
            </a:r>
            <a:r>
              <a:rPr lang="it-IT" sz="7200" dirty="0" smtClean="0"/>
              <a:t>dell'inventario elabora </a:t>
            </a:r>
            <a:r>
              <a:rPr lang="it-IT" sz="7200" dirty="0"/>
              <a:t>un programma di liquidazione che comunica ai creditori e al debitore e deposita presso la cancelleria del giudice </a:t>
            </a:r>
            <a:r>
              <a:rPr lang="it-IT" sz="7200" dirty="0" smtClean="0"/>
              <a:t>adito (la durata deve essere ragionevole). </a:t>
            </a:r>
          </a:p>
          <a:p>
            <a:r>
              <a:rPr lang="it-IT" sz="7200" dirty="0"/>
              <a:t>I beni o crediti sopravvenuti nei 4 anni successivi al deposito della domanda costituiscono oggetto della domanda stessa. A tal fine, il debitore integra l'inventario, deducendo le passività incontrate per il loro acquisto e la loro </a:t>
            </a:r>
            <a:r>
              <a:rPr lang="it-IT" sz="7200" dirty="0" smtClean="0"/>
              <a:t>conservazione. </a:t>
            </a:r>
          </a:p>
          <a:p>
            <a:r>
              <a:rPr lang="it-IT" sz="7200" dirty="0"/>
              <a:t>Il liquidatore comunica ai creditori, titolari di diritti reali e personali (mobiliari o immobiliari) sui beni in possesso o nella disponibilità del </a:t>
            </a:r>
            <a:r>
              <a:rPr lang="it-IT" sz="7200" dirty="0" smtClean="0"/>
              <a:t>debitore: </a:t>
            </a:r>
          </a:p>
          <a:p>
            <a:pPr marL="0" indent="0">
              <a:buNone/>
            </a:pPr>
            <a:r>
              <a:rPr lang="it-IT" sz="7200" dirty="0" smtClean="0"/>
              <a:t>- </a:t>
            </a:r>
            <a:r>
              <a:rPr lang="it-IT" sz="7200" dirty="0"/>
              <a:t>che possono partecipare alla liquidazione, depositando o trasmettendo, anche a mezzo PEC e purché vi sia prova della ricezione, la domanda di </a:t>
            </a:r>
            <a:r>
              <a:rPr lang="it-IT" sz="7200" dirty="0" smtClean="0"/>
              <a:t>partecipazione;</a:t>
            </a:r>
          </a:p>
          <a:p>
            <a:pPr marL="0" indent="0">
              <a:buNone/>
            </a:pPr>
            <a:r>
              <a:rPr lang="it-IT" sz="7200" dirty="0" smtClean="0"/>
              <a:t>- </a:t>
            </a:r>
            <a:r>
              <a:rPr lang="it-IT" sz="7200" dirty="0"/>
              <a:t>la data entro cui vanno presentate le domande di partecipazione alla liquidazione;</a:t>
            </a:r>
            <a:br>
              <a:rPr lang="it-IT" sz="7200" dirty="0"/>
            </a:br>
            <a:r>
              <a:rPr lang="it-IT" sz="7200" dirty="0"/>
              <a:t>- la data entro cui sarà comunicata al debitore e ai creditori lo stato passivo e ogni altra informazione utile</a:t>
            </a:r>
            <a:r>
              <a:rPr lang="it-IT" sz="7200" dirty="0" smtClean="0"/>
              <a:t>.</a:t>
            </a:r>
          </a:p>
          <a:p>
            <a:r>
              <a:rPr lang="it-IT" sz="7200" dirty="0"/>
              <a:t>Il liquidatore </a:t>
            </a:r>
            <a:r>
              <a:rPr lang="it-IT" sz="7200" dirty="0" smtClean="0"/>
              <a:t>amministra </a:t>
            </a:r>
            <a:r>
              <a:rPr lang="it-IT" sz="7200" dirty="0"/>
              <a:t>il patrimonio di </a:t>
            </a:r>
            <a:r>
              <a:rPr lang="it-IT" sz="7200" dirty="0" smtClean="0"/>
              <a:t>liquidazione e cede </a:t>
            </a:r>
            <a:r>
              <a:rPr lang="it-IT" sz="7200" dirty="0"/>
              <a:t>i crediti del debitore, anche se contestati, dei quali non è probabile l'incasso nei 4 anni successivi al deposito della domanda</a:t>
            </a:r>
            <a:r>
              <a:rPr lang="it-IT" sz="7200" dirty="0" smtClean="0"/>
              <a:t>. </a:t>
            </a:r>
          </a:p>
          <a:p>
            <a:r>
              <a:rPr lang="it-IT" sz="7200" dirty="0" smtClean="0"/>
              <a:t>Può </a:t>
            </a:r>
            <a:r>
              <a:rPr lang="it-IT" sz="7200" dirty="0"/>
              <a:t>esercitare ogni azione prevista dalla legge che gli consenta di conseguire la disponibilità dei beni o di recuperare i crediti compresi nel patrimonio di </a:t>
            </a:r>
            <a:r>
              <a:rPr lang="it-IT" sz="7200" dirty="0" smtClean="0"/>
              <a:t>liquidazione; può subentrare in eventuali procedure esecutive pendenti. </a:t>
            </a:r>
          </a:p>
          <a:p>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31038829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r>
              <a:rPr lang="it-IT" sz="6400" dirty="0"/>
              <a:t>I creditori </a:t>
            </a:r>
            <a:r>
              <a:rPr lang="it-IT" sz="6400" dirty="0" smtClean="0"/>
              <a:t>chiedono, con ricorso,  di partecipare alla </a:t>
            </a:r>
            <a:r>
              <a:rPr lang="it-IT" sz="6400" dirty="0"/>
              <a:t>liquidazione </a:t>
            </a:r>
            <a:r>
              <a:rPr lang="it-IT" sz="6400" dirty="0" smtClean="0"/>
              <a:t>indicando generalità </a:t>
            </a:r>
            <a:r>
              <a:rPr lang="it-IT" sz="6400" dirty="0"/>
              <a:t>del </a:t>
            </a:r>
            <a:r>
              <a:rPr lang="it-IT" sz="6400" dirty="0" smtClean="0"/>
              <a:t>creditore, somma </a:t>
            </a:r>
            <a:r>
              <a:rPr lang="it-IT" sz="6400" dirty="0"/>
              <a:t>che si intende far valere nella liquidazione, </a:t>
            </a:r>
            <a:r>
              <a:rPr lang="it-IT" sz="6400" dirty="0" smtClean="0"/>
              <a:t>eventuale descrizione </a:t>
            </a:r>
            <a:r>
              <a:rPr lang="it-IT" sz="6400" dirty="0"/>
              <a:t>del bene di cui si chiede la restituzione o la </a:t>
            </a:r>
            <a:r>
              <a:rPr lang="it-IT" sz="6400" dirty="0" smtClean="0"/>
              <a:t>rivendicazione, succinta </a:t>
            </a:r>
            <a:r>
              <a:rPr lang="it-IT" sz="6400" dirty="0"/>
              <a:t>esposizione dei fatti e degli elementi di diritto che costituiscono la ragione della </a:t>
            </a:r>
            <a:r>
              <a:rPr lang="it-IT" sz="6400" dirty="0" smtClean="0"/>
              <a:t>domanda, titolo di prelazione, indirizzo </a:t>
            </a:r>
            <a:r>
              <a:rPr lang="it-IT" sz="6400" dirty="0"/>
              <a:t>di PEC, del numero di fax o l'elezione di domicilio in un comune del circondario ove ha sede il tribunale competente</a:t>
            </a:r>
            <a:r>
              <a:rPr lang="it-IT" sz="6400" dirty="0" smtClean="0"/>
              <a:t>. </a:t>
            </a:r>
          </a:p>
          <a:p>
            <a:r>
              <a:rPr lang="it-IT" sz="6400" dirty="0" smtClean="0"/>
              <a:t>Il </a:t>
            </a:r>
            <a:r>
              <a:rPr lang="it-IT" sz="6400" dirty="0"/>
              <a:t>liquidatore, esaminate le domande di partecipazione alla liquidazione giunte dai creditori:</a:t>
            </a:r>
            <a:br>
              <a:rPr lang="it-IT" sz="6400" dirty="0"/>
            </a:br>
            <a:r>
              <a:rPr lang="it-IT" sz="6400" dirty="0"/>
              <a:t>- predispone un progetto di stato passivo, che comprenda un elenco dei titolari dei diritti sui beni mobili e immobili in proprietà o in possesso del debitore;</a:t>
            </a:r>
            <a:br>
              <a:rPr lang="it-IT" sz="6400" dirty="0"/>
            </a:br>
            <a:r>
              <a:rPr lang="it-IT" sz="6400" dirty="0"/>
              <a:t>- comunica il progetto agli interessati, assegnando loro un termine di 15 giorni per le eventuali osservazioni, da comunicarsi anche a mezzo PEC e purché vi sia prova della ricezione.</a:t>
            </a:r>
          </a:p>
          <a:p>
            <a:r>
              <a:rPr lang="it-IT" sz="6400" dirty="0"/>
              <a:t>In assenza di osservazioni, il liquidatore approva lo stato passivo dandone comunicazione alle </a:t>
            </a:r>
            <a:r>
              <a:rPr lang="it-IT" sz="6400" dirty="0" smtClean="0"/>
              <a:t>parti. Se esistono osservazioni, fondate</a:t>
            </a:r>
            <a:r>
              <a:rPr lang="it-IT" sz="6400" dirty="0"/>
              <a:t>, il liquidatore, entro 15 giorni dalla ricezione </a:t>
            </a:r>
            <a:r>
              <a:rPr lang="it-IT" sz="6400" dirty="0" smtClean="0"/>
              <a:t>dell'ultima </a:t>
            </a:r>
            <a:r>
              <a:rPr lang="it-IT" sz="6400" dirty="0"/>
              <a:t>osservazione, predispone un nuovo progetto e lo comunica agli </a:t>
            </a:r>
            <a:r>
              <a:rPr lang="it-IT" sz="6400" dirty="0" smtClean="0"/>
              <a:t>interessati.</a:t>
            </a:r>
          </a:p>
          <a:p>
            <a:r>
              <a:rPr lang="it-IT" sz="6400" dirty="0" smtClean="0"/>
              <a:t>Se </a:t>
            </a:r>
            <a:r>
              <a:rPr lang="it-IT" sz="6400" dirty="0"/>
              <a:t>le osservazioni contengono contestazioni non superabili con la predisposizione di un nuovo progetto, il liquidatore rimette gli atti al giudice che lo ha nominato, che provvede alla definitiva formazione del </a:t>
            </a:r>
            <a:r>
              <a:rPr lang="it-IT" sz="6400" dirty="0" smtClean="0"/>
              <a:t>passivo; avverso il </a:t>
            </a:r>
            <a:r>
              <a:rPr lang="it-IT" sz="6400" dirty="0"/>
              <a:t>provvedimento del giudice è possibile fare reclamo al </a:t>
            </a:r>
            <a:r>
              <a:rPr lang="it-IT" sz="6400" dirty="0" smtClean="0"/>
              <a:t>tribunale. </a:t>
            </a:r>
          </a:p>
          <a:p>
            <a:r>
              <a:rPr lang="it-IT" sz="6400" dirty="0" smtClean="0"/>
              <a:t>Prima </a:t>
            </a:r>
            <a:r>
              <a:rPr lang="it-IT" sz="6400" dirty="0"/>
              <a:t>di procedere alla liquidazione e salvo che si tratti di beni di modesto valore, degli operatori esperti valutano i beni e ne stimano il valore</a:t>
            </a:r>
            <a:r>
              <a:rPr lang="it-IT" sz="6400" dirty="0" smtClean="0"/>
              <a:t>. </a:t>
            </a:r>
            <a:r>
              <a:rPr lang="it-IT" sz="6400" dirty="0"/>
              <a:t/>
            </a:r>
            <a:br>
              <a:rPr lang="it-IT" sz="6400" dirty="0"/>
            </a:br>
            <a:r>
              <a:rPr lang="it-IT" sz="6400" dirty="0"/>
              <a:t>Il liquidatore effettua quindi le vendite e gli altri atti di liquidazione in conformità al programma di liquidazione tramite procedure competitive, anche avvalendosi di soggetti specializzati. </a:t>
            </a:r>
          </a:p>
          <a:p>
            <a:r>
              <a:rPr lang="it-IT" sz="6400" dirty="0" smtClean="0"/>
              <a:t>Egli </a:t>
            </a:r>
            <a:r>
              <a:rPr lang="it-IT" sz="6400" dirty="0"/>
              <a:t>deve assicurare la massima informazione e partecipazione degli interessati tramite adeguate forme di </a:t>
            </a:r>
            <a:r>
              <a:rPr lang="it-IT" sz="6400" dirty="0" smtClean="0"/>
              <a:t>pubblicità. </a:t>
            </a:r>
            <a:r>
              <a:rPr lang="it-IT" sz="6400" smtClean="0"/>
              <a:t>Prima </a:t>
            </a:r>
            <a:r>
              <a:rPr lang="it-IT" sz="6400" dirty="0"/>
              <a:t>di completare le operazioni di vendita il liquidatore deve informare il debitore, i creditori ed il giudice degli esiti </a:t>
            </a:r>
            <a:r>
              <a:rPr lang="it-IT" sz="6400"/>
              <a:t>delle </a:t>
            </a:r>
            <a:r>
              <a:rPr lang="it-IT" sz="6400" smtClean="0"/>
              <a:t>procedure. </a:t>
            </a:r>
            <a:r>
              <a:rPr lang="it-IT" sz="6400" dirty="0"/>
              <a:t/>
            </a:r>
            <a:br>
              <a:rPr lang="it-IT" sz="6400" dirty="0"/>
            </a:br>
            <a:endParaRPr lang="it-IT" sz="6400" dirty="0"/>
          </a:p>
          <a:p>
            <a:endParaRPr lang="it-IT" dirty="0"/>
          </a:p>
          <a:p>
            <a:endParaRPr lang="it-IT" dirty="0"/>
          </a:p>
        </p:txBody>
      </p:sp>
    </p:spTree>
    <p:extLst>
      <p:ext uri="{BB962C8B-B14F-4D97-AF65-F5344CB8AC3E}">
        <p14:creationId xmlns:p14="http://schemas.microsoft.com/office/powerpoint/2010/main" val="1925692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85000" lnSpcReduction="20000"/>
          </a:bodyPr>
          <a:lstStyle/>
          <a:p>
            <a:pPr marL="0" indent="0">
              <a:buNone/>
            </a:pPr>
            <a:r>
              <a:rPr lang="it-IT" b="1" u="sng" dirty="0" smtClean="0"/>
              <a:t>Principali riferimenti bibliografici:</a:t>
            </a:r>
          </a:p>
          <a:p>
            <a:r>
              <a:rPr lang="it-IT" dirty="0" smtClean="0"/>
              <a:t>Maria Rosaria Grossi «La riforma della legge fallimentare» – </a:t>
            </a:r>
            <a:r>
              <a:rPr lang="it-IT" dirty="0" err="1" smtClean="0"/>
              <a:t>Giuffrè</a:t>
            </a:r>
            <a:r>
              <a:rPr lang="it-IT" dirty="0" smtClean="0"/>
              <a:t> editore Milano 2006;</a:t>
            </a:r>
          </a:p>
          <a:p>
            <a:r>
              <a:rPr lang="it-IT" dirty="0" err="1" smtClean="0"/>
              <a:t>G.Fauceglia</a:t>
            </a:r>
            <a:r>
              <a:rPr lang="it-IT" dirty="0" smtClean="0"/>
              <a:t> – L. </a:t>
            </a:r>
            <a:r>
              <a:rPr lang="it-IT" dirty="0" err="1" smtClean="0"/>
              <a:t>Panzani</a:t>
            </a:r>
            <a:r>
              <a:rPr lang="it-IT" dirty="0" smtClean="0"/>
              <a:t> «Fallimento e altre Procedure Concorsuali» WKI editore Milano 2009;</a:t>
            </a:r>
          </a:p>
          <a:p>
            <a:r>
              <a:rPr lang="it-IT" dirty="0" smtClean="0"/>
              <a:t>Piero </a:t>
            </a:r>
            <a:r>
              <a:rPr lang="it-IT" dirty="0" err="1" smtClean="0"/>
              <a:t>Pajardi</a:t>
            </a:r>
            <a:r>
              <a:rPr lang="it-IT" dirty="0" smtClean="0"/>
              <a:t> – Alda </a:t>
            </a:r>
            <a:r>
              <a:rPr lang="it-IT" dirty="0" err="1" smtClean="0"/>
              <a:t>Paluchowski</a:t>
            </a:r>
            <a:r>
              <a:rPr lang="it-IT" dirty="0" smtClean="0"/>
              <a:t> «Manuale di Diritto Fallimentare» </a:t>
            </a:r>
            <a:r>
              <a:rPr lang="it-IT" dirty="0" err="1" smtClean="0"/>
              <a:t>Giuffrè</a:t>
            </a:r>
            <a:r>
              <a:rPr lang="it-IT" dirty="0" smtClean="0"/>
              <a:t> editore Milano 2008;</a:t>
            </a:r>
          </a:p>
          <a:p>
            <a:r>
              <a:rPr lang="it-IT" dirty="0" smtClean="0"/>
              <a:t>C. Cavallini «Commentario alla Legge Fallimentare» Egea editore – Milano 2010;</a:t>
            </a:r>
          </a:p>
          <a:p>
            <a:r>
              <a:rPr lang="it-IT" dirty="0" smtClean="0"/>
              <a:t>G. Cherubini «Crisi d’impresa. Strategie di risanamento» </a:t>
            </a:r>
            <a:r>
              <a:rPr lang="it-IT" dirty="0" err="1" smtClean="0"/>
              <a:t>Giuffrè</a:t>
            </a:r>
            <a:r>
              <a:rPr lang="it-IT" dirty="0" smtClean="0"/>
              <a:t> editore Milano 2011;</a:t>
            </a:r>
          </a:p>
          <a:p>
            <a:r>
              <a:rPr lang="it-IT" dirty="0" smtClean="0"/>
              <a:t>F. Bonelli «Crisi di Imprese: casi e materiali» </a:t>
            </a:r>
            <a:r>
              <a:rPr lang="it-IT" dirty="0" err="1" smtClean="0"/>
              <a:t>Giuffrè</a:t>
            </a:r>
            <a:r>
              <a:rPr lang="it-IT" dirty="0" smtClean="0"/>
              <a:t> editore Milano 2011.</a:t>
            </a:r>
          </a:p>
          <a:p>
            <a:r>
              <a:rPr lang="it-IT" dirty="0" smtClean="0"/>
              <a:t>CNDCED «Linee guida per il finanziamento delle Imprese in crisi» Firenze 2014.</a:t>
            </a:r>
          </a:p>
          <a:p>
            <a:endParaRPr lang="it-IT" dirty="0" smtClean="0"/>
          </a:p>
          <a:p>
            <a:pPr marL="0" indent="0">
              <a:buNone/>
            </a:pPr>
            <a:endParaRPr lang="it-IT" dirty="0" smtClean="0"/>
          </a:p>
          <a:p>
            <a:endParaRPr lang="it-IT" dirty="0"/>
          </a:p>
        </p:txBody>
      </p:sp>
    </p:spTree>
    <p:extLst>
      <p:ext uri="{BB962C8B-B14F-4D97-AF65-F5344CB8AC3E}">
        <p14:creationId xmlns:p14="http://schemas.microsoft.com/office/powerpoint/2010/main" val="2778236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22030"/>
            <a:ext cx="8229600" cy="5887289"/>
          </a:xfrm>
        </p:spPr>
        <p:txBody>
          <a:bodyPr>
            <a:noAutofit/>
          </a:bodyPr>
          <a:lstStyle/>
          <a:p>
            <a:r>
              <a:rPr lang="it-IT" sz="1400" dirty="0" smtClean="0"/>
              <a:t>Secondo L. </a:t>
            </a:r>
            <a:r>
              <a:rPr lang="it-IT" sz="1400" dirty="0" err="1" smtClean="0"/>
              <a:t>Guatri</a:t>
            </a:r>
            <a:r>
              <a:rPr lang="it-IT" sz="1400" dirty="0" smtClean="0"/>
              <a:t> ‘Crisi e risanamento dell’Impresa – Milano 1986’ la crisi corrisponde a ‘…</a:t>
            </a:r>
            <a:r>
              <a:rPr lang="it-IT" sz="1400" dirty="0"/>
              <a:t> </a:t>
            </a:r>
            <a:r>
              <a:rPr lang="it-IT" sz="1400" dirty="0" smtClean="0"/>
              <a:t>quel </a:t>
            </a:r>
            <a:r>
              <a:rPr lang="it-IT" sz="1400" dirty="0"/>
              <a:t>processo </a:t>
            </a:r>
            <a:r>
              <a:rPr lang="it-IT" sz="1400" dirty="0" smtClean="0"/>
              <a:t>degenerativo che </a:t>
            </a:r>
            <a:r>
              <a:rPr lang="it-IT" sz="1400" dirty="0"/>
              <a:t>rende la gestione aziendale non </a:t>
            </a:r>
            <a:r>
              <a:rPr lang="it-IT" sz="1400" dirty="0" smtClean="0"/>
              <a:t>più </a:t>
            </a:r>
            <a:r>
              <a:rPr lang="it-IT" sz="1400" dirty="0"/>
              <a:t>in grado di </a:t>
            </a:r>
            <a:r>
              <a:rPr lang="it-IT" sz="1400" dirty="0" smtClean="0"/>
              <a:t>seguire </a:t>
            </a:r>
            <a:r>
              <a:rPr lang="it-IT" sz="1400" dirty="0"/>
              <a:t>condizioni di </a:t>
            </a:r>
            <a:r>
              <a:rPr lang="it-IT" sz="1400" dirty="0" smtClean="0"/>
              <a:t>economicità </a:t>
            </a:r>
            <a:r>
              <a:rPr lang="it-IT" sz="1400" dirty="0"/>
              <a:t>a causa di fenomeni </a:t>
            </a:r>
            <a:r>
              <a:rPr lang="it-IT" sz="1400" dirty="0" smtClean="0"/>
              <a:t>di squilibrio </a:t>
            </a:r>
            <a:r>
              <a:rPr lang="it-IT" sz="1400" dirty="0"/>
              <a:t>o di inefficienza, di origine interna o esterna</a:t>
            </a:r>
            <a:r>
              <a:rPr lang="it-IT" sz="1400" dirty="0" smtClean="0"/>
              <a:t>, che </a:t>
            </a:r>
            <a:r>
              <a:rPr lang="it-IT" sz="1400" dirty="0"/>
              <a:t>determinano appunto la produzione di perdite </a:t>
            </a:r>
            <a:r>
              <a:rPr lang="it-IT" sz="1400" dirty="0" smtClean="0"/>
              <a:t>di varia entità </a:t>
            </a:r>
            <a:r>
              <a:rPr lang="it-IT" sz="1400" dirty="0"/>
              <a:t>che, a loro volta, </a:t>
            </a:r>
            <a:r>
              <a:rPr lang="it-IT" sz="1400" dirty="0" smtClean="0"/>
              <a:t>possono determinare l’insolvenza </a:t>
            </a:r>
            <a:r>
              <a:rPr lang="it-IT" sz="1400" dirty="0"/>
              <a:t>che costituisce </a:t>
            </a:r>
            <a:r>
              <a:rPr lang="it-IT" sz="1400" dirty="0" smtClean="0"/>
              <a:t>più </a:t>
            </a:r>
            <a:r>
              <a:rPr lang="it-IT" sz="1400" dirty="0"/>
              <a:t>che la causa, l’effetto, </a:t>
            </a:r>
            <a:r>
              <a:rPr lang="it-IT" sz="1400" dirty="0" smtClean="0"/>
              <a:t>la manifestazione </a:t>
            </a:r>
            <a:r>
              <a:rPr lang="it-IT" sz="1400" dirty="0"/>
              <a:t>ultima del </a:t>
            </a:r>
            <a:r>
              <a:rPr lang="it-IT" sz="1400" dirty="0" smtClean="0"/>
              <a:t>dissesto…’.</a:t>
            </a:r>
          </a:p>
          <a:p>
            <a:r>
              <a:rPr lang="it-IT" sz="1400" dirty="0" smtClean="0"/>
              <a:t>Per </a:t>
            </a:r>
            <a:r>
              <a:rPr lang="it-IT" sz="1400" b="1" u="sng" dirty="0" smtClean="0"/>
              <a:t>gli aziendalisti </a:t>
            </a:r>
            <a:r>
              <a:rPr lang="it-IT" sz="1400" dirty="0" smtClean="0"/>
              <a:t>si possono distinguere </a:t>
            </a:r>
            <a:r>
              <a:rPr lang="it-IT" sz="1400" dirty="0"/>
              <a:t>differenti tipologie di crisi aziendale </a:t>
            </a:r>
            <a:r>
              <a:rPr lang="it-IT" sz="1400" dirty="0" smtClean="0"/>
              <a:t>analizzando alternativamente l’intensità (</a:t>
            </a:r>
            <a:r>
              <a:rPr lang="it-IT" sz="1400" dirty="0"/>
              <a:t>o la </a:t>
            </a:r>
            <a:r>
              <a:rPr lang="it-IT" sz="1400" dirty="0" smtClean="0"/>
              <a:t>gravità), </a:t>
            </a:r>
            <a:r>
              <a:rPr lang="it-IT" sz="1400" dirty="0"/>
              <a:t>le cause sottostanti, ovvero le reali </a:t>
            </a:r>
            <a:r>
              <a:rPr lang="it-IT" sz="1400" dirty="0" smtClean="0"/>
              <a:t>possibilità </a:t>
            </a:r>
            <a:r>
              <a:rPr lang="it-IT" sz="1400" dirty="0"/>
              <a:t>di risanamento.</a:t>
            </a:r>
          </a:p>
          <a:p>
            <a:r>
              <a:rPr lang="it-IT" sz="1400" dirty="0"/>
              <a:t>Sotto il profilo della </a:t>
            </a:r>
            <a:r>
              <a:rPr lang="it-IT" sz="1400" dirty="0" smtClean="0"/>
              <a:t>intensità </a:t>
            </a:r>
            <a:r>
              <a:rPr lang="it-IT" sz="1400" dirty="0"/>
              <a:t>(o </a:t>
            </a:r>
            <a:r>
              <a:rPr lang="it-IT" sz="1400" dirty="0" smtClean="0"/>
              <a:t>gravità) è </a:t>
            </a:r>
            <a:r>
              <a:rPr lang="it-IT" sz="1400" dirty="0"/>
              <a:t>possibile </a:t>
            </a:r>
            <a:r>
              <a:rPr lang="it-IT" sz="1400" dirty="0" smtClean="0"/>
              <a:t>distinguere</a:t>
            </a:r>
            <a:r>
              <a:rPr lang="it-IT" sz="1400" dirty="0"/>
              <a:t>, </a:t>
            </a:r>
            <a:r>
              <a:rPr lang="it-IT" sz="1400" dirty="0" smtClean="0"/>
              <a:t>normalmente, </a:t>
            </a:r>
            <a:r>
              <a:rPr lang="it-IT" sz="1400" dirty="0"/>
              <a:t>quattro stadi del processo </a:t>
            </a:r>
            <a:r>
              <a:rPr lang="it-IT" sz="1400" dirty="0" smtClean="0"/>
              <a:t>degenerativo </a:t>
            </a:r>
            <a:r>
              <a:rPr lang="it-IT" sz="1400" dirty="0"/>
              <a:t>dell’impresa: </a:t>
            </a:r>
            <a:r>
              <a:rPr lang="it-IT" sz="1400" b="1" u="sng" dirty="0"/>
              <a:t>il «declino», la «crisi», l’«</a:t>
            </a:r>
            <a:r>
              <a:rPr lang="it-IT" sz="1400" b="1" u="sng" dirty="0" smtClean="0"/>
              <a:t>insolvenza</a:t>
            </a:r>
            <a:r>
              <a:rPr lang="it-IT" sz="1400" b="1" u="sng" dirty="0"/>
              <a:t>» ed il «</a:t>
            </a:r>
            <a:r>
              <a:rPr lang="it-IT" sz="1400" b="1" u="sng" dirty="0" smtClean="0"/>
              <a:t>dissesto».</a:t>
            </a:r>
            <a:endParaRPr lang="it-IT" sz="1400" b="1" u="sng" dirty="0"/>
          </a:p>
          <a:p>
            <a:r>
              <a:rPr lang="it-IT" sz="1400" dirty="0" smtClean="0"/>
              <a:t>Il </a:t>
            </a:r>
            <a:r>
              <a:rPr lang="it-IT" sz="1400" dirty="0"/>
              <a:t>«declino» </a:t>
            </a:r>
            <a:r>
              <a:rPr lang="it-IT" sz="1400" dirty="0" smtClean="0"/>
              <a:t>rappresenta la </a:t>
            </a:r>
            <a:r>
              <a:rPr lang="it-IT" sz="1400" dirty="0"/>
              <a:t>fase iniziale del </a:t>
            </a:r>
            <a:r>
              <a:rPr lang="it-IT" sz="1400" dirty="0" smtClean="0"/>
              <a:t>fenomeno degenerativo; si registra perdita di capacità </a:t>
            </a:r>
            <a:r>
              <a:rPr lang="it-IT" sz="1400" dirty="0"/>
              <a:t>reddituale e </a:t>
            </a:r>
            <a:r>
              <a:rPr lang="it-IT" sz="1400" dirty="0" smtClean="0"/>
              <a:t>riduzione </a:t>
            </a:r>
            <a:r>
              <a:rPr lang="it-IT" sz="1400" dirty="0"/>
              <a:t>di </a:t>
            </a:r>
            <a:r>
              <a:rPr lang="it-IT" sz="1400" dirty="0" smtClean="0"/>
              <a:t>valore </a:t>
            </a:r>
            <a:r>
              <a:rPr lang="it-IT" sz="1400" dirty="0"/>
              <a:t>del capitale economico </a:t>
            </a:r>
            <a:r>
              <a:rPr lang="it-IT" sz="1400" dirty="0" smtClean="0"/>
              <a:t>dell’impresa. La situazione è potenzialmente risanabile con provvedimenti tempestivi volti a ripristinare l’economicità </a:t>
            </a:r>
            <a:r>
              <a:rPr lang="it-IT" sz="1400" dirty="0"/>
              <a:t>della </a:t>
            </a:r>
            <a:r>
              <a:rPr lang="it-IT" sz="1400" dirty="0" smtClean="0"/>
              <a:t>gestione </a:t>
            </a:r>
            <a:r>
              <a:rPr lang="it-IT" sz="1400" dirty="0"/>
              <a:t>prima </a:t>
            </a:r>
            <a:r>
              <a:rPr lang="it-IT" sz="1400" dirty="0" smtClean="0"/>
              <a:t>di compromettere le strutture finanziarie </a:t>
            </a:r>
            <a:r>
              <a:rPr lang="it-IT" sz="1400" dirty="0"/>
              <a:t>e </a:t>
            </a:r>
            <a:r>
              <a:rPr lang="it-IT" sz="1400" dirty="0" smtClean="0"/>
              <a:t>patrimoniali.</a:t>
            </a:r>
          </a:p>
          <a:p>
            <a:r>
              <a:rPr lang="it-IT" sz="1400" dirty="0" smtClean="0"/>
              <a:t>La ‘crisi’ è prosecuzione </a:t>
            </a:r>
            <a:r>
              <a:rPr lang="it-IT" sz="1400" dirty="0"/>
              <a:t>del </a:t>
            </a:r>
            <a:r>
              <a:rPr lang="it-IT" sz="1400" dirty="0" smtClean="0"/>
              <a:t> ‘declino’ (nella attuale congiuntura le due fasi tendono a confondersi): </a:t>
            </a:r>
            <a:r>
              <a:rPr lang="it-IT" sz="1400" b="1" u="sng" dirty="0" smtClean="0"/>
              <a:t>le </a:t>
            </a:r>
            <a:r>
              <a:rPr lang="it-IT" sz="1400" b="1" u="sng" dirty="0"/>
              <a:t>perdite alterano </a:t>
            </a:r>
            <a:r>
              <a:rPr lang="it-IT" sz="1400" b="1" u="sng" dirty="0" smtClean="0"/>
              <a:t>gravemente l’equilibrio </a:t>
            </a:r>
            <a:r>
              <a:rPr lang="it-IT" sz="1400" b="1" u="sng" dirty="0"/>
              <a:t>finanziario </a:t>
            </a:r>
            <a:r>
              <a:rPr lang="it-IT" sz="1400" dirty="0" smtClean="0"/>
              <a:t>e patrimoniale </a:t>
            </a:r>
            <a:r>
              <a:rPr lang="it-IT" sz="1400" dirty="0"/>
              <a:t>dell’impresa, </a:t>
            </a:r>
            <a:r>
              <a:rPr lang="it-IT" sz="1400" dirty="0" smtClean="0"/>
              <a:t>generando </a:t>
            </a:r>
            <a:r>
              <a:rPr lang="it-IT" sz="1400" dirty="0"/>
              <a:t>una condizione di </a:t>
            </a:r>
            <a:r>
              <a:rPr lang="it-IT" sz="1400" dirty="0" smtClean="0"/>
              <a:t>instabilità </a:t>
            </a:r>
            <a:r>
              <a:rPr lang="it-IT" sz="1400" dirty="0"/>
              <a:t>dell’intero </a:t>
            </a:r>
            <a:r>
              <a:rPr lang="it-IT" sz="1400" dirty="0" smtClean="0"/>
              <a:t>sistema aziendale. In </a:t>
            </a:r>
            <a:r>
              <a:rPr lang="it-IT" sz="1400" dirty="0"/>
              <a:t>tali casi, in mancanza di </a:t>
            </a:r>
            <a:r>
              <a:rPr lang="it-IT" sz="1400" dirty="0" smtClean="0"/>
              <a:t>interventi, </a:t>
            </a:r>
            <a:r>
              <a:rPr lang="it-IT" sz="1400" dirty="0"/>
              <a:t>si manifestano i primi segnali di </a:t>
            </a:r>
            <a:r>
              <a:rPr lang="it-IT" sz="1400" b="1" u="sng" dirty="0"/>
              <a:t>carenza di </a:t>
            </a:r>
            <a:r>
              <a:rPr lang="it-IT" sz="1400" b="1" u="sng" dirty="0" smtClean="0"/>
              <a:t>liquidità</a:t>
            </a:r>
            <a:r>
              <a:rPr lang="it-IT" sz="1400" dirty="0" smtClean="0"/>
              <a:t> che </a:t>
            </a:r>
            <a:r>
              <a:rPr lang="it-IT" sz="1400" dirty="0"/>
              <a:t>alimentano la sfiducia degli </a:t>
            </a:r>
            <a:r>
              <a:rPr lang="it-IT" sz="1400" dirty="0" err="1"/>
              <a:t>stakeholders</a:t>
            </a:r>
            <a:r>
              <a:rPr lang="it-IT" sz="1400" dirty="0"/>
              <a:t> </a:t>
            </a:r>
            <a:r>
              <a:rPr lang="it-IT" sz="1400" dirty="0" smtClean="0"/>
              <a:t>ed accelerano </a:t>
            </a:r>
            <a:r>
              <a:rPr lang="it-IT" sz="1400" dirty="0"/>
              <a:t>il processo degenerativo verso l’«insolvenza» </a:t>
            </a:r>
            <a:r>
              <a:rPr lang="it-IT" sz="1400" dirty="0" smtClean="0"/>
              <a:t>e il </a:t>
            </a:r>
            <a:r>
              <a:rPr lang="it-IT" sz="1400" dirty="0"/>
              <a:t>«dissesto».</a:t>
            </a:r>
          </a:p>
          <a:p>
            <a:r>
              <a:rPr lang="it-IT" sz="1400" dirty="0"/>
              <a:t>L’«insolvenza» consiste </a:t>
            </a:r>
            <a:r>
              <a:rPr lang="it-IT" sz="1400" dirty="0" smtClean="0"/>
              <a:t>nell’incapacità </a:t>
            </a:r>
            <a:r>
              <a:rPr lang="it-IT" sz="1400" dirty="0"/>
              <a:t>di </a:t>
            </a:r>
            <a:r>
              <a:rPr lang="it-IT" sz="1400" dirty="0" smtClean="0"/>
              <a:t>fronteggiare regolarmente </a:t>
            </a:r>
            <a:r>
              <a:rPr lang="it-IT" sz="1400" dirty="0"/>
              <a:t>le obbligazioni in scadenza e </a:t>
            </a:r>
            <a:r>
              <a:rPr lang="it-IT" sz="1400" dirty="0" smtClean="0"/>
              <a:t>rappresenta uno </a:t>
            </a:r>
            <a:r>
              <a:rPr lang="it-IT" sz="1400" dirty="0"/>
              <a:t>stadio in cui </a:t>
            </a:r>
            <a:r>
              <a:rPr lang="it-IT" sz="1400" b="1" u="sng" dirty="0"/>
              <a:t>qualsiasi tentativo di risanamento </a:t>
            </a:r>
            <a:r>
              <a:rPr lang="it-IT" sz="1400" b="1" u="sng" dirty="0" smtClean="0"/>
              <a:t>va accompagnato </a:t>
            </a:r>
            <a:r>
              <a:rPr lang="it-IT" sz="1400" b="1" u="sng" dirty="0"/>
              <a:t>da interventi radicali che </a:t>
            </a:r>
            <a:r>
              <a:rPr lang="it-IT" sz="1400" b="1" u="sng" dirty="0" smtClean="0"/>
              <a:t>interessano management </a:t>
            </a:r>
            <a:r>
              <a:rPr lang="it-IT" sz="1400" b="1" u="sng" dirty="0"/>
              <a:t>e </a:t>
            </a:r>
            <a:r>
              <a:rPr lang="it-IT" sz="1400" b="1" u="sng" dirty="0" smtClean="0"/>
              <a:t>capitale</a:t>
            </a:r>
            <a:r>
              <a:rPr lang="it-IT" sz="1400" dirty="0"/>
              <a:t>. In </a:t>
            </a:r>
            <a:r>
              <a:rPr lang="it-IT" sz="1400" dirty="0" smtClean="0"/>
              <a:t>questa fase, </a:t>
            </a:r>
            <a:r>
              <a:rPr lang="it-IT" sz="1400" b="1" u="sng" dirty="0" smtClean="0"/>
              <a:t>secondo parte della Dottrina aziendalistica</a:t>
            </a:r>
            <a:r>
              <a:rPr lang="it-IT" sz="1400" dirty="0" smtClean="0"/>
              <a:t>,  </a:t>
            </a:r>
            <a:r>
              <a:rPr lang="it-IT" sz="1400" dirty="0"/>
              <a:t>il risanamento appare ancora possibile anche </a:t>
            </a:r>
            <a:r>
              <a:rPr lang="it-IT" sz="1400" dirty="0" smtClean="0"/>
              <a:t>se </a:t>
            </a:r>
            <a:r>
              <a:rPr lang="it-IT" sz="1400" b="1" u="sng" dirty="0" smtClean="0"/>
              <a:t>problematico </a:t>
            </a:r>
            <a:r>
              <a:rPr lang="it-IT" sz="1400" b="1" u="sng" dirty="0"/>
              <a:t>e con scarse </a:t>
            </a:r>
            <a:r>
              <a:rPr lang="it-IT" sz="1400" b="1" u="sng" dirty="0" smtClean="0"/>
              <a:t>possibilità </a:t>
            </a:r>
            <a:r>
              <a:rPr lang="it-IT" sz="1400" b="1" u="sng" dirty="0"/>
              <a:t>di successo</a:t>
            </a:r>
            <a:r>
              <a:rPr lang="it-IT" sz="1400" dirty="0"/>
              <a:t>.</a:t>
            </a:r>
          </a:p>
          <a:p>
            <a:r>
              <a:rPr lang="it-IT" sz="1400" dirty="0"/>
              <a:t>Il «dissesto</a:t>
            </a:r>
            <a:r>
              <a:rPr lang="it-IT" sz="1400" dirty="0" smtClean="0"/>
              <a:t>» si realizza quando lo squilibrio è </a:t>
            </a:r>
            <a:r>
              <a:rPr lang="it-IT" sz="1400" dirty="0"/>
              <a:t>talmente grave da non consentire </a:t>
            </a:r>
            <a:r>
              <a:rPr lang="it-IT" sz="1400" dirty="0" smtClean="0"/>
              <a:t>alcuna forma </a:t>
            </a:r>
            <a:r>
              <a:rPr lang="it-IT" sz="1400" dirty="0"/>
              <a:t>di risanamento </a:t>
            </a:r>
            <a:r>
              <a:rPr lang="it-IT" sz="1400" dirty="0" smtClean="0"/>
              <a:t>senza compromettere i </a:t>
            </a:r>
            <a:r>
              <a:rPr lang="it-IT" sz="1400" dirty="0"/>
              <a:t>diritti dei </a:t>
            </a:r>
            <a:r>
              <a:rPr lang="it-IT" sz="1400" dirty="0" smtClean="0"/>
              <a:t>creditori</a:t>
            </a:r>
            <a:r>
              <a:rPr lang="it-IT" sz="1400" dirty="0"/>
              <a:t>, </a:t>
            </a:r>
            <a:r>
              <a:rPr lang="it-IT" sz="1400" dirty="0" smtClean="0"/>
              <a:t>che saranno </a:t>
            </a:r>
            <a:r>
              <a:rPr lang="it-IT" sz="1400" dirty="0"/>
              <a:t>invitati </a:t>
            </a:r>
            <a:r>
              <a:rPr lang="it-IT" sz="1400" dirty="0" smtClean="0"/>
              <a:t>(costretti</a:t>
            </a:r>
            <a:r>
              <a:rPr lang="it-IT" sz="1400" dirty="0"/>
              <a:t>) a </a:t>
            </a:r>
            <a:r>
              <a:rPr lang="it-IT" sz="1400" dirty="0" smtClean="0"/>
              <a:t>rinunciare </a:t>
            </a:r>
            <a:r>
              <a:rPr lang="it-IT" sz="1400" dirty="0"/>
              <a:t>ad una parte del loro </a:t>
            </a:r>
            <a:r>
              <a:rPr lang="it-IT" sz="1400" dirty="0" smtClean="0"/>
              <a:t>credito.</a:t>
            </a:r>
            <a:endParaRPr lang="it-IT" sz="1400" dirty="0"/>
          </a:p>
        </p:txBody>
      </p:sp>
    </p:spTree>
    <p:extLst>
      <p:ext uri="{BB962C8B-B14F-4D97-AF65-F5344CB8AC3E}">
        <p14:creationId xmlns:p14="http://schemas.microsoft.com/office/powerpoint/2010/main" val="1568038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832648"/>
          </a:xfrm>
        </p:spPr>
        <p:txBody>
          <a:bodyPr>
            <a:noAutofit/>
          </a:bodyPr>
          <a:lstStyle/>
          <a:p>
            <a:r>
              <a:rPr lang="it-IT" sz="1400" dirty="0"/>
              <a:t>Ove si abbandoni il criterio della </a:t>
            </a:r>
            <a:r>
              <a:rPr lang="it-IT" sz="1400" dirty="0" smtClean="0"/>
              <a:t>intensità </a:t>
            </a:r>
            <a:r>
              <a:rPr lang="it-IT" sz="1400" dirty="0"/>
              <a:t>e ci si </a:t>
            </a:r>
            <a:r>
              <a:rPr lang="it-IT" sz="1400" dirty="0" smtClean="0"/>
              <a:t>soffermi</a:t>
            </a:r>
            <a:r>
              <a:rPr lang="it-IT" sz="1400" dirty="0"/>
              <a:t>, invece, sull’esistenza di eventuali </a:t>
            </a:r>
            <a:r>
              <a:rPr lang="it-IT" sz="1400" dirty="0" smtClean="0"/>
              <a:t>possibilità </a:t>
            </a:r>
            <a:r>
              <a:rPr lang="it-IT" sz="1400" dirty="0"/>
              <a:t>di </a:t>
            </a:r>
            <a:r>
              <a:rPr lang="it-IT" sz="1400" dirty="0" smtClean="0"/>
              <a:t>risanamento è possibile distinguere </a:t>
            </a:r>
            <a:r>
              <a:rPr lang="it-IT" sz="1400" dirty="0"/>
              <a:t>tra le crisi aziendali </a:t>
            </a:r>
            <a:r>
              <a:rPr lang="it-IT" sz="1400" b="1" u="sng" dirty="0"/>
              <a:t>«</a:t>
            </a:r>
            <a:r>
              <a:rPr lang="it-IT" sz="1400" b="1" u="sng" dirty="0" smtClean="0"/>
              <a:t>reversibili</a:t>
            </a:r>
            <a:r>
              <a:rPr lang="it-IT" sz="1400" b="1" u="sng" dirty="0"/>
              <a:t>» e quelle «irreversibili</a:t>
            </a:r>
            <a:r>
              <a:rPr lang="it-IT" sz="1400" b="1" u="sng" dirty="0" smtClean="0"/>
              <a:t>».</a:t>
            </a:r>
          </a:p>
          <a:p>
            <a:r>
              <a:rPr lang="it-IT" sz="1400" dirty="0" smtClean="0"/>
              <a:t>Mentre </a:t>
            </a:r>
            <a:r>
              <a:rPr lang="it-IT" sz="1400" dirty="0"/>
              <a:t>il «declino» </a:t>
            </a:r>
            <a:r>
              <a:rPr lang="it-IT" sz="1400" dirty="0" smtClean="0"/>
              <a:t>e </a:t>
            </a:r>
            <a:r>
              <a:rPr lang="it-IT" sz="1400" dirty="0"/>
              <a:t>la «crisi» rappresentano situazioni di temporanea </a:t>
            </a:r>
            <a:r>
              <a:rPr lang="it-IT" sz="1400" dirty="0" smtClean="0"/>
              <a:t>difficoltà, quindi </a:t>
            </a:r>
            <a:r>
              <a:rPr lang="it-IT" sz="1400" dirty="0"/>
              <a:t>potenzialmente risanabili, </a:t>
            </a:r>
            <a:r>
              <a:rPr lang="it-IT" sz="1400" dirty="0" smtClean="0"/>
              <a:t>incertezze </a:t>
            </a:r>
            <a:r>
              <a:rPr lang="it-IT" sz="1400" dirty="0"/>
              <a:t>desta, invece, il concetto di «insolvenza</a:t>
            </a:r>
            <a:r>
              <a:rPr lang="it-IT" sz="1400" dirty="0" smtClean="0"/>
              <a:t>».</a:t>
            </a:r>
          </a:p>
          <a:p>
            <a:r>
              <a:rPr lang="it-IT" sz="1400" dirty="0" smtClean="0"/>
              <a:t>Una </a:t>
            </a:r>
            <a:r>
              <a:rPr lang="it-IT" sz="1400" dirty="0"/>
              <a:t>parte della </a:t>
            </a:r>
            <a:r>
              <a:rPr lang="it-IT" sz="1400" dirty="0" smtClean="0"/>
              <a:t>dottrina</a:t>
            </a:r>
            <a:r>
              <a:rPr lang="it-IT" sz="1400" b="1" u="sng" dirty="0" smtClean="0"/>
              <a:t>, siamo sempre in ambito aziendalistico</a:t>
            </a:r>
            <a:r>
              <a:rPr lang="it-IT" sz="1400" dirty="0" smtClean="0"/>
              <a:t>, ritiene che </a:t>
            </a:r>
            <a:r>
              <a:rPr lang="it-IT" sz="1400" dirty="0"/>
              <a:t>si possa distinguere l’insolvenza «reversibile» </a:t>
            </a:r>
            <a:r>
              <a:rPr lang="it-IT" sz="1400" dirty="0" smtClean="0"/>
              <a:t>da quello </a:t>
            </a:r>
            <a:r>
              <a:rPr lang="it-IT" sz="1400" dirty="0"/>
              <a:t>«irreversibile».</a:t>
            </a:r>
          </a:p>
          <a:p>
            <a:r>
              <a:rPr lang="it-IT" sz="1400" dirty="0"/>
              <a:t>Secondo tale orientamento </a:t>
            </a:r>
            <a:r>
              <a:rPr lang="it-IT" sz="1400" dirty="0" smtClean="0"/>
              <a:t>perché </a:t>
            </a:r>
            <a:r>
              <a:rPr lang="it-IT" sz="1400" dirty="0"/>
              <a:t>l’insolvenza </a:t>
            </a:r>
            <a:r>
              <a:rPr lang="it-IT" sz="1400" dirty="0" smtClean="0"/>
              <a:t>possa </a:t>
            </a:r>
            <a:r>
              <a:rPr lang="it-IT" sz="1400" dirty="0"/>
              <a:t>considerarsi temporanea </a:t>
            </a:r>
            <a:r>
              <a:rPr lang="it-IT" sz="1400" dirty="0" smtClean="0"/>
              <a:t>(reversibile) è necessario </a:t>
            </a:r>
            <a:r>
              <a:rPr lang="it-IT" sz="1400" b="1" u="sng" dirty="0"/>
              <a:t>che il capitale netto risulti ancora </a:t>
            </a:r>
            <a:r>
              <a:rPr lang="it-IT" sz="1400" b="1" u="sng" dirty="0" smtClean="0"/>
              <a:t>positivo </a:t>
            </a:r>
            <a:r>
              <a:rPr lang="it-IT" sz="1400" dirty="0"/>
              <a:t>e che sussistano ragionevoli prospettive di </a:t>
            </a:r>
            <a:r>
              <a:rPr lang="it-IT" sz="1400" dirty="0" smtClean="0"/>
              <a:t>ripresa </a:t>
            </a:r>
            <a:r>
              <a:rPr lang="it-IT" sz="1400" dirty="0"/>
              <a:t>della </a:t>
            </a:r>
            <a:r>
              <a:rPr lang="it-IT" sz="1400" dirty="0" smtClean="0"/>
              <a:t>economicità aziendale in virtù di specifici piani di ‘</a:t>
            </a:r>
            <a:r>
              <a:rPr lang="it-IT" sz="1400" dirty="0" err="1" smtClean="0"/>
              <a:t>turnaround</a:t>
            </a:r>
            <a:r>
              <a:rPr lang="it-IT" sz="1400" dirty="0" smtClean="0"/>
              <a:t>’ da applicare tempestivamente.</a:t>
            </a:r>
          </a:p>
          <a:p>
            <a:r>
              <a:rPr lang="it-IT" sz="1400" dirty="0"/>
              <a:t>Viceversa, l’insolvenza </a:t>
            </a:r>
            <a:r>
              <a:rPr lang="it-IT" sz="1400" dirty="0" smtClean="0"/>
              <a:t>è </a:t>
            </a:r>
            <a:r>
              <a:rPr lang="it-IT" sz="1400" dirty="0"/>
              <a:t>da considerarsi definitiva </a:t>
            </a:r>
            <a:r>
              <a:rPr lang="it-IT" sz="1400" dirty="0" smtClean="0"/>
              <a:t>(irreversibile) </a:t>
            </a:r>
            <a:r>
              <a:rPr lang="it-IT" sz="1400" dirty="0"/>
              <a:t>allorquando le condizioni di squilibrio </a:t>
            </a:r>
            <a:r>
              <a:rPr lang="it-IT" sz="1400" dirty="0" smtClean="0"/>
              <a:t>sono </a:t>
            </a:r>
            <a:r>
              <a:rPr lang="it-IT" sz="1400" dirty="0"/>
              <a:t>tali da aver compromesso irrimediabilmente </a:t>
            </a:r>
            <a:r>
              <a:rPr lang="it-IT" sz="1400" dirty="0" smtClean="0"/>
              <a:t>le prospettive reddituali e finanziarie: </a:t>
            </a:r>
            <a:r>
              <a:rPr lang="it-IT" sz="1400" dirty="0"/>
              <a:t>in tali casi, l’accentuato </a:t>
            </a:r>
            <a:r>
              <a:rPr lang="it-IT" sz="1400" dirty="0" smtClean="0"/>
              <a:t>scetticismo </a:t>
            </a:r>
            <a:r>
              <a:rPr lang="it-IT" sz="1400" dirty="0"/>
              <a:t>dei creditori (e dei finanziatori) in ordine </a:t>
            </a:r>
            <a:r>
              <a:rPr lang="it-IT" sz="1400" dirty="0" smtClean="0"/>
              <a:t>a fattibilità </a:t>
            </a:r>
            <a:r>
              <a:rPr lang="it-IT" sz="1400" dirty="0"/>
              <a:t>e </a:t>
            </a:r>
            <a:r>
              <a:rPr lang="it-IT" sz="1400" dirty="0" smtClean="0"/>
              <a:t>convenienza </a:t>
            </a:r>
            <a:r>
              <a:rPr lang="it-IT" sz="1400" dirty="0"/>
              <a:t>del </a:t>
            </a:r>
            <a:r>
              <a:rPr lang="it-IT" sz="1400" dirty="0" smtClean="0"/>
              <a:t>risanamento comporta </a:t>
            </a:r>
            <a:r>
              <a:rPr lang="it-IT" sz="1400" dirty="0"/>
              <a:t>che </a:t>
            </a:r>
            <a:r>
              <a:rPr lang="it-IT" sz="1400" dirty="0" smtClean="0"/>
              <a:t>la sola via attuabile sia la </a:t>
            </a:r>
            <a:r>
              <a:rPr lang="it-IT" sz="1400" dirty="0"/>
              <a:t>cessazione </a:t>
            </a:r>
            <a:r>
              <a:rPr lang="it-IT" sz="1400" dirty="0" smtClean="0"/>
              <a:t>dell’attività con avvio della </a:t>
            </a:r>
            <a:r>
              <a:rPr lang="it-IT" sz="1400" dirty="0"/>
              <a:t>procedura fallimentare</a:t>
            </a:r>
            <a:r>
              <a:rPr lang="it-IT" sz="1400" dirty="0" smtClean="0"/>
              <a:t>. In </a:t>
            </a:r>
            <a:r>
              <a:rPr lang="it-IT" sz="1400" dirty="0"/>
              <a:t>sostanza, l’approccio </a:t>
            </a:r>
            <a:r>
              <a:rPr lang="it-IT" sz="1400" dirty="0" smtClean="0"/>
              <a:t>illustrato </a:t>
            </a:r>
            <a:r>
              <a:rPr lang="it-IT" sz="1400" dirty="0"/>
              <a:t>subordina la </a:t>
            </a:r>
            <a:r>
              <a:rPr lang="it-IT" sz="1400" dirty="0" smtClean="0"/>
              <a:t>reversibilità dell’insolvenza </a:t>
            </a:r>
            <a:r>
              <a:rPr lang="it-IT" sz="1400" dirty="0"/>
              <a:t>(e del dissesto) alla </a:t>
            </a:r>
            <a:r>
              <a:rPr lang="it-IT" sz="1400" b="1" u="sng" dirty="0"/>
              <a:t>fiducia </a:t>
            </a:r>
            <a:r>
              <a:rPr lang="it-IT" sz="1400" b="1" u="sng" dirty="0" smtClean="0"/>
              <a:t>ed al </a:t>
            </a:r>
            <a:r>
              <a:rPr lang="it-IT" sz="1400" b="1" u="sng" dirty="0"/>
              <a:t>sostegno accordato all’impresa da parte dei vari </a:t>
            </a:r>
            <a:r>
              <a:rPr lang="it-IT" sz="1400" b="1" u="sng" dirty="0" err="1" smtClean="0"/>
              <a:t>stakeholders</a:t>
            </a:r>
            <a:r>
              <a:rPr lang="it-IT" sz="1400" b="1" u="sng" dirty="0" smtClean="0"/>
              <a:t> </a:t>
            </a:r>
            <a:r>
              <a:rPr lang="it-IT" sz="1400" b="1" u="sng" dirty="0"/>
              <a:t>che con essa </a:t>
            </a:r>
            <a:r>
              <a:rPr lang="it-IT" sz="1400" b="1" u="sng" dirty="0" smtClean="0"/>
              <a:t>interagiscono</a:t>
            </a:r>
            <a:r>
              <a:rPr lang="it-IT" sz="1400" dirty="0" smtClean="0"/>
              <a:t>.</a:t>
            </a:r>
          </a:p>
          <a:p>
            <a:r>
              <a:rPr lang="it-IT" sz="1400" b="1" u="sng" dirty="0" smtClean="0"/>
              <a:t>Sotto il profilo giuridico l’orientamento illustrato appare fortemente criticabile:</a:t>
            </a:r>
            <a:r>
              <a:rPr lang="it-IT" sz="1400" dirty="0" smtClean="0"/>
              <a:t> la </a:t>
            </a:r>
            <a:r>
              <a:rPr lang="it-IT" sz="1400" dirty="0"/>
              <a:t>«</a:t>
            </a:r>
            <a:r>
              <a:rPr lang="it-IT" sz="1400" dirty="0" smtClean="0"/>
              <a:t>reversibilità» dell’insolvenza non sarebbe giudicabile in </a:t>
            </a:r>
            <a:r>
              <a:rPr lang="it-IT" sz="1400" dirty="0"/>
              <a:t>astratto, ma </a:t>
            </a:r>
            <a:r>
              <a:rPr lang="it-IT" sz="1400" dirty="0" smtClean="0"/>
              <a:t>valutabile di volta </a:t>
            </a:r>
            <a:r>
              <a:rPr lang="it-IT" sz="1400" dirty="0"/>
              <a:t>in volta, in ragione della </a:t>
            </a:r>
            <a:r>
              <a:rPr lang="it-IT" sz="1400" b="1" u="sng" dirty="0"/>
              <a:t>maggiore o minore </a:t>
            </a:r>
            <a:r>
              <a:rPr lang="it-IT" sz="1400" b="1" u="sng" dirty="0" smtClean="0"/>
              <a:t>disponibilità </a:t>
            </a:r>
            <a:r>
              <a:rPr lang="it-IT" sz="1400" b="1" u="sng" dirty="0"/>
              <a:t>dei creditori</a:t>
            </a:r>
            <a:r>
              <a:rPr lang="it-IT" sz="1400" dirty="0"/>
              <a:t> </a:t>
            </a:r>
            <a:r>
              <a:rPr lang="it-IT" sz="1400" dirty="0" smtClean="0"/>
              <a:t>a stipulare accordi </a:t>
            </a:r>
            <a:r>
              <a:rPr lang="it-IT" sz="1400" dirty="0"/>
              <a:t>negoziali che consentano di posticipare o, </a:t>
            </a:r>
            <a:r>
              <a:rPr lang="it-IT" sz="1400" dirty="0" smtClean="0"/>
              <a:t>addirittura</a:t>
            </a:r>
            <a:r>
              <a:rPr lang="it-IT" sz="1400" dirty="0"/>
              <a:t>, eliminare le cause (e gli effetti) degli </a:t>
            </a:r>
            <a:r>
              <a:rPr lang="it-IT" sz="1400" dirty="0" smtClean="0"/>
              <a:t>squilibri  esistenti</a:t>
            </a:r>
            <a:r>
              <a:rPr lang="it-IT" sz="1400" dirty="0"/>
              <a:t>.</a:t>
            </a:r>
          </a:p>
          <a:p>
            <a:r>
              <a:rPr lang="it-IT" sz="1400" dirty="0"/>
              <a:t>A ben vedere, in quest’ottica, anche una situazione </a:t>
            </a:r>
            <a:r>
              <a:rPr lang="it-IT" sz="1400" dirty="0" smtClean="0"/>
              <a:t>finanziaria </a:t>
            </a:r>
            <a:r>
              <a:rPr lang="it-IT" sz="1400" dirty="0"/>
              <a:t>e patrimoniale ampiamente compromessa </a:t>
            </a:r>
            <a:r>
              <a:rPr lang="it-IT" sz="1400" dirty="0" smtClean="0"/>
              <a:t>potrebbe </a:t>
            </a:r>
            <a:r>
              <a:rPr lang="it-IT" sz="1400" dirty="0"/>
              <a:t>non essere giudicata «irreversibile», nella </a:t>
            </a:r>
            <a:r>
              <a:rPr lang="it-IT" sz="1400" dirty="0" smtClean="0"/>
              <a:t>misura in </a:t>
            </a:r>
            <a:r>
              <a:rPr lang="it-IT" sz="1400" dirty="0"/>
              <a:t>cui vi fosse ancora la </a:t>
            </a:r>
            <a:r>
              <a:rPr lang="it-IT" sz="1400" dirty="0" smtClean="0"/>
              <a:t>volontà </a:t>
            </a:r>
            <a:r>
              <a:rPr lang="it-IT" sz="1400" dirty="0"/>
              <a:t>del debitore e dei </a:t>
            </a:r>
            <a:r>
              <a:rPr lang="it-IT" sz="1400" dirty="0" smtClean="0"/>
              <a:t>creditori </a:t>
            </a:r>
            <a:r>
              <a:rPr lang="it-IT" sz="1400" dirty="0"/>
              <a:t>di addivenire ad una composizione bonaria </a:t>
            </a:r>
            <a:r>
              <a:rPr lang="it-IT" sz="1400" dirty="0" smtClean="0"/>
              <a:t>della situazione.</a:t>
            </a:r>
          </a:p>
          <a:p>
            <a:r>
              <a:rPr lang="it-IT" sz="1400" dirty="0"/>
              <a:t>Le contraddizioni </a:t>
            </a:r>
            <a:r>
              <a:rPr lang="it-IT" sz="1400" dirty="0" smtClean="0"/>
              <a:t>esposte fanno </a:t>
            </a:r>
            <a:r>
              <a:rPr lang="it-IT" sz="1400" dirty="0"/>
              <a:t>ritenere, </a:t>
            </a:r>
            <a:r>
              <a:rPr lang="it-IT" sz="1400" dirty="0" smtClean="0"/>
              <a:t>invece</a:t>
            </a:r>
            <a:r>
              <a:rPr lang="it-IT" sz="1400" dirty="0"/>
              <a:t>, che la classificazione della insolvenza come </a:t>
            </a:r>
            <a:r>
              <a:rPr lang="it-IT" sz="1400" dirty="0" smtClean="0"/>
              <a:t>patologia </a:t>
            </a:r>
            <a:r>
              <a:rPr lang="it-IT" sz="1400" dirty="0"/>
              <a:t>«reversibile» o «irreversibile» </a:t>
            </a:r>
            <a:r>
              <a:rPr lang="it-IT" sz="1400" dirty="0" smtClean="0"/>
              <a:t>vada fatta  </a:t>
            </a:r>
            <a:r>
              <a:rPr lang="it-IT" sz="1400" dirty="0"/>
              <a:t>unicamente </a:t>
            </a:r>
            <a:r>
              <a:rPr lang="it-IT" sz="1400" b="1" u="sng" dirty="0" smtClean="0"/>
              <a:t>sulle autonome capacità di recupero </a:t>
            </a:r>
            <a:r>
              <a:rPr lang="it-IT" sz="1400" b="1" u="sng" dirty="0"/>
              <a:t>dell’impresa</a:t>
            </a:r>
            <a:r>
              <a:rPr lang="it-IT" sz="1400" dirty="0"/>
              <a:t>, a prescindere dalla </a:t>
            </a:r>
            <a:r>
              <a:rPr lang="it-IT" sz="1400" dirty="0" smtClean="0"/>
              <a:t>disponibilità dei terzi  </a:t>
            </a:r>
            <a:r>
              <a:rPr lang="it-IT" sz="1400" dirty="0"/>
              <a:t>ad accordare ulteriore </a:t>
            </a:r>
            <a:r>
              <a:rPr lang="it-IT" sz="1400" dirty="0" smtClean="0"/>
              <a:t>fiducia (</a:t>
            </a:r>
            <a:r>
              <a:rPr lang="it-IT" sz="1400" dirty="0"/>
              <a:t>e credito) </a:t>
            </a:r>
            <a:r>
              <a:rPr lang="it-IT" sz="1400" dirty="0" smtClean="0"/>
              <a:t>all’impresa. </a:t>
            </a:r>
            <a:endParaRPr lang="it-IT" sz="1400" dirty="0"/>
          </a:p>
        </p:txBody>
      </p:sp>
    </p:spTree>
    <p:extLst>
      <p:ext uri="{BB962C8B-B14F-4D97-AF65-F5344CB8AC3E}">
        <p14:creationId xmlns:p14="http://schemas.microsoft.com/office/powerpoint/2010/main" val="45527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47500" lnSpcReduction="20000"/>
          </a:bodyPr>
          <a:lstStyle/>
          <a:p>
            <a:endParaRPr lang="it-IT" dirty="0" smtClean="0"/>
          </a:p>
          <a:p>
            <a:r>
              <a:rPr lang="it-IT" dirty="0" smtClean="0"/>
              <a:t>Ecco pertanto che, </a:t>
            </a:r>
            <a:r>
              <a:rPr lang="it-IT" b="1" u="sng" dirty="0" smtClean="0"/>
              <a:t>sotto il profilo giuridico</a:t>
            </a:r>
            <a:r>
              <a:rPr lang="it-IT" dirty="0" smtClean="0"/>
              <a:t>, le valutazioni sulla </a:t>
            </a:r>
            <a:r>
              <a:rPr lang="it-IT" b="1" u="sng" dirty="0" smtClean="0"/>
              <a:t>autonoma capacità di recupero dell’impresa</a:t>
            </a:r>
            <a:r>
              <a:rPr lang="it-IT" dirty="0" smtClean="0"/>
              <a:t> diventano più rigorose ed essenziali; esse  sono prevalentemente incentrate sul </a:t>
            </a:r>
            <a:r>
              <a:rPr lang="it-IT" b="1" u="sng" dirty="0" smtClean="0"/>
              <a:t>profilo finanziario</a:t>
            </a:r>
            <a:r>
              <a:rPr lang="it-IT" dirty="0" smtClean="0"/>
              <a:t>: in una situazione di crisi </a:t>
            </a:r>
            <a:r>
              <a:rPr lang="it-IT" b="1" u="sng" dirty="0" smtClean="0"/>
              <a:t>la perdita della capacità di programmare e monitorare le dinamiche dei flussi aziendali</a:t>
            </a:r>
            <a:r>
              <a:rPr lang="it-IT" dirty="0" smtClean="0"/>
              <a:t> porta, molto probabilmente,  l’impresa in una fase di insolvenza irreversibile.</a:t>
            </a:r>
          </a:p>
          <a:p>
            <a:r>
              <a:rPr lang="it-IT" dirty="0" smtClean="0"/>
              <a:t>Affermare semplicemente che è illiquido, quindi insolvente, l’imprenditore che non ha attualmente i mezzi monetari per regolare le proprie passività secondo il piano delle loro scadenze rischia di provocare l’attivazione del trattamento concorsuale quando lo stesso non è ancora necessario  oppure rischia di ricondurre ad una ‘vecchia’ concezione dell’insolvenza che, di fatto, coincideva con il sintomo esteriore della ‘cessazione dei pagamenti’. </a:t>
            </a:r>
            <a:endParaRPr lang="it-IT" dirty="0"/>
          </a:p>
          <a:p>
            <a:r>
              <a:rPr lang="it-IT" dirty="0" smtClean="0"/>
              <a:t>Quello che si vuol sostenere e che la capacità dell’impresa di poter contare su un efficace meccanismo programmatorio, anche in situazioni di stress finanziario, anche anticipando suddette situazioni, rappresenta ‘…</a:t>
            </a:r>
            <a:r>
              <a:rPr lang="it-IT" b="1" u="sng" dirty="0" smtClean="0"/>
              <a:t>una fondamentale esternalità positiva dell’impresa</a:t>
            </a:r>
            <a:r>
              <a:rPr lang="it-IT" dirty="0" smtClean="0"/>
              <a:t>…’, quella più significativa per continuare a mantenere credibilità / affidabilità sul mercato (Commentario alla L.F. diretto da G. Cavallini – Milano 2010).</a:t>
            </a:r>
          </a:p>
          <a:p>
            <a:r>
              <a:rPr lang="it-IT" dirty="0" smtClean="0"/>
              <a:t>Ovviamente dovrà trattarsi di programmazioni e monitoraggi </a:t>
            </a:r>
            <a:r>
              <a:rPr lang="it-IT" b="1" u="sng" dirty="0" smtClean="0"/>
              <a:t>credibili ed obiettivi </a:t>
            </a:r>
            <a:r>
              <a:rPr lang="it-IT" dirty="0" smtClean="0"/>
              <a:t>in quanto anche la verifica negativa circa la </a:t>
            </a:r>
            <a:r>
              <a:rPr lang="it-IT" b="1" u="sng" dirty="0" smtClean="0"/>
              <a:t>razionalità della programmazione </a:t>
            </a:r>
            <a:r>
              <a:rPr lang="it-IT" dirty="0" smtClean="0"/>
              <a:t>conduce all’insolvenza dell’imprenditore. </a:t>
            </a:r>
          </a:p>
          <a:p>
            <a:pPr marL="0" indent="0">
              <a:buNone/>
            </a:pPr>
            <a:endParaRPr lang="it-IT" dirty="0" smtClean="0"/>
          </a:p>
          <a:p>
            <a:r>
              <a:rPr lang="it-IT" dirty="0" smtClean="0"/>
              <a:t>Per </a:t>
            </a:r>
            <a:r>
              <a:rPr lang="it-IT" dirty="0"/>
              <a:t>gestire, privatisticamente, lo stato di crisi l’imprenditore ed i suoi creditori hanno oggi a </a:t>
            </a:r>
            <a:r>
              <a:rPr lang="it-IT" dirty="0" smtClean="0"/>
              <a:t>disposizione </a:t>
            </a:r>
            <a:r>
              <a:rPr lang="it-IT" dirty="0"/>
              <a:t>le seguenti alternative:</a:t>
            </a:r>
          </a:p>
          <a:p>
            <a:pPr marL="0" indent="0">
              <a:buNone/>
            </a:pPr>
            <a:r>
              <a:rPr lang="it-IT" dirty="0"/>
              <a:t>	. </a:t>
            </a:r>
            <a:r>
              <a:rPr lang="it-IT" b="1" dirty="0"/>
              <a:t>Piani attesati;</a:t>
            </a:r>
          </a:p>
          <a:p>
            <a:pPr marL="0" indent="0">
              <a:buNone/>
            </a:pPr>
            <a:r>
              <a:rPr lang="it-IT" dirty="0"/>
              <a:t>	. </a:t>
            </a:r>
            <a:r>
              <a:rPr lang="it-IT" b="1" dirty="0"/>
              <a:t>Accordi di ristrutturazione dei debiti;</a:t>
            </a:r>
          </a:p>
          <a:p>
            <a:pPr marL="0" indent="0">
              <a:buNone/>
            </a:pPr>
            <a:r>
              <a:rPr lang="it-IT" dirty="0"/>
              <a:t>	. </a:t>
            </a:r>
            <a:r>
              <a:rPr lang="it-IT" b="1" dirty="0"/>
              <a:t>Concordato preventivo.</a:t>
            </a:r>
          </a:p>
          <a:p>
            <a:r>
              <a:rPr lang="it-IT" dirty="0"/>
              <a:t>Le procedure sono caratterizzate da un grado di solennità / formalità </a:t>
            </a:r>
            <a:r>
              <a:rPr lang="it-IT" dirty="0" smtClean="0"/>
              <a:t>crescente, </a:t>
            </a:r>
            <a:r>
              <a:rPr lang="it-IT" dirty="0"/>
              <a:t>direttamente proporzionale al grado di </a:t>
            </a:r>
            <a:r>
              <a:rPr lang="it-IT" b="1" u="sng" dirty="0"/>
              <a:t>coinvolgimento dell’autorità giudiziaria ed al grado di tutela accordato in caso di insuccesso del </a:t>
            </a:r>
            <a:r>
              <a:rPr lang="it-IT" b="1" u="sng" dirty="0" smtClean="0"/>
              <a:t>piano</a:t>
            </a:r>
            <a:r>
              <a:rPr lang="it-IT" dirty="0" smtClean="0"/>
              <a:t>.</a:t>
            </a:r>
            <a:endParaRPr lang="it-IT" dirty="0"/>
          </a:p>
        </p:txBody>
      </p:sp>
    </p:spTree>
    <p:extLst>
      <p:ext uri="{BB962C8B-B14F-4D97-AF65-F5344CB8AC3E}">
        <p14:creationId xmlns:p14="http://schemas.microsoft.com/office/powerpoint/2010/main" val="876262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55000" lnSpcReduction="20000"/>
          </a:bodyPr>
          <a:lstStyle/>
          <a:p>
            <a:pPr marL="457200" indent="-457200"/>
            <a:r>
              <a:rPr lang="it-IT"/>
              <a:t>Il primo elemento che colpisce nell’affrontare la tematica dei cosiddetti </a:t>
            </a:r>
            <a:r>
              <a:rPr lang="it-IT" b="1" u="sng"/>
              <a:t>piani attestati di risanamento</a:t>
            </a:r>
            <a:r>
              <a:rPr lang="it-IT"/>
              <a:t>, è l’assenza di tipizzazione normativa: </a:t>
            </a:r>
            <a:r>
              <a:rPr lang="it-IT" b="1" u="sng"/>
              <a:t>piano attestato di risanamento</a:t>
            </a:r>
            <a:r>
              <a:rPr lang="it-IT"/>
              <a:t> non è un istituto tipico del diritto civile o concorsuale, non è previsto da alcuna norma, non è definito da alcuna parte.</a:t>
            </a:r>
          </a:p>
          <a:p>
            <a:pPr marL="457200" indent="-457200"/>
            <a:r>
              <a:rPr lang="it-IT"/>
              <a:t>Stupisce ancora di più che il legislatore, operando come se si trattasse di un istituto tipico, ne ha disciplinato alcuni effetti in caso di fallimento dell’imprenditore, ai fini </a:t>
            </a:r>
            <a:r>
              <a:rPr lang="it-IT" b="1" u="sng"/>
              <a:t>dell’esenzione da revocatoria </a:t>
            </a:r>
            <a:r>
              <a:rPr lang="it-IT"/>
              <a:t>degli atti esecutivi del piano. Non si tratta di una novità: basti pensare al </a:t>
            </a:r>
            <a:r>
              <a:rPr lang="it-IT" i="1"/>
              <a:t>leasing</a:t>
            </a:r>
            <a:r>
              <a:rPr lang="it-IT"/>
              <a:t>, più volte richiamato in normative speciali, ma mai disciplinato dal legislatore (gli imbarazzi applicativi sono stati ormai risolti grazie ad una pratica commerciale corposa, consolidata ed abbastanza uniforme). </a:t>
            </a:r>
          </a:p>
          <a:p>
            <a:pPr marL="457200" indent="-457200"/>
            <a:r>
              <a:rPr lang="it-IT" smtClean="0"/>
              <a:t>I piani di risanamento rappresentano una </a:t>
            </a:r>
            <a:r>
              <a:rPr lang="it-IT"/>
              <a:t>categoria creata dall’interprete, con lo scopo di dare certezza ad una situazione </a:t>
            </a:r>
            <a:r>
              <a:rPr lang="it-IT" b="1" u="sng"/>
              <a:t>disciplinata in modo incerto dal legislatore</a:t>
            </a:r>
            <a:r>
              <a:rPr lang="it-IT"/>
              <a:t>, il quale, esentando da revocatoria alcuni atti in particolari situazioni</a:t>
            </a:r>
            <a:r>
              <a:rPr lang="it-IT" b="1"/>
              <a:t>, </a:t>
            </a:r>
            <a:r>
              <a:rPr lang="it-IT" b="1" u="sng"/>
              <a:t>ha tratteggiato alcuni elementi fondamentali di questo “presunto” istituto</a:t>
            </a:r>
            <a:r>
              <a:rPr lang="it-IT"/>
              <a:t>, che poi l’interprete ha dovuto “ricreare”.</a:t>
            </a:r>
          </a:p>
          <a:p>
            <a:pPr marL="457200" indent="-457200"/>
            <a:r>
              <a:rPr lang="it-IT"/>
              <a:t>Qui l’interprete non va ad estrapolare da una norma il suo significato, ai fini dell’applicazione ad una fattispecie concreta, ma piuttosto </a:t>
            </a:r>
            <a:r>
              <a:rPr lang="it-IT" b="1" u="sng"/>
              <a:t>compie un’opera di integrazione della norma, intesa come precetto giuridico</a:t>
            </a:r>
            <a:r>
              <a:rPr lang="it-IT"/>
              <a:t>; l’operatore giuridico opera come un restauratore, che </a:t>
            </a:r>
            <a:r>
              <a:rPr lang="it-IT" b="1"/>
              <a:t>sulla base di alcuni frammenti di un’opera, cerca di ricostruire la scultura originaria</a:t>
            </a:r>
            <a:r>
              <a:rPr lang="it-IT"/>
              <a:t>, assemblando i pezzi e cercando di riprodurre quelli mancanti con le informazioni che dal quadro storico culturale dell’epoca riesce ad avere.</a:t>
            </a:r>
          </a:p>
          <a:p>
            <a:endParaRPr lang="it-IT"/>
          </a:p>
        </p:txBody>
      </p:sp>
    </p:spTree>
    <p:extLst>
      <p:ext uri="{BB962C8B-B14F-4D97-AF65-F5344CB8AC3E}">
        <p14:creationId xmlns:p14="http://schemas.microsoft.com/office/powerpoint/2010/main" val="467419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endParaRPr lang="it-IT" smtClean="0"/>
          </a:p>
          <a:p>
            <a:r>
              <a:rPr lang="it-IT" sz="6400" smtClean="0"/>
              <a:t>Ex articolo </a:t>
            </a:r>
            <a:r>
              <a:rPr lang="it-IT" sz="6400"/>
              <a:t>67 della legge fallimentare </a:t>
            </a:r>
            <a:r>
              <a:rPr lang="it-IT" sz="6400" smtClean="0"/>
              <a:t>sono </a:t>
            </a:r>
            <a:r>
              <a:rPr lang="it-IT" sz="6400"/>
              <a:t>revocati, salvo che </a:t>
            </a:r>
            <a:r>
              <a:rPr lang="it-IT" sz="6400" smtClean="0"/>
              <a:t>l'altra parte </a:t>
            </a:r>
            <a:r>
              <a:rPr lang="it-IT" sz="6400"/>
              <a:t>provi che non conosceva lo stato d'insolvenza del debitore, una serie </a:t>
            </a:r>
            <a:r>
              <a:rPr lang="it-IT" sz="6400" smtClean="0"/>
              <a:t>di atti </a:t>
            </a:r>
            <a:r>
              <a:rPr lang="it-IT" sz="6400"/>
              <a:t>compiuti nell’anno </a:t>
            </a:r>
            <a:r>
              <a:rPr lang="it-IT" sz="6400" smtClean="0"/>
              <a:t>che </a:t>
            </a:r>
            <a:r>
              <a:rPr lang="it-IT" sz="6400"/>
              <a:t>precede il fallimento (ad eccezione degli atti </a:t>
            </a:r>
            <a:r>
              <a:rPr lang="it-IT" sz="6400" smtClean="0"/>
              <a:t>di cui </a:t>
            </a:r>
            <a:r>
              <a:rPr lang="it-IT" sz="6400"/>
              <a:t>al n.4, per cui il periodo si riduce a sei mesi), caratterizzati da elementi </a:t>
            </a:r>
            <a:r>
              <a:rPr lang="it-IT" sz="6400" smtClean="0"/>
              <a:t>di anormalità</a:t>
            </a:r>
            <a:r>
              <a:rPr lang="it-IT" sz="6400"/>
              <a:t>, nonché altri atti “normali” – se compiuti entro sei mesi </a:t>
            </a:r>
            <a:r>
              <a:rPr lang="it-IT" sz="6400" smtClean="0"/>
              <a:t>anteriori alla </a:t>
            </a:r>
            <a:r>
              <a:rPr lang="it-IT" sz="6400"/>
              <a:t>dichiarazione di fallimento - qualora il curatore provi che l'altra </a:t>
            </a:r>
            <a:r>
              <a:rPr lang="it-IT" sz="6400" smtClean="0"/>
              <a:t>parte conosceva </a:t>
            </a:r>
            <a:r>
              <a:rPr lang="it-IT" sz="6400"/>
              <a:t>lo stato d'insolvenza del debitore</a:t>
            </a:r>
            <a:r>
              <a:rPr lang="it-IT" sz="6400" smtClean="0"/>
              <a:t>.</a:t>
            </a:r>
            <a:endParaRPr lang="it-IT" sz="6400"/>
          </a:p>
          <a:p>
            <a:r>
              <a:rPr lang="it-IT" sz="6400" smtClean="0"/>
              <a:t>L’articolo 67, al terzo comma,  </a:t>
            </a:r>
            <a:r>
              <a:rPr lang="it-IT" sz="6400"/>
              <a:t>introduce una deroga per alcune tipologie di atti, tra cui vi </a:t>
            </a:r>
            <a:r>
              <a:rPr lang="it-IT" sz="6400" smtClean="0"/>
              <a:t>sono “..</a:t>
            </a:r>
            <a:r>
              <a:rPr lang="it-IT" sz="6400" i="1"/>
              <a:t>d) gli atti, i pagamenti e le garanzie concesse su beni del debitore </a:t>
            </a:r>
            <a:r>
              <a:rPr lang="it-IT" sz="6400" i="1" smtClean="0"/>
              <a:t>purché posti </a:t>
            </a:r>
            <a:r>
              <a:rPr lang="it-IT" sz="6400" i="1"/>
              <a:t>in essere in </a:t>
            </a:r>
            <a:r>
              <a:rPr lang="it-IT" sz="6400" b="1" i="1"/>
              <a:t>esecuzione </a:t>
            </a:r>
            <a:r>
              <a:rPr lang="it-IT" sz="6400" i="1"/>
              <a:t>di un </a:t>
            </a:r>
            <a:r>
              <a:rPr lang="it-IT" sz="6400" b="1" i="1"/>
              <a:t>piano </a:t>
            </a:r>
            <a:r>
              <a:rPr lang="it-IT" sz="6400" i="1"/>
              <a:t>che </a:t>
            </a:r>
            <a:r>
              <a:rPr lang="it-IT" sz="6400" b="1" i="1"/>
              <a:t>appaia idoneo </a:t>
            </a:r>
            <a:r>
              <a:rPr lang="it-IT" sz="6400" i="1"/>
              <a:t>a consentire </a:t>
            </a:r>
            <a:r>
              <a:rPr lang="it-IT" sz="6400" i="1" smtClean="0"/>
              <a:t>il </a:t>
            </a:r>
            <a:r>
              <a:rPr lang="it-IT" sz="6400" b="1" i="1" smtClean="0"/>
              <a:t>risanamento </a:t>
            </a:r>
            <a:r>
              <a:rPr lang="it-IT" sz="6400" b="1" i="1"/>
              <a:t>della esposizione debitoria dell'impresa e ad assicurare </a:t>
            </a:r>
            <a:r>
              <a:rPr lang="it-IT" sz="6400" b="1" i="1" smtClean="0"/>
              <a:t>il riequilibrio </a:t>
            </a:r>
            <a:r>
              <a:rPr lang="it-IT" sz="6400" b="1" i="1"/>
              <a:t>della sua situazione </a:t>
            </a:r>
            <a:r>
              <a:rPr lang="it-IT" sz="6400" b="1" i="1" smtClean="0"/>
              <a:t>finanziaria</a:t>
            </a:r>
            <a:r>
              <a:rPr lang="it-IT" sz="6400" i="1" smtClean="0"/>
              <a:t>; un professionista indipendente </a:t>
            </a:r>
            <a:r>
              <a:rPr lang="it-IT" sz="6400" b="1" i="1" smtClean="0"/>
              <a:t>designato dal debitore</a:t>
            </a:r>
            <a:r>
              <a:rPr lang="it-IT" sz="6400" i="1" smtClean="0"/>
              <a:t>, iscritto nel registro dei revisori legali ed in possesso dei requisiti previsti dall’art. 28, lettere a) e b) (avvocati, dottori commercialisti, ragionieri e ragionieri commercialisti o studi associati tra soggetti rientranti nelle categorie indicate) deve attestare la </a:t>
            </a:r>
            <a:r>
              <a:rPr lang="it-IT" sz="6400" b="1" i="1" smtClean="0"/>
              <a:t>veridicità dei dati aziendali  </a:t>
            </a:r>
            <a:r>
              <a:rPr lang="it-IT" sz="6400" i="1"/>
              <a:t>e la </a:t>
            </a:r>
            <a:r>
              <a:rPr lang="it-IT" sz="6400" b="1" i="1" smtClean="0"/>
              <a:t>fattibilità del piano; </a:t>
            </a:r>
            <a:r>
              <a:rPr lang="it-IT" sz="6400" i="1" smtClean="0"/>
              <a:t>il professionista è indipendente quando </a:t>
            </a:r>
            <a:r>
              <a:rPr lang="it-IT" sz="6400" b="1" i="1" smtClean="0"/>
              <a:t>non è legato all’impresa o a coloro che hanno interesse all’operazione di risanamento da rapporti di natura personale o professionale tali da comprometterne l’indipendenza di giudizio</a:t>
            </a:r>
            <a:r>
              <a:rPr lang="it-IT" sz="6400" i="1" smtClean="0"/>
              <a:t>; in ogni caso il professionista deve essere in possesso dei requisiti previsti dall’art. 2399 (ineleggibilità e decadenza dei sindaci) del codice civile e non deve, </a:t>
            </a:r>
            <a:r>
              <a:rPr lang="it-IT" sz="6400" b="1" i="1" smtClean="0"/>
              <a:t>neanche per il tramite di soggetti con i quali è unito in associazione professionale</a:t>
            </a:r>
            <a:r>
              <a:rPr lang="it-IT" sz="6400" i="1" smtClean="0"/>
              <a:t>, avere prestato negli ultimi cinque anni attività di lavoro subordinato o autonomo in favore del debitore ovvero </a:t>
            </a:r>
            <a:r>
              <a:rPr lang="it-IT" sz="6400" b="1" i="1" smtClean="0"/>
              <a:t>partecipato agli organi di amministrazione o di controllo</a:t>
            </a:r>
            <a:r>
              <a:rPr lang="it-IT" sz="6400" i="1" smtClean="0"/>
              <a:t>; </a:t>
            </a:r>
            <a:r>
              <a:rPr lang="it-IT" sz="6400" b="1" i="1" smtClean="0"/>
              <a:t>il piano può essere pubblicato nel registro delle imprese su richiesta del debitore</a:t>
            </a:r>
            <a:r>
              <a:rPr lang="it-IT" sz="6400" i="1" smtClean="0"/>
              <a:t>;  </a:t>
            </a:r>
            <a:endParaRPr lang="it-IT" sz="6400" i="1"/>
          </a:p>
          <a:p>
            <a:r>
              <a:rPr lang="it-IT" sz="6400" smtClean="0"/>
              <a:t>La  formulazione </a:t>
            </a:r>
            <a:r>
              <a:rPr lang="it-IT" sz="6400"/>
              <a:t>della norma </a:t>
            </a:r>
            <a:r>
              <a:rPr lang="it-IT" sz="6400" smtClean="0"/>
              <a:t>crea ancora problemi all’interprete ma occorre dare atto al legislatore del notevole contributo apportato grazie alle modifiche introdotte dal D.L. 22 giugno 2012 n. 83 convertito dalla L. 7 agosto 2012 n. 134. </a:t>
            </a:r>
          </a:p>
          <a:p>
            <a:r>
              <a:rPr lang="it-IT" sz="6400" smtClean="0"/>
              <a:t>Resta sempre la necessità di dover </a:t>
            </a:r>
            <a:r>
              <a:rPr lang="it-IT" sz="6400" b="1" u="sng" smtClean="0"/>
              <a:t>operare a ritroso</a:t>
            </a:r>
            <a:r>
              <a:rPr lang="it-IT" sz="6400" smtClean="0"/>
              <a:t> </a:t>
            </a:r>
            <a:r>
              <a:rPr lang="it-IT" sz="6400"/>
              <a:t>perché la norma prende in esame </a:t>
            </a:r>
            <a:r>
              <a:rPr lang="it-IT" sz="6400" smtClean="0"/>
              <a:t>il momento </a:t>
            </a:r>
            <a:r>
              <a:rPr lang="it-IT" sz="6400"/>
              <a:t>finale, cioè il momento in cui l’imprenditore è fallito e vi è </a:t>
            </a:r>
            <a:r>
              <a:rPr lang="it-IT" sz="6400" smtClean="0"/>
              <a:t>il rischio </a:t>
            </a:r>
            <a:r>
              <a:rPr lang="it-IT" sz="6400"/>
              <a:t>che gli atti compiuti nei sei mesi o nell’anno </a:t>
            </a:r>
            <a:r>
              <a:rPr lang="it-IT" sz="6400" smtClean="0"/>
              <a:t>anteriore </a:t>
            </a:r>
            <a:r>
              <a:rPr lang="it-IT" sz="6400"/>
              <a:t>siano </a:t>
            </a:r>
            <a:r>
              <a:rPr lang="it-IT" sz="6400" smtClean="0"/>
              <a:t>soggetti ad </a:t>
            </a:r>
            <a:r>
              <a:rPr lang="it-IT" sz="6400"/>
              <a:t>azione </a:t>
            </a:r>
            <a:r>
              <a:rPr lang="it-IT" sz="6400" smtClean="0"/>
              <a:t>revocatoria.</a:t>
            </a:r>
          </a:p>
        </p:txBody>
      </p:sp>
    </p:spTree>
    <p:extLst>
      <p:ext uri="{BB962C8B-B14F-4D97-AF65-F5344CB8AC3E}">
        <p14:creationId xmlns:p14="http://schemas.microsoft.com/office/powerpoint/2010/main" val="1399416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18864" y="404664"/>
            <a:ext cx="8229600" cy="5721499"/>
          </a:xfrm>
        </p:spPr>
        <p:txBody>
          <a:bodyPr>
            <a:noAutofit/>
          </a:bodyPr>
          <a:lstStyle/>
          <a:p>
            <a:r>
              <a:rPr lang="it-IT" sz="1600" dirty="0"/>
              <a:t>Il piano </a:t>
            </a:r>
            <a:r>
              <a:rPr lang="it-IT" sz="1600" dirty="0" smtClean="0"/>
              <a:t>attestato di </a:t>
            </a:r>
            <a:r>
              <a:rPr lang="it-IT" sz="1600" dirty="0"/>
              <a:t>risanamento </a:t>
            </a:r>
            <a:r>
              <a:rPr lang="it-IT" sz="1600" b="1" u="sng" dirty="0"/>
              <a:t>non è una procedura </a:t>
            </a:r>
            <a:r>
              <a:rPr lang="it-IT" sz="1600" b="1" u="sng" dirty="0" smtClean="0"/>
              <a:t>concorsuale</a:t>
            </a:r>
            <a:r>
              <a:rPr lang="it-IT" sz="1600" dirty="0" smtClean="0"/>
              <a:t>, </a:t>
            </a:r>
            <a:r>
              <a:rPr lang="it-IT" sz="1600" dirty="0"/>
              <a:t>intesa </a:t>
            </a:r>
            <a:r>
              <a:rPr lang="it-IT" sz="1600" dirty="0" smtClean="0"/>
              <a:t>come procedimento </a:t>
            </a:r>
            <a:r>
              <a:rPr lang="it-IT" sz="1600" dirty="0"/>
              <a:t>fondato su presupposti riconoscibili e accertabili </a:t>
            </a:r>
            <a:r>
              <a:rPr lang="it-IT" sz="1600" dirty="0" smtClean="0"/>
              <a:t>da parte di un’autorità preposta.</a:t>
            </a:r>
          </a:p>
          <a:p>
            <a:r>
              <a:rPr lang="it-IT" sz="1600" dirty="0"/>
              <a:t>Il piano attestato di risanamento </a:t>
            </a:r>
            <a:r>
              <a:rPr lang="it-IT" sz="1600" b="1" u="sng" dirty="0"/>
              <a:t>non </a:t>
            </a:r>
            <a:r>
              <a:rPr lang="it-IT" sz="1600" b="1" u="sng" dirty="0" smtClean="0"/>
              <a:t>inaugura </a:t>
            </a:r>
            <a:r>
              <a:rPr lang="it-IT" sz="1600" b="1" u="sng" dirty="0"/>
              <a:t>alcun procedimento</a:t>
            </a:r>
            <a:r>
              <a:rPr lang="it-IT" sz="1600" dirty="0" smtClean="0"/>
              <a:t>, è </a:t>
            </a:r>
            <a:r>
              <a:rPr lang="it-IT" sz="1600" dirty="0"/>
              <a:t>piuttosto un atto interno </a:t>
            </a:r>
            <a:r>
              <a:rPr lang="it-IT" sz="1600" dirty="0" smtClean="0"/>
              <a:t>all’impresa, </a:t>
            </a:r>
            <a:r>
              <a:rPr lang="it-IT" sz="1600" dirty="0"/>
              <a:t>che riceve </a:t>
            </a:r>
            <a:r>
              <a:rPr lang="it-IT" sz="1600" dirty="0" smtClean="0"/>
              <a:t>un’attestazione da </a:t>
            </a:r>
            <a:r>
              <a:rPr lang="it-IT" sz="1600" dirty="0"/>
              <a:t>parte di un esperto</a:t>
            </a:r>
            <a:r>
              <a:rPr lang="it-IT" sz="1600" dirty="0" smtClean="0"/>
              <a:t>.</a:t>
            </a:r>
          </a:p>
          <a:p>
            <a:r>
              <a:rPr lang="it-IT" sz="1600" b="1" u="sng" dirty="0" smtClean="0"/>
              <a:t>Non </a:t>
            </a:r>
            <a:r>
              <a:rPr lang="it-IT" sz="1600" b="1" u="sng" dirty="0"/>
              <a:t>ha un presupposto oggettivo e </a:t>
            </a:r>
            <a:r>
              <a:rPr lang="it-IT" sz="1600" b="1" u="sng" dirty="0" smtClean="0"/>
              <a:t>soggettivo predefinito</a:t>
            </a:r>
            <a:r>
              <a:rPr lang="it-IT" sz="1600" dirty="0"/>
              <a:t>, come tale accertabile </a:t>
            </a:r>
            <a:r>
              <a:rPr lang="it-IT" sz="1600" dirty="0" smtClean="0"/>
              <a:t>preventivamente da un’autorità: </a:t>
            </a:r>
            <a:r>
              <a:rPr lang="it-IT" sz="1600" b="1" u="sng" dirty="0" smtClean="0"/>
              <a:t>ovviamente, sarà utilizzato da parte di soggetti potenzialmente fallibili.</a:t>
            </a:r>
          </a:p>
          <a:p>
            <a:r>
              <a:rPr lang="it-IT" sz="1600" b="1" dirty="0"/>
              <a:t>Non coinvolge</a:t>
            </a:r>
            <a:r>
              <a:rPr lang="it-IT" sz="1600" dirty="0"/>
              <a:t>, se non indirettamente</a:t>
            </a:r>
            <a:r>
              <a:rPr lang="it-IT" sz="1600" dirty="0" smtClean="0"/>
              <a:t>, </a:t>
            </a:r>
            <a:r>
              <a:rPr lang="it-IT" sz="1600" b="1" dirty="0"/>
              <a:t>i creditori </a:t>
            </a:r>
            <a:r>
              <a:rPr lang="it-IT" sz="1600" dirty="0"/>
              <a:t>e non ne assicura, anzi </a:t>
            </a:r>
            <a:r>
              <a:rPr lang="it-IT" sz="1600" b="1" u="sng" dirty="0"/>
              <a:t>può pregiudicarne, la parità di </a:t>
            </a:r>
            <a:r>
              <a:rPr lang="it-IT" sz="1600" b="1" u="sng" dirty="0" smtClean="0"/>
              <a:t>trattamento.</a:t>
            </a:r>
          </a:p>
          <a:p>
            <a:r>
              <a:rPr lang="it-IT" sz="1600" dirty="0"/>
              <a:t>Il piano attestato di risanamento non è neppure una forma di </a:t>
            </a:r>
            <a:r>
              <a:rPr lang="it-IT" sz="1600" dirty="0" smtClean="0"/>
              <a:t>accordo di </a:t>
            </a:r>
            <a:r>
              <a:rPr lang="it-IT" sz="1600" dirty="0"/>
              <a:t>ristrutturazione o, più in generale, uno strumento di soluzione </a:t>
            </a:r>
            <a:r>
              <a:rPr lang="it-IT" sz="1600" dirty="0" smtClean="0"/>
              <a:t>concordata della </a:t>
            </a:r>
            <a:r>
              <a:rPr lang="it-IT" sz="1600" dirty="0"/>
              <a:t>crisi. Esso è, propriamente, atto unilaterale che non vede alcun </a:t>
            </a:r>
            <a:r>
              <a:rPr lang="it-IT" sz="1600" dirty="0" smtClean="0"/>
              <a:t>intervento di </a:t>
            </a:r>
            <a:r>
              <a:rPr lang="it-IT" sz="1600" dirty="0"/>
              <a:t>uno o più creditori nella sua fase costitutiva e </a:t>
            </a:r>
            <a:r>
              <a:rPr lang="it-IT" sz="1600" dirty="0" smtClean="0"/>
              <a:t>deliberativa</a:t>
            </a:r>
            <a:r>
              <a:rPr lang="it-IT" sz="1600" dirty="0"/>
              <a:t>. </a:t>
            </a:r>
            <a:endParaRPr lang="it-IT" sz="1600" dirty="0" smtClean="0"/>
          </a:p>
          <a:p>
            <a:r>
              <a:rPr lang="it-IT" sz="1600" dirty="0" smtClean="0"/>
              <a:t>L’intesa con </a:t>
            </a:r>
            <a:r>
              <a:rPr lang="it-IT" sz="1600" dirty="0"/>
              <a:t>taluni creditori, o in ipotesi con uno solo o con tutti, </a:t>
            </a:r>
            <a:r>
              <a:rPr lang="it-IT" sz="1600" dirty="0" smtClean="0"/>
              <a:t>di </a:t>
            </a:r>
            <a:r>
              <a:rPr lang="it-IT" sz="1600" dirty="0"/>
              <a:t>norma è (può essere) un presupposto di fatto del piano, il quale può fondarsi su </a:t>
            </a:r>
            <a:r>
              <a:rPr lang="it-IT" sz="1600" dirty="0" smtClean="0"/>
              <a:t>talune assunzioni </a:t>
            </a:r>
            <a:r>
              <a:rPr lang="it-IT" sz="1600" dirty="0"/>
              <a:t>economiche, patrimoniali e finanziarie grazie al fatto che </a:t>
            </a:r>
            <a:r>
              <a:rPr lang="it-IT" sz="1600" dirty="0" smtClean="0"/>
              <a:t>tale accordo </a:t>
            </a:r>
            <a:r>
              <a:rPr lang="it-IT" sz="1600" dirty="0"/>
              <a:t>vi sia</a:t>
            </a:r>
            <a:r>
              <a:rPr lang="it-IT" sz="1600" dirty="0" smtClean="0"/>
              <a:t>.</a:t>
            </a:r>
          </a:p>
          <a:p>
            <a:r>
              <a:rPr lang="it-IT" sz="1600" dirty="0" smtClean="0"/>
              <a:t>L’accordo, eventuale,  </a:t>
            </a:r>
            <a:r>
              <a:rPr lang="it-IT" sz="1600" dirty="0"/>
              <a:t>non gioca alcun rilievo giuridico sul piano </a:t>
            </a:r>
            <a:r>
              <a:rPr lang="it-IT" sz="1600" dirty="0" smtClean="0"/>
              <a:t> che </a:t>
            </a:r>
            <a:r>
              <a:rPr lang="it-IT" sz="1600" dirty="0"/>
              <a:t>è in sé atto sufficiente, in presenza delle altre condizioni di legge, a </a:t>
            </a:r>
            <a:r>
              <a:rPr lang="it-IT" sz="1600" dirty="0" smtClean="0"/>
              <a:t>far scaturire </a:t>
            </a:r>
            <a:r>
              <a:rPr lang="it-IT" sz="1600" dirty="0"/>
              <a:t>certi effetti per l’ordinamento.</a:t>
            </a:r>
            <a:endParaRPr lang="it-IT" sz="1600" dirty="0" smtClean="0"/>
          </a:p>
          <a:p>
            <a:r>
              <a:rPr lang="it-IT" sz="1600" b="1" dirty="0" smtClean="0"/>
              <a:t>La </a:t>
            </a:r>
            <a:r>
              <a:rPr lang="it-IT" sz="1600" b="1" dirty="0"/>
              <a:t>soluzione di uno stato di crisi è</a:t>
            </a:r>
            <a:r>
              <a:rPr lang="it-IT" sz="1600" dirty="0"/>
              <a:t>, certamente</a:t>
            </a:r>
            <a:r>
              <a:rPr lang="it-IT" sz="1600" b="1" dirty="0"/>
              <a:t>, </a:t>
            </a:r>
            <a:r>
              <a:rPr lang="it-IT" sz="1600" b="1" dirty="0" smtClean="0"/>
              <a:t>l’obiettivo del </a:t>
            </a:r>
            <a:r>
              <a:rPr lang="it-IT" sz="1600" b="1" dirty="0"/>
              <a:t>piano </a:t>
            </a:r>
            <a:r>
              <a:rPr lang="it-IT" sz="1600" dirty="0" smtClean="0"/>
              <a:t>ma </a:t>
            </a:r>
            <a:r>
              <a:rPr lang="it-IT" sz="1600" dirty="0"/>
              <a:t>solo nel senso delle </a:t>
            </a:r>
            <a:r>
              <a:rPr lang="it-IT" sz="1600" b="1" u="sng" dirty="0"/>
              <a:t>motivazioni </a:t>
            </a:r>
            <a:r>
              <a:rPr lang="it-IT" sz="1600" b="1" u="sng" dirty="0" smtClean="0"/>
              <a:t>dell’imprenditore e </a:t>
            </a:r>
            <a:r>
              <a:rPr lang="it-IT" sz="1600" b="1" u="sng" dirty="0"/>
              <a:t>del giudizio di </a:t>
            </a:r>
            <a:r>
              <a:rPr lang="it-IT" sz="1600" b="1" u="sng" dirty="0" smtClean="0"/>
              <a:t>fattibilità dell’attestatore. </a:t>
            </a:r>
          </a:p>
        </p:txBody>
      </p:sp>
    </p:spTree>
    <p:extLst>
      <p:ext uri="{BB962C8B-B14F-4D97-AF65-F5344CB8AC3E}">
        <p14:creationId xmlns:p14="http://schemas.microsoft.com/office/powerpoint/2010/main" val="3039230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1429</TotalTime>
  <Words>9537</Words>
  <Application>Microsoft Office PowerPoint</Application>
  <PresentationFormat>Presentazione su schermo (4:3)</PresentationFormat>
  <Paragraphs>350</Paragraphs>
  <Slides>38</Slides>
  <Notes>1</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Angelo Pellegrino</dc:creator>
  <cp:lastModifiedBy>PELLEGRINO ANGELO</cp:lastModifiedBy>
  <cp:revision>277</cp:revision>
  <dcterms:created xsi:type="dcterms:W3CDTF">2013-01-11T18:33:09Z</dcterms:created>
  <dcterms:modified xsi:type="dcterms:W3CDTF">2015-12-17T13:42:04Z</dcterms:modified>
</cp:coreProperties>
</file>