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5" r:id="rId9"/>
    <p:sldId id="268" r:id="rId10"/>
    <p:sldId id="266" r:id="rId11"/>
    <p:sldId id="267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3630038F-39A8-4A1C-B7C8-BD4F338248C9}">
          <p14:sldIdLst>
            <p14:sldId id="256"/>
            <p14:sldId id="257"/>
            <p14:sldId id="259"/>
            <p14:sldId id="261"/>
            <p14:sldId id="260"/>
            <p14:sldId id="262"/>
            <p14:sldId id="263"/>
            <p14:sldId id="265"/>
            <p14:sldId id="268"/>
            <p14:sldId id="266"/>
            <p14:sldId id="267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757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F6698-3ABD-473A-AB5F-804F5B2001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198EC0B-39E7-4F82-B1DF-A7604786CCE6}">
      <dgm:prSet/>
      <dgm:spPr/>
      <dgm:t>
        <a:bodyPr/>
        <a:lstStyle/>
        <a:p>
          <a:pPr rtl="0"/>
          <a:r>
            <a:rPr lang="it-IT" smtClean="0"/>
            <a:t>Fatturazione immediata contestuale alla spedizione dei beni</a:t>
          </a:r>
          <a:endParaRPr lang="it-IT"/>
        </a:p>
      </dgm:t>
    </dgm:pt>
    <dgm:pt modelId="{1B398F5C-CB45-4498-96C8-899F313699BF}" type="parTrans" cxnId="{55977B6B-88A3-41C3-8D5C-ACC6E3DE99B8}">
      <dgm:prSet/>
      <dgm:spPr/>
      <dgm:t>
        <a:bodyPr/>
        <a:lstStyle/>
        <a:p>
          <a:endParaRPr lang="it-IT"/>
        </a:p>
      </dgm:t>
    </dgm:pt>
    <dgm:pt modelId="{F49CD6BA-E37B-4B34-98B2-7AEDEE94557A}" type="sibTrans" cxnId="{55977B6B-88A3-41C3-8D5C-ACC6E3DE99B8}">
      <dgm:prSet/>
      <dgm:spPr/>
      <dgm:t>
        <a:bodyPr/>
        <a:lstStyle/>
        <a:p>
          <a:endParaRPr lang="it-IT"/>
        </a:p>
      </dgm:t>
    </dgm:pt>
    <dgm:pt modelId="{A312C8B0-DE98-4104-8B65-00B0C7B8C70B}">
      <dgm:prSet/>
      <dgm:spPr/>
      <dgm:t>
        <a:bodyPr/>
        <a:lstStyle/>
        <a:p>
          <a:pPr rtl="0"/>
          <a:r>
            <a:rPr lang="it-IT" smtClean="0"/>
            <a:t>Fatturazione differita entro il giorno 15 del mese successivo alla consegna se questa è comprovata da un documento di trasporto o altro documento idoneo</a:t>
          </a:r>
          <a:endParaRPr lang="it-IT"/>
        </a:p>
      </dgm:t>
    </dgm:pt>
    <dgm:pt modelId="{F0F0F781-4832-4A13-BB7A-22B20FBB861D}" type="parTrans" cxnId="{862E185B-F0DD-4699-8B23-BD38FCA99AE2}">
      <dgm:prSet/>
      <dgm:spPr/>
      <dgm:t>
        <a:bodyPr/>
        <a:lstStyle/>
        <a:p>
          <a:endParaRPr lang="it-IT"/>
        </a:p>
      </dgm:t>
    </dgm:pt>
    <dgm:pt modelId="{A223F649-4DEF-4B14-8AD3-2584058E7824}" type="sibTrans" cxnId="{862E185B-F0DD-4699-8B23-BD38FCA99AE2}">
      <dgm:prSet/>
      <dgm:spPr/>
      <dgm:t>
        <a:bodyPr/>
        <a:lstStyle/>
        <a:p>
          <a:endParaRPr lang="it-IT"/>
        </a:p>
      </dgm:t>
    </dgm:pt>
    <dgm:pt modelId="{61EA0780-33A9-4F43-A094-0500B8C5C4DA}">
      <dgm:prSet/>
      <dgm:spPr/>
      <dgm:t>
        <a:bodyPr/>
        <a:lstStyle/>
        <a:p>
          <a:pPr rtl="0"/>
          <a:r>
            <a:rPr lang="it-IT" dirty="0" smtClean="0"/>
            <a:t>Annotazione della fattura sul registro delle vendite (anche sezionale) </a:t>
          </a:r>
          <a:endParaRPr lang="it-IT" dirty="0"/>
        </a:p>
      </dgm:t>
    </dgm:pt>
    <dgm:pt modelId="{8F4ED2FE-0FA8-4D4D-8185-8384C1AE28C3}" type="parTrans" cxnId="{F59FF7E1-CDFE-4B32-BD03-D79869F8D37B}">
      <dgm:prSet/>
      <dgm:spPr/>
      <dgm:t>
        <a:bodyPr/>
        <a:lstStyle/>
        <a:p>
          <a:endParaRPr lang="it-IT"/>
        </a:p>
      </dgm:t>
    </dgm:pt>
    <dgm:pt modelId="{B4E141C2-C4E0-43C4-A438-6B29D48B666B}" type="sibTrans" cxnId="{F59FF7E1-CDFE-4B32-BD03-D79869F8D37B}">
      <dgm:prSet/>
      <dgm:spPr/>
      <dgm:t>
        <a:bodyPr/>
        <a:lstStyle/>
        <a:p>
          <a:endParaRPr lang="it-IT"/>
        </a:p>
      </dgm:t>
    </dgm:pt>
    <dgm:pt modelId="{4BFA5195-FCAD-4608-956D-E6B6DAC534FE}" type="pres">
      <dgm:prSet presAssocID="{B74F6698-3ABD-473A-AB5F-804F5B2001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2E3F262-188C-4400-B042-4B2757EA57B7}" type="pres">
      <dgm:prSet presAssocID="{0198EC0B-39E7-4F82-B1DF-A7604786CCE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154589-A089-4C5E-9AA4-B37FBFD508B6}" type="pres">
      <dgm:prSet presAssocID="{F49CD6BA-E37B-4B34-98B2-7AEDEE94557A}" presName="spacer" presStyleCnt="0"/>
      <dgm:spPr/>
    </dgm:pt>
    <dgm:pt modelId="{A05A1B82-188D-4AE8-ACBB-7EA772D29426}" type="pres">
      <dgm:prSet presAssocID="{A312C8B0-DE98-4104-8B65-00B0C7B8C70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79773A-7C88-4B35-89C9-27070C77BEC3}" type="pres">
      <dgm:prSet presAssocID="{A223F649-4DEF-4B14-8AD3-2584058E7824}" presName="spacer" presStyleCnt="0"/>
      <dgm:spPr/>
    </dgm:pt>
    <dgm:pt modelId="{1647B5B4-29B1-491B-B749-3556384A4496}" type="pres">
      <dgm:prSet presAssocID="{61EA0780-33A9-4F43-A094-0500B8C5C4D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62E185B-F0DD-4699-8B23-BD38FCA99AE2}" srcId="{B74F6698-3ABD-473A-AB5F-804F5B200163}" destId="{A312C8B0-DE98-4104-8B65-00B0C7B8C70B}" srcOrd="1" destOrd="0" parTransId="{F0F0F781-4832-4A13-BB7A-22B20FBB861D}" sibTransId="{A223F649-4DEF-4B14-8AD3-2584058E7824}"/>
    <dgm:cxn modelId="{AEBCFFE8-0760-4909-9812-1273B69A6EC3}" type="presOf" srcId="{B74F6698-3ABD-473A-AB5F-804F5B200163}" destId="{4BFA5195-FCAD-4608-956D-E6B6DAC534FE}" srcOrd="0" destOrd="0" presId="urn:microsoft.com/office/officeart/2005/8/layout/vList2"/>
    <dgm:cxn modelId="{F59FF7E1-CDFE-4B32-BD03-D79869F8D37B}" srcId="{B74F6698-3ABD-473A-AB5F-804F5B200163}" destId="{61EA0780-33A9-4F43-A094-0500B8C5C4DA}" srcOrd="2" destOrd="0" parTransId="{8F4ED2FE-0FA8-4D4D-8185-8384C1AE28C3}" sibTransId="{B4E141C2-C4E0-43C4-A438-6B29D48B666B}"/>
    <dgm:cxn modelId="{55977B6B-88A3-41C3-8D5C-ACC6E3DE99B8}" srcId="{B74F6698-3ABD-473A-AB5F-804F5B200163}" destId="{0198EC0B-39E7-4F82-B1DF-A7604786CCE6}" srcOrd="0" destOrd="0" parTransId="{1B398F5C-CB45-4498-96C8-899F313699BF}" sibTransId="{F49CD6BA-E37B-4B34-98B2-7AEDEE94557A}"/>
    <dgm:cxn modelId="{AC14DC2E-D077-4301-B7AB-5006D004818D}" type="presOf" srcId="{61EA0780-33A9-4F43-A094-0500B8C5C4DA}" destId="{1647B5B4-29B1-491B-B749-3556384A4496}" srcOrd="0" destOrd="0" presId="urn:microsoft.com/office/officeart/2005/8/layout/vList2"/>
    <dgm:cxn modelId="{E5408152-E135-4C00-83D0-D1F0541CA6FD}" type="presOf" srcId="{A312C8B0-DE98-4104-8B65-00B0C7B8C70B}" destId="{A05A1B82-188D-4AE8-ACBB-7EA772D29426}" srcOrd="0" destOrd="0" presId="urn:microsoft.com/office/officeart/2005/8/layout/vList2"/>
    <dgm:cxn modelId="{DEC0604F-DAEA-4780-8EE1-F559BF426799}" type="presOf" srcId="{0198EC0B-39E7-4F82-B1DF-A7604786CCE6}" destId="{62E3F262-188C-4400-B042-4B2757EA57B7}" srcOrd="0" destOrd="0" presId="urn:microsoft.com/office/officeart/2005/8/layout/vList2"/>
    <dgm:cxn modelId="{208E8908-99E1-410B-A59F-EDFCE502493D}" type="presParOf" srcId="{4BFA5195-FCAD-4608-956D-E6B6DAC534FE}" destId="{62E3F262-188C-4400-B042-4B2757EA57B7}" srcOrd="0" destOrd="0" presId="urn:microsoft.com/office/officeart/2005/8/layout/vList2"/>
    <dgm:cxn modelId="{81591F73-1E51-46D4-B4BF-C18B6E45BA48}" type="presParOf" srcId="{4BFA5195-FCAD-4608-956D-E6B6DAC534FE}" destId="{D6154589-A089-4C5E-9AA4-B37FBFD508B6}" srcOrd="1" destOrd="0" presId="urn:microsoft.com/office/officeart/2005/8/layout/vList2"/>
    <dgm:cxn modelId="{8E367ACB-3225-45CB-9D73-06755FDA6709}" type="presParOf" srcId="{4BFA5195-FCAD-4608-956D-E6B6DAC534FE}" destId="{A05A1B82-188D-4AE8-ACBB-7EA772D29426}" srcOrd="2" destOrd="0" presId="urn:microsoft.com/office/officeart/2005/8/layout/vList2"/>
    <dgm:cxn modelId="{32A6A9F8-DA8B-422B-85ED-82962B9E3543}" type="presParOf" srcId="{4BFA5195-FCAD-4608-956D-E6B6DAC534FE}" destId="{4B79773A-7C88-4B35-89C9-27070C77BEC3}" srcOrd="3" destOrd="0" presId="urn:microsoft.com/office/officeart/2005/8/layout/vList2"/>
    <dgm:cxn modelId="{480E7AA8-E75C-45C6-8424-D2CAB91CFBD2}" type="presParOf" srcId="{4BFA5195-FCAD-4608-956D-E6B6DAC534FE}" destId="{1647B5B4-29B1-491B-B749-3556384A44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FB3132-03CA-4481-8C9D-3B77B7AB42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0E62F40-11FC-4F69-BBEE-ED031F095330}">
      <dgm:prSet/>
      <dgm:spPr/>
      <dgm:t>
        <a:bodyPr/>
        <a:lstStyle/>
        <a:p>
          <a:pPr rtl="0"/>
          <a:r>
            <a:rPr lang="it-IT" smtClean="0"/>
            <a:t>Ultimazione del servizio</a:t>
          </a:r>
          <a:endParaRPr lang="it-IT"/>
        </a:p>
      </dgm:t>
    </dgm:pt>
    <dgm:pt modelId="{8AE149B0-FECC-45AB-8F9E-9637CCFEDFD6}" type="parTrans" cxnId="{AE471BF1-B389-414A-9B41-DA3E357381F6}">
      <dgm:prSet/>
      <dgm:spPr/>
      <dgm:t>
        <a:bodyPr/>
        <a:lstStyle/>
        <a:p>
          <a:endParaRPr lang="it-IT"/>
        </a:p>
      </dgm:t>
    </dgm:pt>
    <dgm:pt modelId="{6553BD78-AF29-446B-AD0E-3F38E85F8D22}" type="sibTrans" cxnId="{AE471BF1-B389-414A-9B41-DA3E357381F6}">
      <dgm:prSet/>
      <dgm:spPr/>
      <dgm:t>
        <a:bodyPr/>
        <a:lstStyle/>
        <a:p>
          <a:endParaRPr lang="it-IT"/>
        </a:p>
      </dgm:t>
    </dgm:pt>
    <dgm:pt modelId="{3A38910C-BC27-48E1-AAD0-6C086D292EA5}">
      <dgm:prSet/>
      <dgm:spPr/>
      <dgm:t>
        <a:bodyPr/>
        <a:lstStyle/>
        <a:p>
          <a:pPr rtl="0"/>
          <a:r>
            <a:rPr lang="it-IT" smtClean="0"/>
            <a:t>Data di maturazione del corrispettivo se il servizio è di carattere periodico o continuativo</a:t>
          </a:r>
          <a:endParaRPr lang="it-IT"/>
        </a:p>
      </dgm:t>
    </dgm:pt>
    <dgm:pt modelId="{E4D9E182-90E1-4728-9A03-3F8528044C33}" type="parTrans" cxnId="{FCB06C43-9DBA-4086-A5CE-AA9DD718620B}">
      <dgm:prSet/>
      <dgm:spPr/>
      <dgm:t>
        <a:bodyPr/>
        <a:lstStyle/>
        <a:p>
          <a:endParaRPr lang="it-IT"/>
        </a:p>
      </dgm:t>
    </dgm:pt>
    <dgm:pt modelId="{B3C8EA23-C6F0-4230-970C-D3345F71118F}" type="sibTrans" cxnId="{FCB06C43-9DBA-4086-A5CE-AA9DD718620B}">
      <dgm:prSet/>
      <dgm:spPr/>
      <dgm:t>
        <a:bodyPr/>
        <a:lstStyle/>
        <a:p>
          <a:endParaRPr lang="it-IT"/>
        </a:p>
      </dgm:t>
    </dgm:pt>
    <dgm:pt modelId="{10307FFB-9E94-413A-ACF6-4FBCBEABE031}">
      <dgm:prSet/>
      <dgm:spPr/>
      <dgm:t>
        <a:bodyPr/>
        <a:lstStyle/>
        <a:p>
          <a:pPr rtl="0"/>
          <a:r>
            <a:rPr lang="it-IT" smtClean="0"/>
            <a:t>Data di pagamento se questo viene effettuato prima della fine del servizio</a:t>
          </a:r>
          <a:endParaRPr lang="it-IT"/>
        </a:p>
      </dgm:t>
    </dgm:pt>
    <dgm:pt modelId="{A3627B02-C4F2-4B21-B73D-50338EE7A10B}" type="parTrans" cxnId="{A01750F0-F56B-4EF2-8151-703FD7D35637}">
      <dgm:prSet/>
      <dgm:spPr/>
      <dgm:t>
        <a:bodyPr/>
        <a:lstStyle/>
        <a:p>
          <a:endParaRPr lang="it-IT"/>
        </a:p>
      </dgm:t>
    </dgm:pt>
    <dgm:pt modelId="{9114B3F8-5903-401C-B5BC-DE0BFF180DA3}" type="sibTrans" cxnId="{A01750F0-F56B-4EF2-8151-703FD7D35637}">
      <dgm:prSet/>
      <dgm:spPr/>
      <dgm:t>
        <a:bodyPr/>
        <a:lstStyle/>
        <a:p>
          <a:endParaRPr lang="it-IT"/>
        </a:p>
      </dgm:t>
    </dgm:pt>
    <dgm:pt modelId="{3838953E-2974-42D4-94A9-CCEC96DA2E1E}">
      <dgm:prSet/>
      <dgm:spPr/>
      <dgm:t>
        <a:bodyPr/>
        <a:lstStyle/>
        <a:p>
          <a:pPr rtl="0"/>
          <a:r>
            <a:rPr lang="it-IT" dirty="0" smtClean="0"/>
            <a:t>Al termine di ciascun anno solare se le prestazioni sono di carattere continuativo nell’arco di un periodo superiore ad un anno e non comportano pagamenti anche parziali</a:t>
          </a:r>
          <a:endParaRPr lang="it-IT" dirty="0"/>
        </a:p>
      </dgm:t>
    </dgm:pt>
    <dgm:pt modelId="{4E2B92FA-F8D7-42E9-BB2F-2C0759A2ADF8}" type="parTrans" cxnId="{41A29839-38F5-468B-9E39-57B6FF34A3F0}">
      <dgm:prSet/>
      <dgm:spPr/>
      <dgm:t>
        <a:bodyPr/>
        <a:lstStyle/>
        <a:p>
          <a:endParaRPr lang="it-IT"/>
        </a:p>
      </dgm:t>
    </dgm:pt>
    <dgm:pt modelId="{CB358461-2673-45FD-B416-135581E4219A}" type="sibTrans" cxnId="{41A29839-38F5-468B-9E39-57B6FF34A3F0}">
      <dgm:prSet/>
      <dgm:spPr/>
      <dgm:t>
        <a:bodyPr/>
        <a:lstStyle/>
        <a:p>
          <a:endParaRPr lang="it-IT"/>
        </a:p>
      </dgm:t>
    </dgm:pt>
    <dgm:pt modelId="{BD79E1DD-3C0B-4D39-BED1-F3F52ACFFFA0}" type="pres">
      <dgm:prSet presAssocID="{23FB3132-03CA-4481-8C9D-3B77B7AB42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8E86ECB-CDFF-427F-A613-437FB8F49752}" type="pres">
      <dgm:prSet presAssocID="{70E62F40-11FC-4F69-BBEE-ED031F09533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CD1461-2244-4F54-BA3A-67EADA648BCB}" type="pres">
      <dgm:prSet presAssocID="{6553BD78-AF29-446B-AD0E-3F38E85F8D22}" presName="spacer" presStyleCnt="0"/>
      <dgm:spPr/>
    </dgm:pt>
    <dgm:pt modelId="{7B22CC23-843C-4F72-8826-4555BED324CA}" type="pres">
      <dgm:prSet presAssocID="{3A38910C-BC27-48E1-AAD0-6C086D292EA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6E7617-D115-487D-AFEC-234F6AD29463}" type="pres">
      <dgm:prSet presAssocID="{B3C8EA23-C6F0-4230-970C-D3345F71118F}" presName="spacer" presStyleCnt="0"/>
      <dgm:spPr/>
    </dgm:pt>
    <dgm:pt modelId="{037D8204-64FE-441A-8831-1E16FCF99785}" type="pres">
      <dgm:prSet presAssocID="{10307FFB-9E94-413A-ACF6-4FBCBEABE03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A4C763-1DEA-4306-A9D1-925C4FAB1DA9}" type="pres">
      <dgm:prSet presAssocID="{9114B3F8-5903-401C-B5BC-DE0BFF180DA3}" presName="spacer" presStyleCnt="0"/>
      <dgm:spPr/>
    </dgm:pt>
    <dgm:pt modelId="{52936AF2-2148-400B-8A92-10E8EA68802B}" type="pres">
      <dgm:prSet presAssocID="{3838953E-2974-42D4-94A9-CCEC96DA2E1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5FCC8AB-33DE-4028-BBFA-EB0521D0EEF5}" type="presOf" srcId="{70E62F40-11FC-4F69-BBEE-ED031F095330}" destId="{78E86ECB-CDFF-427F-A613-437FB8F49752}" srcOrd="0" destOrd="0" presId="urn:microsoft.com/office/officeart/2005/8/layout/vList2"/>
    <dgm:cxn modelId="{FCB06C43-9DBA-4086-A5CE-AA9DD718620B}" srcId="{23FB3132-03CA-4481-8C9D-3B77B7AB4239}" destId="{3A38910C-BC27-48E1-AAD0-6C086D292EA5}" srcOrd="1" destOrd="0" parTransId="{E4D9E182-90E1-4728-9A03-3F8528044C33}" sibTransId="{B3C8EA23-C6F0-4230-970C-D3345F71118F}"/>
    <dgm:cxn modelId="{41A29839-38F5-468B-9E39-57B6FF34A3F0}" srcId="{23FB3132-03CA-4481-8C9D-3B77B7AB4239}" destId="{3838953E-2974-42D4-94A9-CCEC96DA2E1E}" srcOrd="3" destOrd="0" parTransId="{4E2B92FA-F8D7-42E9-BB2F-2C0759A2ADF8}" sibTransId="{CB358461-2673-45FD-B416-135581E4219A}"/>
    <dgm:cxn modelId="{A9584E0D-4293-4EEE-AF67-4179426B272B}" type="presOf" srcId="{10307FFB-9E94-413A-ACF6-4FBCBEABE031}" destId="{037D8204-64FE-441A-8831-1E16FCF99785}" srcOrd="0" destOrd="0" presId="urn:microsoft.com/office/officeart/2005/8/layout/vList2"/>
    <dgm:cxn modelId="{A01750F0-F56B-4EF2-8151-703FD7D35637}" srcId="{23FB3132-03CA-4481-8C9D-3B77B7AB4239}" destId="{10307FFB-9E94-413A-ACF6-4FBCBEABE031}" srcOrd="2" destOrd="0" parTransId="{A3627B02-C4F2-4B21-B73D-50338EE7A10B}" sibTransId="{9114B3F8-5903-401C-B5BC-DE0BFF180DA3}"/>
    <dgm:cxn modelId="{5B87BC90-3359-4C20-B9C2-4AEFDD36E4C4}" type="presOf" srcId="{3838953E-2974-42D4-94A9-CCEC96DA2E1E}" destId="{52936AF2-2148-400B-8A92-10E8EA68802B}" srcOrd="0" destOrd="0" presId="urn:microsoft.com/office/officeart/2005/8/layout/vList2"/>
    <dgm:cxn modelId="{AE471BF1-B389-414A-9B41-DA3E357381F6}" srcId="{23FB3132-03CA-4481-8C9D-3B77B7AB4239}" destId="{70E62F40-11FC-4F69-BBEE-ED031F095330}" srcOrd="0" destOrd="0" parTransId="{8AE149B0-FECC-45AB-8F9E-9637CCFEDFD6}" sibTransId="{6553BD78-AF29-446B-AD0E-3F38E85F8D22}"/>
    <dgm:cxn modelId="{8C1116BB-A002-44AE-990C-EA00FE0E7850}" type="presOf" srcId="{3A38910C-BC27-48E1-AAD0-6C086D292EA5}" destId="{7B22CC23-843C-4F72-8826-4555BED324CA}" srcOrd="0" destOrd="0" presId="urn:microsoft.com/office/officeart/2005/8/layout/vList2"/>
    <dgm:cxn modelId="{50D02D41-2FC4-4368-A94E-ED70A8868E5E}" type="presOf" srcId="{23FB3132-03CA-4481-8C9D-3B77B7AB4239}" destId="{BD79E1DD-3C0B-4D39-BED1-F3F52ACFFFA0}" srcOrd="0" destOrd="0" presId="urn:microsoft.com/office/officeart/2005/8/layout/vList2"/>
    <dgm:cxn modelId="{DB2FF9B0-051B-4809-8360-7EA90DA28668}" type="presParOf" srcId="{BD79E1DD-3C0B-4D39-BED1-F3F52ACFFFA0}" destId="{78E86ECB-CDFF-427F-A613-437FB8F49752}" srcOrd="0" destOrd="0" presId="urn:microsoft.com/office/officeart/2005/8/layout/vList2"/>
    <dgm:cxn modelId="{9A3B9F30-5BA3-4D46-8015-FF92B316BFF5}" type="presParOf" srcId="{BD79E1DD-3C0B-4D39-BED1-F3F52ACFFFA0}" destId="{9BCD1461-2244-4F54-BA3A-67EADA648BCB}" srcOrd="1" destOrd="0" presId="urn:microsoft.com/office/officeart/2005/8/layout/vList2"/>
    <dgm:cxn modelId="{28BBDEB8-DFC7-4C77-A0A2-19C2CD713250}" type="presParOf" srcId="{BD79E1DD-3C0B-4D39-BED1-F3F52ACFFFA0}" destId="{7B22CC23-843C-4F72-8826-4555BED324CA}" srcOrd="2" destOrd="0" presId="urn:microsoft.com/office/officeart/2005/8/layout/vList2"/>
    <dgm:cxn modelId="{5A0CAA0E-1527-433E-BD51-ECB5668C220F}" type="presParOf" srcId="{BD79E1DD-3C0B-4D39-BED1-F3F52ACFFFA0}" destId="{626E7617-D115-487D-AFEC-234F6AD29463}" srcOrd="3" destOrd="0" presId="urn:microsoft.com/office/officeart/2005/8/layout/vList2"/>
    <dgm:cxn modelId="{9455728C-9DBB-41EE-A55F-FC699206B0E9}" type="presParOf" srcId="{BD79E1DD-3C0B-4D39-BED1-F3F52ACFFFA0}" destId="{037D8204-64FE-441A-8831-1E16FCF99785}" srcOrd="4" destOrd="0" presId="urn:microsoft.com/office/officeart/2005/8/layout/vList2"/>
    <dgm:cxn modelId="{B264DDEB-DADC-49B8-B926-C6D938AF1962}" type="presParOf" srcId="{BD79E1DD-3C0B-4D39-BED1-F3F52ACFFFA0}" destId="{8BA4C763-1DEA-4306-A9D1-925C4FAB1DA9}" srcOrd="5" destOrd="0" presId="urn:microsoft.com/office/officeart/2005/8/layout/vList2"/>
    <dgm:cxn modelId="{F178A234-CB33-4DAE-90B4-34DA91AB14BC}" type="presParOf" srcId="{BD79E1DD-3C0B-4D39-BED1-F3F52ACFFFA0}" destId="{52936AF2-2148-400B-8A92-10E8EA68802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3F262-188C-4400-B042-4B2757EA57B7}">
      <dsp:nvSpPr>
        <dsp:cNvPr id="0" name=""/>
        <dsp:cNvSpPr/>
      </dsp:nvSpPr>
      <dsp:spPr>
        <a:xfrm>
          <a:off x="0" y="57721"/>
          <a:ext cx="8596668" cy="1210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smtClean="0"/>
            <a:t>Fatturazione immediata contestuale alla spedizione dei beni</a:t>
          </a:r>
          <a:endParaRPr lang="it-IT" sz="2300" kern="1200"/>
        </a:p>
      </dsp:txBody>
      <dsp:txXfrm>
        <a:off x="59114" y="116835"/>
        <a:ext cx="8478440" cy="1092722"/>
      </dsp:txXfrm>
    </dsp:sp>
    <dsp:sp modelId="{A05A1B82-188D-4AE8-ACBB-7EA772D29426}">
      <dsp:nvSpPr>
        <dsp:cNvPr id="0" name=""/>
        <dsp:cNvSpPr/>
      </dsp:nvSpPr>
      <dsp:spPr>
        <a:xfrm>
          <a:off x="0" y="1334911"/>
          <a:ext cx="8596668" cy="1210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smtClean="0"/>
            <a:t>Fatturazione differita entro il giorno 15 del mese successivo alla consegna se questa è comprovata da un documento di trasporto o altro documento idoneo</a:t>
          </a:r>
          <a:endParaRPr lang="it-IT" sz="2300" kern="1200"/>
        </a:p>
      </dsp:txBody>
      <dsp:txXfrm>
        <a:off x="59114" y="1394025"/>
        <a:ext cx="8478440" cy="1092722"/>
      </dsp:txXfrm>
    </dsp:sp>
    <dsp:sp modelId="{1647B5B4-29B1-491B-B749-3556384A4496}">
      <dsp:nvSpPr>
        <dsp:cNvPr id="0" name=""/>
        <dsp:cNvSpPr/>
      </dsp:nvSpPr>
      <dsp:spPr>
        <a:xfrm>
          <a:off x="0" y="2612101"/>
          <a:ext cx="8596668" cy="1210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Annotazione della fattura sul registro delle vendite (anche sezionale) </a:t>
          </a:r>
          <a:endParaRPr lang="it-IT" sz="2300" kern="1200" dirty="0"/>
        </a:p>
      </dsp:txBody>
      <dsp:txXfrm>
        <a:off x="59114" y="2671215"/>
        <a:ext cx="8478440" cy="1092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86ECB-CDFF-427F-A613-437FB8F49752}">
      <dsp:nvSpPr>
        <dsp:cNvPr id="0" name=""/>
        <dsp:cNvSpPr/>
      </dsp:nvSpPr>
      <dsp:spPr>
        <a:xfrm>
          <a:off x="0" y="48876"/>
          <a:ext cx="8596668" cy="909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smtClean="0"/>
            <a:t>Ultimazione del servizio</a:t>
          </a:r>
          <a:endParaRPr lang="it-IT" sz="1700" kern="1200"/>
        </a:p>
      </dsp:txBody>
      <dsp:txXfrm>
        <a:off x="44375" y="93251"/>
        <a:ext cx="8507918" cy="820285"/>
      </dsp:txXfrm>
    </dsp:sp>
    <dsp:sp modelId="{7B22CC23-843C-4F72-8826-4555BED324CA}">
      <dsp:nvSpPr>
        <dsp:cNvPr id="0" name=""/>
        <dsp:cNvSpPr/>
      </dsp:nvSpPr>
      <dsp:spPr>
        <a:xfrm>
          <a:off x="0" y="1006871"/>
          <a:ext cx="8596668" cy="909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smtClean="0"/>
            <a:t>Data di maturazione del corrispettivo se il servizio è di carattere periodico o continuativo</a:t>
          </a:r>
          <a:endParaRPr lang="it-IT" sz="1700" kern="1200"/>
        </a:p>
      </dsp:txBody>
      <dsp:txXfrm>
        <a:off x="44375" y="1051246"/>
        <a:ext cx="8507918" cy="820285"/>
      </dsp:txXfrm>
    </dsp:sp>
    <dsp:sp modelId="{037D8204-64FE-441A-8831-1E16FCF99785}">
      <dsp:nvSpPr>
        <dsp:cNvPr id="0" name=""/>
        <dsp:cNvSpPr/>
      </dsp:nvSpPr>
      <dsp:spPr>
        <a:xfrm>
          <a:off x="0" y="1964866"/>
          <a:ext cx="8596668" cy="909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smtClean="0"/>
            <a:t>Data di pagamento se questo viene effettuato prima della fine del servizio</a:t>
          </a:r>
          <a:endParaRPr lang="it-IT" sz="1700" kern="1200"/>
        </a:p>
      </dsp:txBody>
      <dsp:txXfrm>
        <a:off x="44375" y="2009241"/>
        <a:ext cx="8507918" cy="820285"/>
      </dsp:txXfrm>
    </dsp:sp>
    <dsp:sp modelId="{52936AF2-2148-400B-8A92-10E8EA68802B}">
      <dsp:nvSpPr>
        <dsp:cNvPr id="0" name=""/>
        <dsp:cNvSpPr/>
      </dsp:nvSpPr>
      <dsp:spPr>
        <a:xfrm>
          <a:off x="0" y="2922861"/>
          <a:ext cx="8596668" cy="909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Al termine di ciascun anno solare se le prestazioni sono di carattere continuativo nell’arco di un periodo superiore ad un anno e non comportano pagamenti anche parziali</a:t>
          </a:r>
          <a:endParaRPr lang="it-IT" sz="1700" kern="1200" dirty="0"/>
        </a:p>
      </dsp:txBody>
      <dsp:txXfrm>
        <a:off x="44375" y="2967236"/>
        <a:ext cx="8507918" cy="820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CC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Le Operazioni Intracomunitarie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Roberto Politi  - 16 dicembre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14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E8F75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Emissione di fattura per servizi a cliente comunitario titolare di partita Iva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- Indicare i dati del cliente compreso il numero identificativo ai fini Iva</a:t>
            </a:r>
          </a:p>
          <a:p>
            <a:r>
              <a:rPr lang="it-IT" dirty="0" smtClean="0"/>
              <a:t>- L’operazione è soggetta ad Iva nel Paese del cliente, per cui in Italia non sconta l’imposta</a:t>
            </a:r>
          </a:p>
          <a:p>
            <a:r>
              <a:rPr lang="it-IT" dirty="0" smtClean="0"/>
              <a:t>- Indicare il regime di «inversione contabile»</a:t>
            </a:r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 smtClean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692678"/>
              </p:ext>
            </p:extLst>
          </p:nvPr>
        </p:nvGraphicFramePr>
        <p:xfrm>
          <a:off x="4936764" y="569073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Acrobat Document" r:id="rId3" imgW="5667172" imgH="8019870" progId="AcroExch.Document.11">
                  <p:embed/>
                </p:oleObj>
              </mc:Choice>
              <mc:Fallback>
                <p:oleObj name="Acrobat Document" r:id="rId3" imgW="5667172" imgH="80198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6764" y="569073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Segnaposto contenuto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897226"/>
              </p:ext>
            </p:extLst>
          </p:nvPr>
        </p:nvGraphicFramePr>
        <p:xfrm>
          <a:off x="4936764" y="514303"/>
          <a:ext cx="3906838" cy="552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Acrobat Document" r:id="rId5" imgW="5667172" imgH="8019870" progId="AcroExch.Document.11">
                  <p:embed/>
                </p:oleObj>
              </mc:Choice>
              <mc:Fallback>
                <p:oleObj name="Acrobat Document" r:id="rId5" imgW="5667172" imgH="80198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6764" y="514303"/>
                        <a:ext cx="3906838" cy="552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1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E8F75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Regole per gli acquisti </a:t>
            </a:r>
            <a:r>
              <a:rPr lang="it-IT" dirty="0" smtClean="0"/>
              <a:t>intracomunitari di beni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Momento di effettuazione: inizio del trasporto o della spedizione dal territorio dello Stato membro di partenza, oppure emissione della fattura se anticipata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La fattura va integrata con l’Iva italiana ed annotata sia nel registro delle fatture emesse che in quello delle fatture ricevute</a:t>
            </a:r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 smtClean="0"/>
          </a:p>
        </p:txBody>
      </p:sp>
      <p:graphicFrame>
        <p:nvGraphicFramePr>
          <p:cNvPr id="5" name="Segnaposto contenuto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821405"/>
              </p:ext>
            </p:extLst>
          </p:nvPr>
        </p:nvGraphicFramePr>
        <p:xfrm>
          <a:off x="5064125" y="514350"/>
          <a:ext cx="3906838" cy="552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Acrobat Document" r:id="rId3" imgW="5667172" imgH="8019870" progId="AcroExch.Document.11">
                  <p:embed/>
                </p:oleObj>
              </mc:Choice>
              <mc:Fallback>
                <p:oleObj name="Acrobat Document" r:id="rId3" imgW="5667172" imgH="80198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4125" y="514350"/>
                        <a:ext cx="3906838" cy="552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91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E8F75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Regole per gli acquisti </a:t>
            </a:r>
            <a:r>
              <a:rPr lang="it-IT" dirty="0" smtClean="0"/>
              <a:t> intracomunitari di servizi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Il fornitore comunitario emette una fattura senza evidenziare l’Iva, in quanto questa è dovuta in Italia, Paese del committente (indicazione di «reverse </a:t>
            </a:r>
            <a:r>
              <a:rPr lang="it-IT" dirty="0" err="1" smtClean="0"/>
              <a:t>charge</a:t>
            </a:r>
            <a:r>
              <a:rPr lang="it-IT" dirty="0" smtClean="0"/>
              <a:t>»)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La fattura va integrata con l’Iva italiana ed annotata sia nel registro delle fatture emesse che in quello delle fatture ricevute</a:t>
            </a:r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 smtClean="0"/>
          </a:p>
        </p:txBody>
      </p:sp>
      <p:graphicFrame>
        <p:nvGraphicFramePr>
          <p:cNvPr id="5" name="Segnaposto contenuto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336705"/>
              </p:ext>
            </p:extLst>
          </p:nvPr>
        </p:nvGraphicFramePr>
        <p:xfrm>
          <a:off x="5064125" y="514350"/>
          <a:ext cx="3906838" cy="552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Acrobat Document" r:id="rId3" imgW="5667172" imgH="8019870" progId="AcroExch.Document.11">
                  <p:embed/>
                </p:oleObj>
              </mc:Choice>
              <mc:Fallback>
                <p:oleObj name="Acrobat Document" r:id="rId3" imgW="5667172" imgH="80198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4125" y="514350"/>
                        <a:ext cx="3906838" cy="552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3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E8F75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operazioni intracomunitarie attive e passive si riepilogano nel modello </a:t>
            </a:r>
            <a:r>
              <a:rPr lang="it-IT" dirty="0" err="1" smtClean="0"/>
              <a:t>Intrastat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Presentazione solo telematica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Periodicità mensile o trimestrale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Scadenza il giorno 25 del mese successivo alla conclusione del periodo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Si presentano separatamente il modello delle operazioni attive e quello degli acquisti effettuati</a:t>
            </a:r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 smtClean="0"/>
          </a:p>
        </p:txBody>
      </p:sp>
      <p:graphicFrame>
        <p:nvGraphicFramePr>
          <p:cNvPr id="7" name="Segnaposto contenuto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087004"/>
              </p:ext>
            </p:extLst>
          </p:nvPr>
        </p:nvGraphicFramePr>
        <p:xfrm>
          <a:off x="5064125" y="514350"/>
          <a:ext cx="3906838" cy="552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Acrobat Document" r:id="rId3" imgW="5667172" imgH="8019870" progId="AcroExch.Document.11">
                  <p:embed/>
                </p:oleObj>
              </mc:Choice>
              <mc:Fallback>
                <p:oleObj name="Acrobat Document" r:id="rId3" imgW="5667172" imgH="80198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4125" y="514350"/>
                        <a:ext cx="3906838" cy="552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0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E8F75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modello Intra 1-bis	</a:t>
            </a:r>
            <a:endParaRPr lang="it-IT" dirty="0"/>
          </a:p>
        </p:txBody>
      </p:sp>
      <p:sp>
        <p:nvSpPr>
          <p:cNvPr id="6" name="Segnaposto immagine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Il modello evidenzia le cessioni di beni effettuate nel periodo di riferimento</a:t>
            </a:r>
            <a:endParaRPr lang="it-IT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060846"/>
              </p:ext>
            </p:extLst>
          </p:nvPr>
        </p:nvGraphicFramePr>
        <p:xfrm>
          <a:off x="852055" y="-64477"/>
          <a:ext cx="9253970" cy="4948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Acrobat Document" r:id="rId3" imgW="8019915" imgH="5667285" progId="AcroExch.Document.11">
                  <p:embed/>
                </p:oleObj>
              </mc:Choice>
              <mc:Fallback>
                <p:oleObj name="Acrobat Document" r:id="rId3" imgW="8019915" imgH="566728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055" y="-64477"/>
                        <a:ext cx="9253970" cy="4948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8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E8F75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modello Intra 2-quater	</a:t>
            </a:r>
            <a:endParaRPr lang="it-IT" dirty="0"/>
          </a:p>
        </p:txBody>
      </p:sp>
      <p:sp>
        <p:nvSpPr>
          <p:cNvPr id="6" name="Segnaposto immagine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Il modello evidenzia gli acquisti di servizi effettuati nel periodo di riferimento (Novità in vista con il «decreto semplificazioni»)</a:t>
            </a:r>
            <a:endParaRPr lang="it-IT" dirty="0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30134"/>
              </p:ext>
            </p:extLst>
          </p:nvPr>
        </p:nvGraphicFramePr>
        <p:xfrm>
          <a:off x="994410" y="43179"/>
          <a:ext cx="9111615" cy="4608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Acrobat Document" r:id="rId3" imgW="8019915" imgH="5667285" progId="AcroExch.Document.11">
                  <p:embed/>
                </p:oleObj>
              </mc:Choice>
              <mc:Fallback>
                <p:oleObj name="Acrobat Document" r:id="rId3" imgW="8019915" imgH="566728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4410" y="43179"/>
                        <a:ext cx="9111615" cy="4608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8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E8F75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Effetti delle operazioni intracomunitarie sulla dichiarazione annuale 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operazioni attive (cessioni di beni e prestazioni di servizi) sono riepilogate nel quadro VE: concorrono al volume di affari ma non evidenziano Iva a debito</a:t>
            </a:r>
          </a:p>
          <a:p>
            <a:r>
              <a:rPr lang="it-IT" dirty="0" smtClean="0"/>
              <a:t>Le operazioni passive (beni e servizi) vengono riportate nel quadro VF insieme agli altri acquisti generando Iva a credito in base alle integrazioni effettuate sulle fatture</a:t>
            </a:r>
          </a:p>
          <a:p>
            <a:r>
              <a:rPr lang="it-IT" dirty="0" smtClean="0"/>
              <a:t>Le medesime operazioni passive sono altresì riportate anche nel quadro VJ, dove si evidenzia il loro concorso al debito Iva dell’anno. Infatti l’Iva esposta nel quadro VJ viene sommata a quella indicata sulle fatture emesse nell’anno per esprimere l’Iva totale a debito che viene riportata nel quadro VL</a:t>
            </a:r>
          </a:p>
          <a:p>
            <a:r>
              <a:rPr lang="it-IT" dirty="0" smtClean="0"/>
              <a:t>In pratica, salvo il caso di Iva indetraibile o di pro-rata per operazioni esenti, gli acquisti intracomunitari non determinano Iva a debito o a credito, in quanto le registrazioni che si effettuano si bilanciano esattamente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5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CC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Cessioni Intracomunitarie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1258391"/>
            <a:ext cx="4513262" cy="4039592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Cessioni di beni a titolo oneroso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Effettiva movimentazione dei beni tra due Stati Membri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Trasferimento del diritto di proprietà del bene o di altro diritto reale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Soggettività passiva Iva dei contraenti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Assoggettamento ad Iva nel Paese di destinazione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2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CC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Prestazioni di Servizi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1258391"/>
            <a:ext cx="4513262" cy="4039592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Committente e prestatore residenti in Paesi UE diversi</a:t>
            </a:r>
          </a:p>
          <a:p>
            <a:r>
              <a:rPr lang="it-IT" dirty="0" smtClean="0"/>
              <a:t>Entrambi identificati ai fini Iva</a:t>
            </a:r>
          </a:p>
          <a:p>
            <a:r>
              <a:rPr lang="it-IT" dirty="0" smtClean="0"/>
              <a:t>Tassazione nella Stato UE del committente</a:t>
            </a:r>
          </a:p>
          <a:p>
            <a:r>
              <a:rPr lang="it-IT" dirty="0" smtClean="0"/>
              <a:t>Se il committente è privato la tassazione avviene nel Paese del prestatore (novità dal 1’ gennaio 2015 con il </a:t>
            </a:r>
            <a:r>
              <a:rPr lang="it-IT" smtClean="0"/>
              <a:t>regime «MOSS»)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853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CC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Deroghe alla territorialità per 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prestazioni di servizi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Si considerano effettuate in Italia, indipendentemente dalla natura del committente:</a:t>
            </a:r>
          </a:p>
          <a:p>
            <a:pPr marL="285750" indent="-285750">
              <a:buFontTx/>
              <a:buChar char="-"/>
            </a:pPr>
            <a:r>
              <a:rPr lang="it-IT" dirty="0"/>
              <a:t>Prestazioni relative a beni immobili situati in Italia (compresi alberghi)</a:t>
            </a:r>
          </a:p>
          <a:p>
            <a:pPr marL="285750" indent="-285750">
              <a:buFontTx/>
              <a:buChar char="-"/>
            </a:pPr>
            <a:r>
              <a:rPr lang="it-IT" dirty="0"/>
              <a:t>Trasporto passeggeri in proporzione al percorso svolto in Italia</a:t>
            </a:r>
          </a:p>
          <a:p>
            <a:pPr marL="285750" indent="-285750">
              <a:buFontTx/>
              <a:buChar char="-"/>
            </a:pPr>
            <a:r>
              <a:rPr lang="it-IT" dirty="0"/>
              <a:t>Servizi di ristorazione e catering effettuati in </a:t>
            </a:r>
            <a:r>
              <a:rPr lang="it-IT" dirty="0" smtClean="0"/>
              <a:t>Italia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Prestazioni relative ad attività culturali, artistiche, sportive, educative, scientifiche e simili (anche fiere) se svolte in Italia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Noleggio, locazione e simili (anche leasing) di mezzi di trasporto a breve termine (</a:t>
            </a:r>
            <a:r>
              <a:rPr lang="it-IT" dirty="0" err="1" smtClean="0"/>
              <a:t>max</a:t>
            </a:r>
            <a:r>
              <a:rPr lang="it-IT" dirty="0" smtClean="0"/>
              <a:t> 30 giorni), se messi a disposizione in Italia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9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CC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Prima di effettuare operazioni intracomunitarie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Richiedere l’iscrizione nel sistema VIES:</a:t>
            </a:r>
          </a:p>
          <a:p>
            <a:r>
              <a:rPr lang="it-IT" dirty="0" smtClean="0"/>
              <a:t>- in sede di apertura della partita Iva</a:t>
            </a:r>
          </a:p>
          <a:p>
            <a:r>
              <a:rPr lang="it-IT" dirty="0" smtClean="0"/>
              <a:t>- anche successivamente con istanza in carta </a:t>
            </a:r>
            <a:r>
              <a:rPr lang="it-IT" dirty="0" smtClean="0"/>
              <a:t>semplice ovvero on-line</a:t>
            </a:r>
            <a:endParaRPr lang="it-IT" dirty="0" smtClean="0"/>
          </a:p>
          <a:p>
            <a:r>
              <a:rPr lang="it-IT" dirty="0" smtClean="0"/>
              <a:t>Occorre anche verificare la presenza nel </a:t>
            </a:r>
            <a:r>
              <a:rPr lang="it-IT" dirty="0" err="1" smtClean="0"/>
              <a:t>Vies</a:t>
            </a:r>
            <a:r>
              <a:rPr lang="it-IT" dirty="0" smtClean="0"/>
              <a:t> del cliente</a:t>
            </a:r>
            <a:endParaRPr lang="it-IT" dirty="0"/>
          </a:p>
          <a:p>
            <a:r>
              <a:rPr lang="it-IT" dirty="0" smtClean="0"/>
              <a:t>Novità del «decreto semplificazioni»</a:t>
            </a:r>
          </a:p>
        </p:txBody>
      </p:sp>
      <p:graphicFrame>
        <p:nvGraphicFramePr>
          <p:cNvPr id="6" name="Segnaposto contenuto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498335"/>
              </p:ext>
            </p:extLst>
          </p:nvPr>
        </p:nvGraphicFramePr>
        <p:xfrm>
          <a:off x="5064125" y="514350"/>
          <a:ext cx="3906838" cy="552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3" imgW="5667172" imgH="8019870" progId="AcroExch.Document.11">
                  <p:embed/>
                </p:oleObj>
              </mc:Choice>
              <mc:Fallback>
                <p:oleObj name="Acrobat Document" r:id="rId3" imgW="5667172" imgH="80198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4125" y="514350"/>
                        <a:ext cx="3906838" cy="552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3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CC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una cessione intracomunitaria…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Accertarsi che il cliente sia iscritto al </a:t>
            </a:r>
            <a:r>
              <a:rPr lang="it-IT" dirty="0" err="1" smtClean="0"/>
              <a:t>Vies</a:t>
            </a:r>
            <a:r>
              <a:rPr lang="it-IT" dirty="0" smtClean="0"/>
              <a:t> (stampare il risultato dell’interrogazione alla banca dati UE)</a:t>
            </a:r>
          </a:p>
          <a:p>
            <a:r>
              <a:rPr lang="it-IT" dirty="0" smtClean="0"/>
              <a:t>Procurarsi la prova che i beni ceduti abbiano lasciato l’Italia (Documenti di trasporto, CMR, documenti bancari ecc.)</a:t>
            </a:r>
          </a:p>
          <a:p>
            <a:r>
              <a:rPr lang="it-IT" dirty="0" smtClean="0"/>
              <a:t>Indicare in fattura che l’operazione è non imponibile ai sensi dell’art.41 del D.L. 331/1993</a:t>
            </a:r>
          </a:p>
          <a:p>
            <a:r>
              <a:rPr lang="it-IT" dirty="0" smtClean="0"/>
              <a:t>Riportare in fattura il numero identificativo Iva attribuito al cliente dallo Stato membro di appartenenza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2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CC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Termini di emissione della fattura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101679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8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E8F75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Vademecum per fatture intra cessioni di beni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- Indicare i dati del cliente compreso il numero identificativo ai fini Iva</a:t>
            </a:r>
          </a:p>
          <a:p>
            <a:r>
              <a:rPr lang="it-IT" dirty="0" smtClean="0"/>
              <a:t>- Riportare la causale di non imponibilità ai fini Iva</a:t>
            </a:r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 smtClean="0"/>
          </a:p>
        </p:txBody>
      </p:sp>
      <p:graphicFrame>
        <p:nvGraphicFramePr>
          <p:cNvPr id="6" name="Segnaposto contenuto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761071"/>
              </p:ext>
            </p:extLst>
          </p:nvPr>
        </p:nvGraphicFramePr>
        <p:xfrm>
          <a:off x="5064125" y="514350"/>
          <a:ext cx="3906838" cy="552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Acrobat Document" r:id="rId3" imgW="5667172" imgH="8019870" progId="AcroExch.Document.11">
                  <p:embed/>
                </p:oleObj>
              </mc:Choice>
              <mc:Fallback>
                <p:oleObj name="Acrobat Document" r:id="rId3" imgW="5667172" imgH="801987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4125" y="514350"/>
                        <a:ext cx="3906838" cy="552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17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E8F75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Momento impositivo per i servizi </a:t>
            </a:r>
            <a:r>
              <a:rPr lang="it-IT" dirty="0" err="1" smtClean="0"/>
              <a:t>intraUE</a:t>
            </a:r>
            <a:endParaRPr 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391803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3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533</TotalTime>
  <Words>847</Words>
  <Application>Microsoft Office PowerPoint</Application>
  <PresentationFormat>Widescreen</PresentationFormat>
  <Paragraphs>77</Paragraphs>
  <Slides>16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Trebuchet MS</vt:lpstr>
      <vt:lpstr>Wingdings 3</vt:lpstr>
      <vt:lpstr>Sfaccettatura</vt:lpstr>
      <vt:lpstr>Acrobat Document</vt:lpstr>
      <vt:lpstr>Le Operazioni Intracomunitarie</vt:lpstr>
      <vt:lpstr>Le Cessioni Intracomunitarie </vt:lpstr>
      <vt:lpstr>Le Prestazioni di Servizi </vt:lpstr>
      <vt:lpstr>Deroghe alla territorialità per  prestazioni di servizi </vt:lpstr>
      <vt:lpstr>Prima di effettuare operazioni intracomunitarie</vt:lpstr>
      <vt:lpstr>Per una cessione intracomunitaria…</vt:lpstr>
      <vt:lpstr>Termini di emissione della fattura</vt:lpstr>
      <vt:lpstr>Vademecum per fatture intra cessioni di beni</vt:lpstr>
      <vt:lpstr>Momento impositivo per i servizi intraUE</vt:lpstr>
      <vt:lpstr>Emissione di fattura per servizi a cliente comunitario titolare di partita Iva</vt:lpstr>
      <vt:lpstr>Regole per gli acquisti intracomunitari di beni</vt:lpstr>
      <vt:lpstr>Regole per gli acquisti  intracomunitari di servizi</vt:lpstr>
      <vt:lpstr>Le operazioni intracomunitarie attive e passive si riepilogano nel modello Intrastat</vt:lpstr>
      <vt:lpstr>Il modello Intra 1-bis </vt:lpstr>
      <vt:lpstr>Il modello Intra 2-quater </vt:lpstr>
      <vt:lpstr>Effetti delle operazioni intracomunitarie sulla dichiarazione annuale Iva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Operazioni Intracomunitarie</dc:title>
  <dc:creator>Roberto</dc:creator>
  <cp:lastModifiedBy>Roberto</cp:lastModifiedBy>
  <cp:revision>32</cp:revision>
  <dcterms:created xsi:type="dcterms:W3CDTF">2013-12-01T09:39:38Z</dcterms:created>
  <dcterms:modified xsi:type="dcterms:W3CDTF">2014-12-14T14:05:45Z</dcterms:modified>
</cp:coreProperties>
</file>