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handoutMasterIdLst>
    <p:handoutMasterId r:id="rId38"/>
  </p:handoutMasterIdLst>
  <p:sldIdLst>
    <p:sldId id="256" r:id="rId2"/>
    <p:sldId id="257" r:id="rId3"/>
    <p:sldId id="260" r:id="rId4"/>
    <p:sldId id="258" r:id="rId5"/>
    <p:sldId id="259" r:id="rId6"/>
    <p:sldId id="261" r:id="rId7"/>
    <p:sldId id="262" r:id="rId8"/>
    <p:sldId id="263" r:id="rId9"/>
    <p:sldId id="264" r:id="rId10"/>
    <p:sldId id="265" r:id="rId11"/>
    <p:sldId id="266" r:id="rId12"/>
    <p:sldId id="292" r:id="rId13"/>
    <p:sldId id="267" r:id="rId14"/>
    <p:sldId id="293" r:id="rId15"/>
    <p:sldId id="294" r:id="rId16"/>
    <p:sldId id="268" r:id="rId17"/>
    <p:sldId id="269" r:id="rId18"/>
    <p:sldId id="270" r:id="rId19"/>
    <p:sldId id="279" r:id="rId20"/>
    <p:sldId id="271" r:id="rId21"/>
    <p:sldId id="272" r:id="rId22"/>
    <p:sldId id="295" r:id="rId23"/>
    <p:sldId id="296" r:id="rId24"/>
    <p:sldId id="297" r:id="rId25"/>
    <p:sldId id="298" r:id="rId26"/>
    <p:sldId id="299" r:id="rId27"/>
    <p:sldId id="300" r:id="rId28"/>
    <p:sldId id="275" r:id="rId29"/>
    <p:sldId id="284" r:id="rId30"/>
    <p:sldId id="286" r:id="rId31"/>
    <p:sldId id="282" r:id="rId32"/>
    <p:sldId id="288" r:id="rId33"/>
    <p:sldId id="291" r:id="rId34"/>
    <p:sldId id="290" r:id="rId35"/>
    <p:sldId id="281" r:id="rId3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76" autoAdjust="0"/>
  </p:normalViewPr>
  <p:slideViewPr>
    <p:cSldViewPr>
      <p:cViewPr varScale="1">
        <p:scale>
          <a:sx n="70" d="100"/>
          <a:sy n="70" d="100"/>
        </p:scale>
        <p:origin x="-13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12E6B7-8EDC-4241-8897-5E74C5DB84C4}" type="datetimeFigureOut">
              <a:rPr lang="it-IT" smtClean="0"/>
              <a:pPr/>
              <a:t>29/03/2015</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Dottor Matilli Gianluca</a:t>
            </a:r>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9105BF-8C8D-469D-8A76-691ED1D6A4DD}" type="slidenum">
              <a:rPr lang="it-IT" smtClean="0"/>
              <a:pPr/>
              <a:t>‹N›</a:t>
            </a:fld>
            <a:endParaRPr lang="it-IT" dirty="0"/>
          </a:p>
        </p:txBody>
      </p:sp>
    </p:spTree>
    <p:extLst>
      <p:ext uri="{BB962C8B-B14F-4D97-AF65-F5344CB8AC3E}">
        <p14:creationId xmlns="" xmlns:p14="http://schemas.microsoft.com/office/powerpoint/2010/main" val="25507657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9A4107-C831-444B-89BD-780595693878}" type="datetimeFigureOut">
              <a:rPr lang="it-IT" smtClean="0"/>
              <a:pPr/>
              <a:t>29/03/2015</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Dottor Matilli Gianluca</a:t>
            </a: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C3A05-3319-4CC1-873D-4D67F5AD7F42}" type="slidenum">
              <a:rPr lang="it-IT" smtClean="0"/>
              <a:pPr/>
              <a:t>‹N›</a:t>
            </a:fld>
            <a:endParaRPr lang="it-IT" dirty="0"/>
          </a:p>
        </p:txBody>
      </p:sp>
    </p:spTree>
    <p:extLst>
      <p:ext uri="{BB962C8B-B14F-4D97-AF65-F5344CB8AC3E}">
        <p14:creationId xmlns="" xmlns:p14="http://schemas.microsoft.com/office/powerpoint/2010/main" val="2327780186"/>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2"/>
          </p:nvPr>
        </p:nvSpPr>
        <p:spPr/>
        <p:txBody>
          <a:bodyPr/>
          <a:lstStyle/>
          <a:p>
            <a:r>
              <a:rPr lang="it-IT" smtClean="0"/>
              <a:t>Dottor Matilli Gianluca</a:t>
            </a:r>
            <a:endParaRPr lang="it-IT" dirty="0"/>
          </a:p>
        </p:txBody>
      </p:sp>
    </p:spTree>
    <p:extLst>
      <p:ext uri="{BB962C8B-B14F-4D97-AF65-F5344CB8AC3E}">
        <p14:creationId xmlns="" xmlns:p14="http://schemas.microsoft.com/office/powerpoint/2010/main" val="3658120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2"/>
          </p:nvPr>
        </p:nvSpPr>
        <p:spPr/>
        <p:txBody>
          <a:bodyPr/>
          <a:lstStyle/>
          <a:p>
            <a:r>
              <a:rPr lang="it-IT" smtClean="0"/>
              <a:t>Dottor Matilli Gianluca</a:t>
            </a:r>
            <a:endParaRPr lang="it-IT" dirty="0"/>
          </a:p>
        </p:txBody>
      </p:sp>
    </p:spTree>
    <p:extLst>
      <p:ext uri="{BB962C8B-B14F-4D97-AF65-F5344CB8AC3E}">
        <p14:creationId xmlns="" xmlns:p14="http://schemas.microsoft.com/office/powerpoint/2010/main" val="603448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Tree>
    <p:extLst>
      <p:ext uri="{BB962C8B-B14F-4D97-AF65-F5344CB8AC3E}">
        <p14:creationId xmlns="" xmlns:p14="http://schemas.microsoft.com/office/powerpoint/2010/main" val="2642512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Tree>
    <p:extLst>
      <p:ext uri="{BB962C8B-B14F-4D97-AF65-F5344CB8AC3E}">
        <p14:creationId xmlns="" xmlns:p14="http://schemas.microsoft.com/office/powerpoint/2010/main" val="735938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0"/>
          </p:nvPr>
        </p:nvSpPr>
        <p:spPr/>
        <p:txBody>
          <a:bodyPr/>
          <a:lstStyle/>
          <a:p>
            <a:r>
              <a:rPr lang="it-IT" smtClean="0"/>
              <a:t>Dottor Matilli Gianluca</a:t>
            </a:r>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0"/>
          </p:nvPr>
        </p:nvSpPr>
        <p:spPr/>
        <p:txBody>
          <a:bodyPr/>
          <a:lstStyle/>
          <a:p>
            <a:r>
              <a:rPr lang="it-IT" smtClean="0"/>
              <a:t>Dottor Matilli Gianluca</a:t>
            </a:r>
            <a:endParaRPr lang="it-IT"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piè di pagina 3"/>
          <p:cNvSpPr>
            <a:spLocks noGrp="1"/>
          </p:cNvSpPr>
          <p:nvPr>
            <p:ph type="ftr" sz="quarter" idx="10"/>
          </p:nvPr>
        </p:nvSpPr>
        <p:spPr/>
        <p:txBody>
          <a:bodyPr/>
          <a:lstStyle/>
          <a:p>
            <a:r>
              <a:rPr lang="it-IT" smtClean="0"/>
              <a:t>Dottor Matilli Gianluca</a:t>
            </a:r>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18837151-6515-44A1-B99C-DF928536262B}" type="datetime1">
              <a:rPr lang="it-IT" smtClean="0"/>
              <a:pPr/>
              <a:t>29/03/2015</a:t>
            </a:fld>
            <a:endParaRPr lang="it-IT" dirty="0"/>
          </a:p>
        </p:txBody>
      </p:sp>
      <p:sp>
        <p:nvSpPr>
          <p:cNvPr id="2" name="Segnaposto piè di pagina 1"/>
          <p:cNvSpPr>
            <a:spLocks noGrp="1"/>
          </p:cNvSpPr>
          <p:nvPr>
            <p:ph type="ftr" sz="quarter" idx="11"/>
          </p:nvPr>
        </p:nvSpPr>
        <p:spPr/>
        <p:txBody>
          <a:bodyPr/>
          <a:lstStyle/>
          <a:p>
            <a:r>
              <a:rPr lang="it-IT" smtClean="0"/>
              <a:t>Dottor Matilli Gianluca</a:t>
            </a:r>
            <a:endParaRPr lang="it-IT" dirty="0"/>
          </a:p>
        </p:txBody>
      </p:sp>
      <p:sp>
        <p:nvSpPr>
          <p:cNvPr id="15" name="Segnaposto numero diapositiva 14"/>
          <p:cNvSpPr>
            <a:spLocks noGrp="1"/>
          </p:cNvSpPr>
          <p:nvPr>
            <p:ph type="sldNum" sz="quarter" idx="12"/>
          </p:nvPr>
        </p:nvSpPr>
        <p:spPr>
          <a:xfrm>
            <a:off x="8229600" y="6473952"/>
            <a:ext cx="758952" cy="246888"/>
          </a:xfrm>
        </p:spPr>
        <p:txBody>
          <a:bodyPr/>
          <a:lstStyle/>
          <a:p>
            <a:fld id="{74E30086-5EB5-4CA4-A202-28FA6A0B63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A94D72E-FE59-4376-A071-E78F0400D6E5}" type="datetime1">
              <a:rPr lang="it-IT" smtClean="0"/>
              <a:pPr/>
              <a:t>29/03/2015</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CB0516B-445A-42F5-B781-E20EE46AB238}" type="datetime1">
              <a:rPr lang="it-IT" smtClean="0"/>
              <a:pPr/>
              <a:t>29/03/2015</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AAEE266B-5859-45B9-8DD6-97FA78667898}" type="datetime1">
              <a:rPr lang="it-IT" smtClean="0"/>
              <a:pPr/>
              <a:t>29/03/2015</a:t>
            </a:fld>
            <a:endParaRPr lang="it-IT" dirty="0"/>
          </a:p>
        </p:txBody>
      </p:sp>
      <p:sp>
        <p:nvSpPr>
          <p:cNvPr id="19" name="Segnaposto piè di pagina 18"/>
          <p:cNvSpPr>
            <a:spLocks noGrp="1"/>
          </p:cNvSpPr>
          <p:nvPr>
            <p:ph type="ftr" sz="quarter" idx="11"/>
          </p:nvPr>
        </p:nvSpPr>
        <p:spPr>
          <a:xfrm>
            <a:off x="3581400" y="76200"/>
            <a:ext cx="2895600" cy="288925"/>
          </a:xfrm>
        </p:spPr>
        <p:txBody>
          <a:bodyPr/>
          <a:lstStyle/>
          <a:p>
            <a:r>
              <a:rPr lang="it-IT" smtClean="0"/>
              <a:t>Dottor Matilli Gianluca</a:t>
            </a:r>
            <a:endParaRPr lang="it-IT" dirty="0"/>
          </a:p>
        </p:txBody>
      </p:sp>
      <p:sp>
        <p:nvSpPr>
          <p:cNvPr id="16" name="Segnaposto numero diapositiva 15"/>
          <p:cNvSpPr>
            <a:spLocks noGrp="1"/>
          </p:cNvSpPr>
          <p:nvPr>
            <p:ph type="sldNum" sz="quarter" idx="12"/>
          </p:nvPr>
        </p:nvSpPr>
        <p:spPr>
          <a:xfrm>
            <a:off x="8229600" y="6473952"/>
            <a:ext cx="758952" cy="246888"/>
          </a:xfrm>
        </p:spPr>
        <p:txBody>
          <a:bodyPr/>
          <a:lstStyle/>
          <a:p>
            <a:fld id="{74E30086-5EB5-4CA4-A202-28FA6A0B63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65AE0D9B-6624-4B19-9F7F-471ECE7B3146}" type="datetime1">
              <a:rPr lang="it-IT" smtClean="0"/>
              <a:pPr/>
              <a:t>29/03/2015</a:t>
            </a:fld>
            <a:endParaRPr lang="it-IT" dirty="0"/>
          </a:p>
        </p:txBody>
      </p:sp>
      <p:sp>
        <p:nvSpPr>
          <p:cNvPr id="11" name="Segnaposto piè di pagina 10"/>
          <p:cNvSpPr>
            <a:spLocks noGrp="1"/>
          </p:cNvSpPr>
          <p:nvPr>
            <p:ph type="ftr" sz="quarter" idx="11"/>
          </p:nvPr>
        </p:nvSpPr>
        <p:spPr/>
        <p:txBody>
          <a:bodyPr/>
          <a:lstStyle/>
          <a:p>
            <a:r>
              <a:rPr lang="it-IT" smtClean="0"/>
              <a:t>Dottor Matilli Gianluca</a:t>
            </a:r>
            <a:endParaRPr lang="it-IT" dirty="0"/>
          </a:p>
        </p:txBody>
      </p:sp>
      <p:sp>
        <p:nvSpPr>
          <p:cNvPr id="16" name="Segnaposto numero diapositiva 15"/>
          <p:cNvSpPr>
            <a:spLocks noGrp="1"/>
          </p:cNvSpPr>
          <p:nvPr>
            <p:ph type="sldNum" sz="quarter" idx="12"/>
          </p:nvPr>
        </p:nvSpPr>
        <p:spPr/>
        <p:txBody>
          <a:bodyPr/>
          <a:lstStyle/>
          <a:p>
            <a:fld id="{74E30086-5EB5-4CA4-A202-28FA6A0B63EF}" type="slidenum">
              <a:rPr lang="it-IT" smtClean="0"/>
              <a:pPr/>
              <a:t>‹N›</a:t>
            </a:fld>
            <a:endParaRPr lang="it-IT" dirty="0"/>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2F316382-CE3D-46E2-BADB-BEE00B30B193}" type="datetime1">
              <a:rPr lang="it-IT" smtClean="0"/>
              <a:pPr/>
              <a:t>29/03/2015</a:t>
            </a:fld>
            <a:endParaRPr lang="it-IT" dirty="0"/>
          </a:p>
        </p:txBody>
      </p:sp>
      <p:sp>
        <p:nvSpPr>
          <p:cNvPr id="10" name="Segnaposto piè di pagina 9"/>
          <p:cNvSpPr>
            <a:spLocks noGrp="1"/>
          </p:cNvSpPr>
          <p:nvPr>
            <p:ph type="ftr" sz="quarter" idx="11"/>
          </p:nvPr>
        </p:nvSpPr>
        <p:spPr/>
        <p:txBody>
          <a:bodyPr/>
          <a:lstStyle/>
          <a:p>
            <a:r>
              <a:rPr lang="it-IT" smtClean="0"/>
              <a:t>Dottor Matilli Gianluca</a:t>
            </a:r>
            <a:endParaRPr lang="it-IT" dirty="0"/>
          </a:p>
        </p:txBody>
      </p:sp>
      <p:sp>
        <p:nvSpPr>
          <p:cNvPr id="31" name="Segnaposto numero diapositiva 30"/>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C25D73FF-A65B-4B62-8A6B-27CFA5A78296}" type="datetime1">
              <a:rPr lang="it-IT" smtClean="0"/>
              <a:pPr/>
              <a:t>29/03/2015</a:t>
            </a:fld>
            <a:endParaRPr lang="it-IT" dirty="0"/>
          </a:p>
        </p:txBody>
      </p:sp>
      <p:sp>
        <p:nvSpPr>
          <p:cNvPr id="6" name="Segnaposto piè di pagina 5"/>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a:xfrm>
            <a:off x="8229600" y="6477000"/>
            <a:ext cx="762000" cy="246888"/>
          </a:xfrm>
        </p:spPr>
        <p:txBody>
          <a:bodyPr/>
          <a:lstStyle/>
          <a:p>
            <a:fld id="{74E30086-5EB5-4CA4-A202-28FA6A0B63EF}" type="slidenum">
              <a:rPr lang="it-IT" smtClean="0"/>
              <a:pPr/>
              <a:t>‹N›</a:t>
            </a:fld>
            <a:endParaRPr lang="it-IT" dirty="0"/>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E1FE49EB-9708-4C55-B05E-4930AE4FB3C4}" type="datetime1">
              <a:rPr lang="it-IT" smtClean="0"/>
              <a:pPr/>
              <a:t>29/03/2015</a:t>
            </a:fld>
            <a:endParaRPr lang="it-IT" dirty="0"/>
          </a:p>
        </p:txBody>
      </p:sp>
      <p:sp>
        <p:nvSpPr>
          <p:cNvPr id="21" name="Segnaposto piè di pagina 20"/>
          <p:cNvSpPr>
            <a:spLocks noGrp="1"/>
          </p:cNvSpPr>
          <p:nvPr>
            <p:ph type="ftr" sz="quarter" idx="11"/>
          </p:nvPr>
        </p:nvSpPr>
        <p:spPr/>
        <p:txBody>
          <a:bodyPr/>
          <a:lstStyle/>
          <a:p>
            <a:r>
              <a:rPr lang="it-IT" smtClean="0"/>
              <a:t>Dottor Matilli Gianluca</a:t>
            </a:r>
            <a:endParaRPr lang="it-IT" dirty="0"/>
          </a:p>
        </p:txBody>
      </p:sp>
      <p:sp>
        <p:nvSpPr>
          <p:cNvPr id="6" name="Segnaposto numero diapositiva 5"/>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189EA01B-350A-4366-9559-85395A9A1A60}" type="datetime1">
              <a:rPr lang="it-IT" smtClean="0"/>
              <a:pPr/>
              <a:t>29/03/2015</a:t>
            </a:fld>
            <a:endParaRPr lang="it-IT" dirty="0"/>
          </a:p>
        </p:txBody>
      </p:sp>
      <p:sp>
        <p:nvSpPr>
          <p:cNvPr id="24" name="Segnaposto piè di pagina 23"/>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300233AE-8637-4EC6-923C-C9FB64413119}" type="datetime1">
              <a:rPr lang="it-IT" smtClean="0"/>
              <a:pPr/>
              <a:t>29/03/2015</a:t>
            </a:fld>
            <a:endParaRPr lang="it-IT" dirty="0"/>
          </a:p>
        </p:txBody>
      </p:sp>
      <p:sp>
        <p:nvSpPr>
          <p:cNvPr id="29" name="Segnaposto piè di pagina 28"/>
          <p:cNvSpPr>
            <a:spLocks noGrp="1"/>
          </p:cNvSpPr>
          <p:nvPr>
            <p:ph type="ftr" sz="quarter" idx="11"/>
          </p:nvPr>
        </p:nvSpPr>
        <p:spPr/>
        <p:txBody>
          <a:bodyPr/>
          <a:lstStyle/>
          <a:p>
            <a:r>
              <a:rPr lang="it-IT" smtClean="0"/>
              <a:t>Dottor Matilli Gianluca</a:t>
            </a:r>
            <a:endParaRPr lang="it-IT" dirty="0"/>
          </a:p>
        </p:txBody>
      </p:sp>
      <p:sp>
        <p:nvSpPr>
          <p:cNvPr id="7" name="Segnaposto numero diapositiva 6"/>
          <p:cNvSpPr>
            <a:spLocks noGrp="1"/>
          </p:cNvSpPr>
          <p:nvPr>
            <p:ph type="sldNum" sz="quarter" idx="12"/>
          </p:nvPr>
        </p:nvSpPr>
        <p:spPr/>
        <p:txBody>
          <a:bodyPr/>
          <a:lstStyle/>
          <a:p>
            <a:fld id="{74E30086-5EB5-4CA4-A202-28FA6A0B63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dirty="0"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3CF27F94-FA4A-4DDF-BF0B-830AFD291A6D}" type="datetime1">
              <a:rPr lang="it-IT" smtClean="0"/>
              <a:pPr/>
              <a:t>29/03/2015</a:t>
            </a:fld>
            <a:endParaRPr lang="it-IT" dirty="0"/>
          </a:p>
        </p:txBody>
      </p:sp>
      <p:sp>
        <p:nvSpPr>
          <p:cNvPr id="5" name="Segnaposto piè di pagina 4"/>
          <p:cNvSpPr>
            <a:spLocks noGrp="1"/>
          </p:cNvSpPr>
          <p:nvPr>
            <p:ph type="ftr" sz="quarter" idx="11"/>
          </p:nvPr>
        </p:nvSpPr>
        <p:spPr/>
        <p:txBody>
          <a:bodyPr/>
          <a:lstStyle/>
          <a:p>
            <a:r>
              <a:rPr lang="it-IT" smtClean="0"/>
              <a:t>Dottor Matilli Gianluca</a:t>
            </a:r>
            <a:endParaRPr lang="it-IT" dirty="0"/>
          </a:p>
        </p:txBody>
      </p:sp>
      <p:sp>
        <p:nvSpPr>
          <p:cNvPr id="31" name="Segnaposto numero diapositiva 30"/>
          <p:cNvSpPr>
            <a:spLocks noGrp="1"/>
          </p:cNvSpPr>
          <p:nvPr>
            <p:ph type="sldNum" sz="quarter" idx="12"/>
          </p:nvPr>
        </p:nvSpPr>
        <p:spPr/>
        <p:txBody>
          <a:bodyPr/>
          <a:lstStyle/>
          <a:p>
            <a:fld id="{74E30086-5EB5-4CA4-A202-28FA6A0B63EF}" type="slidenum">
              <a:rPr lang="it-IT" smtClean="0"/>
              <a:pPr/>
              <a:t>‹N›</a:t>
            </a:fld>
            <a:endParaRPr lang="it-IT" dirty="0"/>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64466E0-8512-4AED-92A6-18E494CB5658}" type="datetime1">
              <a:rPr lang="it-IT" smtClean="0"/>
              <a:pPr/>
              <a:t>29/03/2015</a:t>
            </a:fld>
            <a:endParaRPr lang="it-IT" dirty="0"/>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it-IT" smtClean="0"/>
              <a:t>Dottor Matilli Gianluca</a:t>
            </a:r>
            <a:endParaRPr lang="it-IT" dirty="0"/>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4E30086-5EB5-4CA4-A202-28FA6A0B63EF}" type="slidenum">
              <a:rPr lang="it-IT" smtClean="0"/>
              <a:pPr/>
              <a:t>‹N›</a:t>
            </a:fld>
            <a:endParaRPr lang="it-IT" dirty="0"/>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3429000"/>
            <a:ext cx="8458200" cy="2952328"/>
          </a:xfrm>
        </p:spPr>
        <p:txBody>
          <a:bodyPr>
            <a:normAutofit fontScale="90000"/>
          </a:bodyPr>
          <a:lstStyle/>
          <a:p>
            <a:pPr algn="ctr"/>
            <a:r>
              <a:rPr lang="it-IT" dirty="0" smtClean="0"/>
              <a:t>Finanziamenti agevolati per le PMI</a:t>
            </a:r>
            <a:br>
              <a:rPr lang="it-IT" dirty="0" smtClean="0"/>
            </a:br>
            <a:r>
              <a:rPr lang="it-IT" dirty="0" smtClean="0"/>
              <a:t>La Sabatini bis</a:t>
            </a:r>
            <a:br>
              <a:rPr lang="it-IT" dirty="0" smtClean="0"/>
            </a:br>
            <a:r>
              <a:rPr lang="it-IT" sz="1400" dirty="0" smtClean="0"/>
              <a:t>(decreto del fare)</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8" name="Rettangolo 7"/>
          <p:cNvSpPr/>
          <p:nvPr/>
        </p:nvSpPr>
        <p:spPr>
          <a:xfrm>
            <a:off x="1619672" y="836712"/>
            <a:ext cx="5976664" cy="201622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it-IT" dirty="0" smtClean="0"/>
          </a:p>
          <a:p>
            <a:pPr algn="ctr"/>
            <a:endParaRPr lang="it-IT" dirty="0"/>
          </a:p>
          <a:p>
            <a:pPr algn="ctr"/>
            <a:endParaRPr lang="it-IT" dirty="0" smtClean="0"/>
          </a:p>
          <a:p>
            <a:pPr algn="ctr"/>
            <a:endParaRPr lang="it-IT" dirty="0"/>
          </a:p>
          <a:p>
            <a:pPr algn="ctr"/>
            <a:r>
              <a:rPr lang="it-IT" b="1" i="1" dirty="0" smtClean="0"/>
              <a:t>Ordine dei Dottori Commercialisti e degli esperti contabili di Perugia</a:t>
            </a:r>
            <a:endParaRPr lang="it-IT" b="1" i="1" dirty="0"/>
          </a:p>
        </p:txBody>
      </p:sp>
      <p:pic>
        <p:nvPicPr>
          <p:cNvPr id="9" name="Immagine 8" descr="Logo ODCEC.jpg"/>
          <p:cNvPicPr>
            <a:picLocks noChangeAspect="1"/>
          </p:cNvPicPr>
          <p:nvPr/>
        </p:nvPicPr>
        <p:blipFill>
          <a:blip r:embed="rId2" cstate="print"/>
          <a:stretch>
            <a:fillRect/>
          </a:stretch>
        </p:blipFill>
        <p:spPr>
          <a:xfrm>
            <a:off x="3923928" y="908720"/>
            <a:ext cx="1206054" cy="1222279"/>
          </a:xfrm>
          <a:prstGeom prst="rect">
            <a:avLst/>
          </a:prstGeom>
        </p:spPr>
      </p:pic>
      <p:sp>
        <p:nvSpPr>
          <p:cNvPr id="3" name="Segnaposto piè di pagina 2"/>
          <p:cNvSpPr>
            <a:spLocks noGrp="1"/>
          </p:cNvSpPr>
          <p:nvPr>
            <p:ph type="ftr" sz="quarter" idx="11"/>
          </p:nvPr>
        </p:nvSpPr>
        <p:spPr>
          <a:xfrm>
            <a:off x="2699792" y="6165304"/>
            <a:ext cx="3712840" cy="360040"/>
          </a:xfrm>
        </p:spPr>
        <p:txBody>
          <a:bodyPr/>
          <a:lstStyle/>
          <a:p>
            <a:pPr algn="ctr"/>
            <a:r>
              <a:rPr lang="it-IT" sz="2000" b="1" i="1" u="sng" dirty="0" err="1" smtClean="0"/>
              <a:t>Dott,ssa</a:t>
            </a:r>
            <a:r>
              <a:rPr lang="it-IT" sz="2000" b="1" i="1" u="sng" dirty="0" smtClean="0"/>
              <a:t> Lorena Marcugini</a:t>
            </a:r>
            <a:endParaRPr lang="it-IT" sz="2000" b="1" i="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lstStyle/>
          <a:p>
            <a:pPr algn="ctr">
              <a:buNone/>
            </a:pPr>
            <a:r>
              <a:rPr lang="it-IT" b="1" i="1" dirty="0" smtClean="0"/>
              <a:t>Impresa in contabilità semplificata</a:t>
            </a:r>
          </a:p>
          <a:p>
            <a:pPr algn="ctr">
              <a:buNone/>
            </a:pPr>
            <a:endParaRPr lang="it-IT" b="1" i="1" dirty="0"/>
          </a:p>
        </p:txBody>
      </p:sp>
      <p:sp>
        <p:nvSpPr>
          <p:cNvPr id="6" name="Rettangolo 5"/>
          <p:cNvSpPr/>
          <p:nvPr/>
        </p:nvSpPr>
        <p:spPr>
          <a:xfrm>
            <a:off x="611560" y="2636912"/>
            <a:ext cx="7992888"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rPr>
              <a:t>	</a:t>
            </a:r>
            <a:r>
              <a:rPr lang="it-IT" b="1" dirty="0" smtClean="0">
                <a:solidFill>
                  <a:schemeClr val="bg1"/>
                </a:solidFill>
              </a:rPr>
              <a:t>FATTURATO			Ultima dichiarazione dei </a:t>
            </a:r>
            <a:r>
              <a:rPr lang="it-IT" b="1" dirty="0" err="1" smtClean="0">
                <a:solidFill>
                  <a:schemeClr val="bg1"/>
                </a:solidFill>
              </a:rPr>
              <a:t>dditi</a:t>
            </a:r>
            <a:endParaRPr lang="it-IT" b="1" dirty="0" smtClean="0">
              <a:solidFill>
                <a:schemeClr val="bg1"/>
              </a:solidFill>
            </a:endParaRPr>
          </a:p>
          <a:p>
            <a:r>
              <a:rPr lang="it-IT" b="1" dirty="0" smtClean="0">
                <a:solidFill>
                  <a:schemeClr val="bg1"/>
                </a:solidFill>
              </a:rPr>
              <a:t>					presentata</a:t>
            </a:r>
          </a:p>
          <a:p>
            <a:endParaRPr lang="it-IT" b="1" dirty="0" smtClean="0">
              <a:solidFill>
                <a:schemeClr val="bg1"/>
              </a:solidFill>
            </a:endParaRPr>
          </a:p>
          <a:p>
            <a:r>
              <a:rPr lang="it-IT" b="1" dirty="0" smtClean="0">
                <a:solidFill>
                  <a:schemeClr val="bg1"/>
                </a:solidFill>
              </a:rPr>
              <a:t>	ATTIVO PATRIMONIALE		Prospetto delle attività e  					passività redatto con i criteri</a:t>
            </a:r>
          </a:p>
          <a:p>
            <a:r>
              <a:rPr lang="it-IT" b="1" dirty="0" smtClean="0">
                <a:solidFill>
                  <a:schemeClr val="bg1"/>
                </a:solidFill>
              </a:rPr>
              <a:t>					di cui al DPR 689/74 e artt. 					2423 c.c. e seguenti</a:t>
            </a:r>
          </a:p>
        </p:txBody>
      </p:sp>
      <p:sp>
        <p:nvSpPr>
          <p:cNvPr id="8" name="Freccia a destra 7"/>
          <p:cNvSpPr/>
          <p:nvPr/>
        </p:nvSpPr>
        <p:spPr>
          <a:xfrm>
            <a:off x="3995936" y="2852936"/>
            <a:ext cx="978408"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sp>
        <p:nvSpPr>
          <p:cNvPr id="9" name="Freccia a destra 8"/>
          <p:cNvSpPr/>
          <p:nvPr/>
        </p:nvSpPr>
        <p:spPr>
          <a:xfrm>
            <a:off x="3995936" y="3573016"/>
            <a:ext cx="978408"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92500" lnSpcReduction="10000"/>
          </a:bodyPr>
          <a:lstStyle/>
          <a:p>
            <a:pPr algn="ctr">
              <a:buNone/>
            </a:pPr>
            <a:r>
              <a:rPr lang="it-IT" b="1" i="1" dirty="0" smtClean="0"/>
              <a:t>Calcolo media dipendenti</a:t>
            </a:r>
          </a:p>
          <a:p>
            <a:r>
              <a:rPr lang="it-IT" dirty="0" smtClean="0"/>
              <a:t>Tutti i dipendenti escluso gli apprendisti, le</a:t>
            </a:r>
          </a:p>
          <a:p>
            <a:pPr>
              <a:buNone/>
            </a:pPr>
            <a:r>
              <a:rPr lang="it-IT" dirty="0" smtClean="0"/>
              <a:t>	persone fisiche con contratto di formazione o di</a:t>
            </a:r>
          </a:p>
          <a:p>
            <a:pPr>
              <a:buNone/>
            </a:pPr>
            <a:r>
              <a:rPr lang="it-IT" dirty="0" smtClean="0"/>
              <a:t>	inserimento. </a:t>
            </a:r>
          </a:p>
          <a:p>
            <a:r>
              <a:rPr lang="it-IT" dirty="0" smtClean="0"/>
              <a:t>L’imprenditore individuale che svolge attività nell’impresa</a:t>
            </a:r>
          </a:p>
          <a:p>
            <a:r>
              <a:rPr lang="it-IT" dirty="0" smtClean="0"/>
              <a:t>I soci che, oltre a svolgere l’attività nell’impresa, percepiscono compensi diversi dai compensi per la partecipazione agli organi amministrativi.</a:t>
            </a:r>
          </a:p>
          <a:p>
            <a:pPr>
              <a:buNone/>
            </a:pPr>
            <a:endParaRPr lang="it-IT" dirty="0" smtClean="0"/>
          </a:p>
          <a:p>
            <a:pPr>
              <a:buNone/>
            </a:pPr>
            <a:endParaRPr lang="it-IT" b="1" dirty="0" smtClean="0">
              <a:solidFill>
                <a:schemeClr val="accent1">
                  <a:lumMod val="75000"/>
                </a:schemeClr>
              </a:solidFill>
            </a:endParaRPr>
          </a:p>
          <a:p>
            <a:endParaRPr lang="it-IT" dirty="0" smtClean="0"/>
          </a:p>
          <a:p>
            <a:pPr>
              <a:buNone/>
            </a:pPr>
            <a:endParaRPr lang="it-IT" dirty="0" smtClean="0"/>
          </a:p>
          <a:p>
            <a:pPr>
              <a:buNone/>
            </a:pPr>
            <a:endParaRPr lang="it-IT"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a:bodyPr>
          <a:lstStyle/>
          <a:p>
            <a:pPr algn="ctr">
              <a:buNone/>
            </a:pPr>
            <a:r>
              <a:rPr lang="it-IT" b="1" i="1" dirty="0" smtClean="0"/>
              <a:t>Gli investimenti agevolabili riguardano l’acquisto o l’acquisizione in leasing di :</a:t>
            </a:r>
          </a:p>
          <a:p>
            <a:pPr marL="514350" indent="-514350">
              <a:buAutoNum type="alphaUcParenR"/>
            </a:pPr>
            <a:r>
              <a:rPr lang="it-IT" b="1" i="1" dirty="0" smtClean="0"/>
              <a:t>Macchinari;</a:t>
            </a:r>
          </a:p>
          <a:p>
            <a:pPr marL="514350" indent="-514350">
              <a:buAutoNum type="alphaUcParenR"/>
            </a:pPr>
            <a:r>
              <a:rPr lang="it-IT" b="1" i="1" dirty="0" smtClean="0"/>
              <a:t>Impianti;</a:t>
            </a:r>
          </a:p>
          <a:p>
            <a:pPr marL="514350" indent="-514350">
              <a:buAutoNum type="alphaUcParenR"/>
            </a:pPr>
            <a:r>
              <a:rPr lang="it-IT" b="1" i="1" dirty="0" smtClean="0"/>
              <a:t>Attrezzature;</a:t>
            </a:r>
          </a:p>
          <a:p>
            <a:pPr marL="514350" indent="-514350">
              <a:buAutoNum type="alphaUcParenR"/>
            </a:pPr>
            <a:r>
              <a:rPr lang="it-IT" b="1" i="1" dirty="0" smtClean="0"/>
              <a:t>Hardware , software e tecnologie digitali.</a:t>
            </a:r>
          </a:p>
          <a:p>
            <a:pPr>
              <a:buNone/>
            </a:pPr>
            <a:r>
              <a:rPr lang="it-IT" b="1" i="1" dirty="0" smtClean="0"/>
              <a:t> Anche tramite contratto di leasing ( opzione di acquisto prevista in appendice del contratto) </a:t>
            </a:r>
            <a:endParaRPr lang="it-IT" b="1" i="1" dirty="0"/>
          </a:p>
        </p:txBody>
      </p:sp>
    </p:spTree>
    <p:extLst>
      <p:ext uri="{BB962C8B-B14F-4D97-AF65-F5344CB8AC3E}">
        <p14:creationId xmlns="" xmlns:p14="http://schemas.microsoft.com/office/powerpoint/2010/main" val="682214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92500" lnSpcReduction="20000"/>
          </a:bodyPr>
          <a:lstStyle/>
          <a:p>
            <a:pPr algn="ctr">
              <a:buNone/>
            </a:pPr>
            <a:r>
              <a:rPr lang="it-IT" b="1" i="1" dirty="0" smtClean="0"/>
              <a:t>Gli investimenti ammissibili</a:t>
            </a:r>
          </a:p>
          <a:p>
            <a:pPr>
              <a:buNone/>
            </a:pPr>
            <a:r>
              <a:rPr lang="it-IT" b="1" i="1" dirty="0" smtClean="0"/>
              <a:t>A)Realizzazione nuova unità produttiva;</a:t>
            </a:r>
          </a:p>
          <a:p>
            <a:pPr>
              <a:buNone/>
            </a:pPr>
            <a:r>
              <a:rPr lang="it-IT" b="1" i="1" dirty="0" smtClean="0"/>
              <a:t>B) Ampliamento unità esistente;</a:t>
            </a:r>
          </a:p>
          <a:p>
            <a:pPr>
              <a:buNone/>
            </a:pPr>
            <a:r>
              <a:rPr lang="it-IT" b="1" i="1" dirty="0" smtClean="0"/>
              <a:t>C) Diversificazione produzione di unità produttiva;</a:t>
            </a:r>
          </a:p>
          <a:p>
            <a:pPr>
              <a:buNone/>
            </a:pPr>
            <a:r>
              <a:rPr lang="it-IT" b="1" i="1" dirty="0" smtClean="0"/>
              <a:t>D)Cambiamento fondamentale del processo di produzione complessivo di unità produttiva;</a:t>
            </a:r>
          </a:p>
          <a:p>
            <a:pPr>
              <a:buNone/>
            </a:pPr>
            <a:r>
              <a:rPr lang="it-IT" b="1" i="1" dirty="0" smtClean="0"/>
              <a:t>E) Acquisizione da parte di un investitore indipendente degli attivi direttamente a unità produttiva chiusa o a rischio chiusura. </a:t>
            </a:r>
          </a:p>
          <a:p>
            <a:pPr>
              <a:buNone/>
            </a:pPr>
            <a:r>
              <a:rPr lang="it-IT" b="1" i="1" dirty="0" smtClean="0"/>
              <a:t>  </a:t>
            </a:r>
            <a:endParaRPr lang="it-IT"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a:t>La Sabatini </a:t>
            </a:r>
            <a:r>
              <a:rPr lang="it-IT" cap="none" dirty="0" smtClean="0"/>
              <a:t>bis</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Contabilizzazione Scritture </a:t>
            </a:r>
            <a:r>
              <a:rPr lang="it-IT" dirty="0"/>
              <a:t>Contabili : </a:t>
            </a:r>
            <a:endParaRPr lang="it-IT" dirty="0" smtClean="0"/>
          </a:p>
          <a:p>
            <a:r>
              <a:rPr lang="it-IT" sz="1900" dirty="0" smtClean="0"/>
              <a:t>------------------------------------------------    ---------------------------------------------------------------  </a:t>
            </a:r>
            <a:endParaRPr lang="it-IT" sz="1900" dirty="0"/>
          </a:p>
          <a:p>
            <a:r>
              <a:rPr lang="it-IT" sz="1900" dirty="0" smtClean="0"/>
              <a:t>Impianti                                 a        Debiti Verso Banche per finanziamento Sabatini Bis </a:t>
            </a:r>
            <a:endParaRPr lang="it-IT" sz="1900" dirty="0"/>
          </a:p>
          <a:p>
            <a:r>
              <a:rPr lang="it-IT" sz="1900" dirty="0" smtClean="0"/>
              <a:t>____________________________________________________________________</a:t>
            </a:r>
            <a:endParaRPr lang="it-IT" sz="1900" dirty="0"/>
          </a:p>
          <a:p>
            <a:endParaRPr lang="it-IT" sz="1900" dirty="0"/>
          </a:p>
          <a:p>
            <a:r>
              <a:rPr lang="it-IT" sz="1900" dirty="0" smtClean="0"/>
              <a:t>-------------------------------------------- --------------------------------------------------------------------- </a:t>
            </a:r>
            <a:endParaRPr lang="it-IT" sz="1900" dirty="0"/>
          </a:p>
          <a:p>
            <a:r>
              <a:rPr lang="it-IT" sz="1900" dirty="0" smtClean="0"/>
              <a:t>Crediti Diversi                        a         Contributi </a:t>
            </a:r>
            <a:r>
              <a:rPr lang="it-IT" sz="1900" dirty="0"/>
              <a:t>in conto interessi ex Sabatini bis</a:t>
            </a:r>
            <a:r>
              <a:rPr lang="it-IT" sz="1900" dirty="0" smtClean="0"/>
              <a:t>                             ____________________________________________________________________</a:t>
            </a:r>
            <a:endParaRPr lang="it-IT" sz="1900" dirty="0"/>
          </a:p>
          <a:p>
            <a:r>
              <a:rPr lang="it-IT" sz="1900" dirty="0" smtClean="0"/>
              <a:t>------------------------------------------       ----------------------------------------- </a:t>
            </a:r>
            <a:r>
              <a:rPr lang="it-IT" sz="1900" dirty="0"/>
              <a:t>----------------------- -  </a:t>
            </a:r>
          </a:p>
          <a:p>
            <a:r>
              <a:rPr lang="it-IT" sz="1900" dirty="0" smtClean="0"/>
              <a:t>Banca a                                     </a:t>
            </a:r>
            <a:r>
              <a:rPr lang="it-IT" sz="1900" dirty="0" err="1"/>
              <a:t>a</a:t>
            </a:r>
            <a:r>
              <a:rPr lang="it-IT" sz="1900" dirty="0"/>
              <a:t>   </a:t>
            </a:r>
            <a:r>
              <a:rPr lang="it-IT" sz="1900" dirty="0" smtClean="0"/>
              <a:t>    Crediti diversi                             ____________________________________________________________________</a:t>
            </a:r>
          </a:p>
          <a:p>
            <a:r>
              <a:rPr lang="it-IT" sz="1900" dirty="0" smtClean="0"/>
              <a:t> Interessi passivi verso banca      a      Debiti verso banca  </a:t>
            </a:r>
          </a:p>
          <a:p>
            <a:endParaRPr lang="it-IT" sz="1900" dirty="0" smtClean="0"/>
          </a:p>
          <a:p>
            <a:r>
              <a:rPr lang="it-IT" sz="1900" dirty="0" smtClean="0"/>
              <a:t>-------------------------------------------------------------------------------------------------------------------</a:t>
            </a:r>
            <a:endParaRPr lang="it-IT" sz="1900" dirty="0"/>
          </a:p>
        </p:txBody>
      </p:sp>
    </p:spTree>
    <p:extLst>
      <p:ext uri="{BB962C8B-B14F-4D97-AF65-F5344CB8AC3E}">
        <p14:creationId xmlns="" xmlns:p14="http://schemas.microsoft.com/office/powerpoint/2010/main" val="3134607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a:t>La Sabatini bis</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Obblighi ed adempimenti :</a:t>
            </a:r>
          </a:p>
          <a:p>
            <a:pPr algn="just"/>
            <a:r>
              <a:rPr lang="it-IT" dirty="0" smtClean="0"/>
              <a:t>1) riportare con scrittura indelebile su copia originale fattura sia di acconto che di saldo la dicitura : « </a:t>
            </a:r>
            <a:r>
              <a:rPr lang="it-IT" i="1" dirty="0" smtClean="0">
                <a:solidFill>
                  <a:srgbClr val="FF0000"/>
                </a:solidFill>
              </a:rPr>
              <a:t>Spesa di Euro………… realizzata con il concorso delle provvidenze previste dall’articolo 2 comma 5 del D.L. 21 giugno 2013 n.69</a:t>
            </a:r>
            <a:r>
              <a:rPr lang="it-IT" dirty="0" smtClean="0"/>
              <a:t>».</a:t>
            </a:r>
            <a:endParaRPr lang="it-IT" dirty="0"/>
          </a:p>
          <a:p>
            <a:pPr algn="just"/>
            <a:r>
              <a:rPr lang="it-IT" dirty="0" smtClean="0"/>
              <a:t>2) I beni oggetto del finanziamento o del contratto di leasing non possono essere alienati , ceduti o distratti dall’uso produttivo previsto nei 3 anni successivi alla data di completamento dell’investimento( per i soggetti in contabilità semplificata non essendoci il bilancio è esiste obbligo di autocertificazione per individuare i beni oggetto di agevolazione ).</a:t>
            </a:r>
          </a:p>
          <a:p>
            <a:pPr algn="just"/>
            <a:endParaRPr lang="it-IT" dirty="0"/>
          </a:p>
          <a:p>
            <a:pPr algn="just"/>
            <a:r>
              <a:rPr lang="it-IT" u="sng" dirty="0" smtClean="0"/>
              <a:t>Attenzione: la fruizione della Legge Sabatini preclude la possibilità di usufruire di altri tipi di agevolazioni classificate come aiuti dello Stato,</a:t>
            </a:r>
            <a:endParaRPr lang="it-IT" u="sng" dirty="0"/>
          </a:p>
        </p:txBody>
      </p:sp>
    </p:spTree>
    <p:extLst>
      <p:ext uri="{BB962C8B-B14F-4D97-AF65-F5344CB8AC3E}">
        <p14:creationId xmlns="" xmlns:p14="http://schemas.microsoft.com/office/powerpoint/2010/main" val="254094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contributi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 contributi si distinguono, a seconda della loro natura nelle seguenti 3 categorie :</a:t>
            </a:r>
          </a:p>
          <a:p>
            <a:r>
              <a:rPr lang="it-IT" dirty="0" smtClean="0"/>
              <a:t>A) contributi in conto esercizio : hanno la funzione di costituire un abbattimento dei costi di esercizio;</a:t>
            </a:r>
          </a:p>
          <a:p>
            <a:r>
              <a:rPr lang="it-IT" dirty="0" smtClean="0"/>
              <a:t>B) contributi in conto capitale : hanno lo scopo di accrescere o ristrutturare il patrimonio aziendale, ma non sono collegati all’obbligo di effettuare uno specifico investimento;</a:t>
            </a:r>
          </a:p>
          <a:p>
            <a:r>
              <a:rPr lang="it-IT" dirty="0" smtClean="0"/>
              <a:t>C) contributi in conto impianti: sono concessi specificatamente in relazione all’acquisto di beni strumentali ammortizzabili.  </a:t>
            </a:r>
            <a:endParaRPr lang="it-IT" dirty="0"/>
          </a:p>
        </p:txBody>
      </p:sp>
    </p:spTree>
    <p:extLst>
      <p:ext uri="{BB962C8B-B14F-4D97-AF65-F5344CB8AC3E}">
        <p14:creationId xmlns="" xmlns:p14="http://schemas.microsoft.com/office/powerpoint/2010/main" val="1547618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76672"/>
            <a:ext cx="8686800" cy="838200"/>
          </a:xfrm>
        </p:spPr>
        <p:txBody>
          <a:bodyPr/>
          <a:lstStyle/>
          <a:p>
            <a:r>
              <a:rPr lang="it-IT" dirty="0" smtClean="0"/>
              <a:t>Contributi in conto esercizio</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Si tratta di contributi o di sovvenzioni erogati dallo Stato o da altri enti pubblici , finalizzati ad integrare i ricavi e /o alla riduzione  di determinati costi di un singolo esercizio. Contabilmente sono dei ricavi di esercizio imputati al bilancio per </a:t>
            </a:r>
            <a:r>
              <a:rPr lang="it-IT" dirty="0" smtClean="0">
                <a:solidFill>
                  <a:srgbClr val="FF0000"/>
                </a:solidFill>
              </a:rPr>
              <a:t>competenza. No principio cassa della percezione. </a:t>
            </a:r>
            <a:r>
              <a:rPr lang="it-IT" dirty="0" smtClean="0">
                <a:solidFill>
                  <a:schemeClr val="tx1"/>
                </a:solidFill>
              </a:rPr>
              <a:t>In particolare rileva il momento in cui esiste la certezza giuridica di avere diritto al contributo, cioè quando l’ente erogatore ha emesso la delibera di approvazione all’emissione del mandato di pagamento.</a:t>
            </a:r>
          </a:p>
          <a:p>
            <a:endParaRPr lang="it-IT" dirty="0">
              <a:solidFill>
                <a:srgbClr val="FF0000"/>
              </a:solidFill>
            </a:endParaRPr>
          </a:p>
          <a:p>
            <a:endParaRPr lang="it-IT" dirty="0" smtClean="0">
              <a:solidFill>
                <a:srgbClr val="FF0000"/>
              </a:solidFill>
            </a:endParaRPr>
          </a:p>
          <a:p>
            <a:endParaRPr lang="it-IT" dirty="0">
              <a:solidFill>
                <a:srgbClr val="FF0000"/>
              </a:solidFill>
            </a:endParaRPr>
          </a:p>
          <a:p>
            <a:endParaRPr lang="it-IT" dirty="0">
              <a:solidFill>
                <a:srgbClr val="FF0000"/>
              </a:solidFill>
            </a:endParaRPr>
          </a:p>
        </p:txBody>
      </p:sp>
    </p:spTree>
    <p:extLst>
      <p:ext uri="{BB962C8B-B14F-4D97-AF65-F5344CB8AC3E}">
        <p14:creationId xmlns="" xmlns:p14="http://schemas.microsoft.com/office/powerpoint/2010/main" val="3032990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85000" lnSpcReduction="10000"/>
          </a:bodyPr>
          <a:lstStyle/>
          <a:p>
            <a:r>
              <a:rPr lang="it-IT" dirty="0" smtClean="0"/>
              <a:t>Scritture Contabili : Erogazione Stato Enti Pubblici</a:t>
            </a:r>
          </a:p>
          <a:p>
            <a:r>
              <a:rPr lang="it-IT" dirty="0" smtClean="0"/>
              <a:t>-------------------   ------------------------------  </a:t>
            </a:r>
          </a:p>
          <a:p>
            <a:r>
              <a:rPr lang="it-IT" sz="2000" dirty="0" smtClean="0"/>
              <a:t>Crediti vs Enti Pubblici     a    Contributi 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r>
              <a:rPr lang="it-IT" dirty="0" smtClean="0"/>
              <a:t>Caso contributi concessi ad integrazione dei ricavi :</a:t>
            </a:r>
          </a:p>
          <a:p>
            <a:r>
              <a:rPr lang="it-IT" dirty="0" smtClean="0"/>
              <a:t>Iscrizione in bilancio alla voce a A5) dei ricavi  </a:t>
            </a:r>
            <a:endParaRPr lang="it-IT" dirty="0"/>
          </a:p>
        </p:txBody>
      </p:sp>
    </p:spTree>
    <p:extLst>
      <p:ext uri="{BB962C8B-B14F-4D97-AF65-F5344CB8AC3E}">
        <p14:creationId xmlns="" xmlns:p14="http://schemas.microsoft.com/office/powerpoint/2010/main" val="4094199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70000" lnSpcReduction="20000"/>
          </a:bodyPr>
          <a:lstStyle/>
          <a:p>
            <a:r>
              <a:rPr lang="it-IT" dirty="0" smtClean="0"/>
              <a:t>Scritture Contabili : Erogazione Stato Enti Pubblici</a:t>
            </a:r>
          </a:p>
          <a:p>
            <a:r>
              <a:rPr lang="it-IT" dirty="0" smtClean="0"/>
              <a:t>-------------------   ------------------------------  </a:t>
            </a:r>
          </a:p>
          <a:p>
            <a:r>
              <a:rPr lang="it-IT" sz="2000" dirty="0" smtClean="0"/>
              <a:t>Crediti vs Enti Pubblici     a    Interessi Passivi 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pPr algn="just"/>
            <a:r>
              <a:rPr lang="it-IT" dirty="0" smtClean="0"/>
              <a:t>Caso contributi concessi a diminuzione dei costi di esercizio  : Iscrizione in bilancio alla voce a C.17) oneri finanziari. Se tale contributo è ottenuto in un esercizio successivo a quello di rilevazione degli interessi passivi tale contributo va nella voce C. 16) Altri proventi finanziari.   </a:t>
            </a:r>
            <a:endParaRPr lang="it-IT" dirty="0"/>
          </a:p>
        </p:txBody>
      </p:sp>
    </p:spTree>
    <p:extLst>
      <p:ext uri="{BB962C8B-B14F-4D97-AF65-F5344CB8AC3E}">
        <p14:creationId xmlns="" xmlns:p14="http://schemas.microsoft.com/office/powerpoint/2010/main" val="283534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none" dirty="0" smtClean="0"/>
              <a:t>La Sabatini bis </a:t>
            </a:r>
            <a:endParaRPr lang="it-IT" sz="2000" dirty="0"/>
          </a:p>
        </p:txBody>
      </p:sp>
      <p:sp>
        <p:nvSpPr>
          <p:cNvPr id="3" name="Segnaposto contenuto 2"/>
          <p:cNvSpPr>
            <a:spLocks noGrp="1"/>
          </p:cNvSpPr>
          <p:nvPr>
            <p:ph idx="1"/>
          </p:nvPr>
        </p:nvSpPr>
        <p:spPr>
          <a:ln>
            <a:solidFill>
              <a:srgbClr val="FFC000"/>
            </a:solidFill>
          </a:ln>
        </p:spPr>
        <p:txBody>
          <a:bodyPr>
            <a:normAutofit fontScale="92500" lnSpcReduction="10000"/>
          </a:bodyPr>
          <a:lstStyle/>
          <a:p>
            <a:pPr algn="just">
              <a:buNone/>
            </a:pPr>
            <a:endParaRPr lang="it-IT" b="1" i="1" dirty="0" smtClean="0"/>
          </a:p>
          <a:p>
            <a:pPr algn="ctr">
              <a:buNone/>
            </a:pPr>
            <a:r>
              <a:rPr lang="it-IT" b="1" i="1" dirty="0" smtClean="0"/>
              <a:t>Norma primaria</a:t>
            </a:r>
          </a:p>
          <a:p>
            <a:pPr algn="just">
              <a:buNone/>
            </a:pPr>
            <a:r>
              <a:rPr lang="it-IT" dirty="0" smtClean="0"/>
              <a:t>Con l’art. 2 del D.L. 21 giugno 2013 n. 69</a:t>
            </a:r>
          </a:p>
          <a:p>
            <a:pPr algn="just">
              <a:buNone/>
            </a:pPr>
            <a:r>
              <a:rPr lang="it-IT" dirty="0" smtClean="0"/>
              <a:t>convertito con modificazioni dalla legge n. 98 del</a:t>
            </a:r>
          </a:p>
          <a:p>
            <a:pPr algn="just">
              <a:buNone/>
            </a:pPr>
            <a:r>
              <a:rPr lang="it-IT" dirty="0" smtClean="0"/>
              <a:t>9 agosto 2013 viene istituito uno degli strumenti </a:t>
            </a:r>
          </a:p>
          <a:p>
            <a:pPr algn="just">
              <a:buNone/>
            </a:pPr>
            <a:r>
              <a:rPr lang="it-IT" dirty="0" smtClean="0"/>
              <a:t>agevolativi di particolare interesse per le PMI.</a:t>
            </a:r>
          </a:p>
          <a:p>
            <a:pPr algn="just">
              <a:buNone/>
            </a:pPr>
            <a:endParaRPr lang="it-IT" dirty="0" smtClean="0"/>
          </a:p>
          <a:p>
            <a:pPr algn="just">
              <a:buNone/>
            </a:pPr>
            <a:endParaRPr lang="it-IT" dirty="0" smtClean="0"/>
          </a:p>
          <a:p>
            <a:pPr>
              <a:buNone/>
            </a:pPr>
            <a:r>
              <a:rPr lang="it-IT" sz="1400" dirty="0" smtClean="0"/>
              <a:t>							</a:t>
            </a:r>
          </a:p>
          <a:p>
            <a:pPr algn="just">
              <a:buNone/>
            </a:pPr>
            <a:endParaRPr lang="it-IT" b="1" i="1" dirty="0" smtClean="0"/>
          </a:p>
          <a:p>
            <a:pPr algn="just">
              <a:buNone/>
            </a:pPr>
            <a:endParaRPr lang="it-IT" b="1" i="1" dirty="0" smtClean="0"/>
          </a:p>
          <a:p>
            <a:pPr algn="just">
              <a:buNone/>
            </a:pPr>
            <a:endParaRPr lang="it-IT"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lnSpcReduction="10000"/>
          </a:bodyPr>
          <a:lstStyle/>
          <a:p>
            <a:r>
              <a:rPr lang="it-IT" dirty="0" smtClean="0"/>
              <a:t>Scritture Contabili : Corrisposti da altri soggetti in base a contratto-------------------   ------------------------------  </a:t>
            </a:r>
          </a:p>
          <a:p>
            <a:r>
              <a:rPr lang="it-IT" sz="2000" dirty="0" smtClean="0"/>
              <a:t>Crediti vs Enti Pubblici     a    </a:t>
            </a:r>
            <a:r>
              <a:rPr lang="it-IT" sz="2000" dirty="0" smtClean="0"/>
              <a:t>Contributi </a:t>
            </a:r>
            <a:r>
              <a:rPr lang="it-IT" sz="2000" dirty="0" smtClean="0"/>
              <a:t>c/ Esercizio  5.000,00</a:t>
            </a:r>
            <a:endParaRPr lang="it-IT" sz="2000" dirty="0"/>
          </a:p>
          <a:p>
            <a:r>
              <a:rPr lang="it-IT" sz="1400" dirty="0" smtClean="0"/>
              <a:t>Ottenuto contributo in c/ esercizio</a:t>
            </a:r>
          </a:p>
          <a:p>
            <a:r>
              <a:rPr lang="it-IT" sz="1400" dirty="0" smtClean="0"/>
              <a:t>____________________________________________________________________</a:t>
            </a:r>
          </a:p>
          <a:p>
            <a:endParaRPr lang="it-IT" sz="1400" dirty="0"/>
          </a:p>
          <a:p>
            <a:r>
              <a:rPr lang="it-IT" dirty="0" smtClean="0"/>
              <a:t>---------------------        ----------------------- -  </a:t>
            </a:r>
            <a:endParaRPr lang="it-IT" dirty="0"/>
          </a:p>
          <a:p>
            <a:r>
              <a:rPr lang="it-IT" sz="2000" dirty="0" smtClean="0"/>
              <a:t>Diversi                                   a       Crediti </a:t>
            </a:r>
            <a:r>
              <a:rPr lang="it-IT" sz="2000" dirty="0"/>
              <a:t>vs Enti </a:t>
            </a:r>
            <a:r>
              <a:rPr lang="it-IT" sz="2000" dirty="0" smtClean="0"/>
              <a:t>5.000,00</a:t>
            </a:r>
          </a:p>
          <a:p>
            <a:r>
              <a:rPr lang="it-IT" sz="2000" dirty="0" smtClean="0"/>
              <a:t>Banca c/c              4.800,00</a:t>
            </a:r>
          </a:p>
          <a:p>
            <a:r>
              <a:rPr lang="it-IT" sz="2000" dirty="0" smtClean="0"/>
              <a:t>Erario c/ ritenute       200,00</a:t>
            </a:r>
          </a:p>
          <a:p>
            <a:r>
              <a:rPr lang="it-IT" sz="1400" dirty="0" smtClean="0"/>
              <a:t>Incassato  </a:t>
            </a:r>
            <a:r>
              <a:rPr lang="it-IT" sz="1400" dirty="0"/>
              <a:t>contributo in c/ esercizio</a:t>
            </a:r>
          </a:p>
          <a:p>
            <a:r>
              <a:rPr lang="it-IT" sz="1400" dirty="0"/>
              <a:t>____________________________________________________________________</a:t>
            </a:r>
          </a:p>
          <a:p>
            <a:endParaRPr lang="it-IT" sz="1400" dirty="0" smtClean="0"/>
          </a:p>
        </p:txBody>
      </p:sp>
    </p:spTree>
    <p:extLst>
      <p:ext uri="{BB962C8B-B14F-4D97-AF65-F5344CB8AC3E}">
        <p14:creationId xmlns="" xmlns:p14="http://schemas.microsoft.com/office/powerpoint/2010/main" val="1607244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fontScale="62500" lnSpcReduction="20000"/>
          </a:bodyPr>
          <a:lstStyle/>
          <a:p>
            <a:pPr algn="just"/>
            <a:r>
              <a:rPr lang="it-IT" b="1" dirty="0" smtClean="0"/>
              <a:t>Imposte Dirette</a:t>
            </a:r>
            <a:r>
              <a:rPr lang="it-IT" dirty="0" smtClean="0"/>
              <a:t>: in base al dettato dell’articolo 85 comma 1 D.P.R. 917/86 sono considerati ricavi rispettivamente:</a:t>
            </a:r>
          </a:p>
          <a:p>
            <a:pPr marL="514350" indent="-514350" algn="just">
              <a:buFont typeface="+mj-lt"/>
              <a:buAutoNum type="arabicPeriod"/>
            </a:pPr>
            <a:r>
              <a:rPr lang="it-IT" dirty="0" smtClean="0"/>
              <a:t>- i contributi in denaro, o il valore normale dei beni in natura spettanti, </a:t>
            </a:r>
            <a:r>
              <a:rPr lang="it-IT" u="sng" dirty="0" smtClean="0"/>
              <a:t>sotto qualsiasi denominazione</a:t>
            </a:r>
            <a:r>
              <a:rPr lang="it-IT" dirty="0" smtClean="0"/>
              <a:t>, in base a contratto;</a:t>
            </a:r>
          </a:p>
          <a:p>
            <a:pPr marL="514350" indent="-514350" algn="just">
              <a:buFont typeface="+mj-lt"/>
              <a:buAutoNum type="arabicPeriod"/>
            </a:pPr>
            <a:r>
              <a:rPr lang="it-IT" dirty="0" smtClean="0"/>
              <a:t>- i contributi spettanti esclusivamente in conto esercizio a norma di legge</a:t>
            </a:r>
          </a:p>
          <a:p>
            <a:pPr algn="just">
              <a:buNone/>
            </a:pPr>
            <a:r>
              <a:rPr lang="it-IT" dirty="0" smtClean="0"/>
              <a:t> 	Vengono imputati per competenza economica in base al dettato dell‘articolo 109 comma1 </a:t>
            </a:r>
            <a:r>
              <a:rPr lang="it-IT" dirty="0"/>
              <a:t>D.P.R. </a:t>
            </a:r>
            <a:r>
              <a:rPr lang="it-IT" dirty="0" smtClean="0"/>
              <a:t>917/86. </a:t>
            </a:r>
          </a:p>
          <a:p>
            <a:pPr algn="just"/>
            <a:r>
              <a:rPr lang="it-IT" b="1" dirty="0" smtClean="0"/>
              <a:t>Ritenute</a:t>
            </a:r>
            <a:r>
              <a:rPr lang="it-IT" dirty="0" smtClean="0"/>
              <a:t> : Se erogati da Enti pubblici o privati sono assoggettati ad una ritenuta alla fonte del 4 % a titolo di acconto ( ad eccezione Onlus).</a:t>
            </a:r>
          </a:p>
          <a:p>
            <a:pPr algn="just"/>
            <a:r>
              <a:rPr lang="it-IT" b="1" dirty="0" smtClean="0"/>
              <a:t>Imposte Indirette</a:t>
            </a:r>
            <a:r>
              <a:rPr lang="it-IT" dirty="0" smtClean="0"/>
              <a:t>: Quando sono erogati da enti pubblici e privati non sono generalmente soggetti ad iva ad eccezione di quando sono dovuti in base ad un contratto.</a:t>
            </a:r>
          </a:p>
          <a:p>
            <a:pPr algn="just"/>
            <a:r>
              <a:rPr lang="it-IT" b="1" dirty="0" smtClean="0"/>
              <a:t>Irap</a:t>
            </a:r>
            <a:r>
              <a:rPr lang="it-IT" dirty="0" smtClean="0"/>
              <a:t> : sono soggetti a tassazione ad eccezione se il contributo è inerente al pagamento di spese per  il personale.</a:t>
            </a:r>
            <a:endParaRPr lang="it-IT" dirty="0"/>
          </a:p>
        </p:txBody>
      </p:sp>
    </p:spTree>
    <p:extLst>
      <p:ext uri="{BB962C8B-B14F-4D97-AF65-F5344CB8AC3E}">
        <p14:creationId xmlns="" xmlns:p14="http://schemas.microsoft.com/office/powerpoint/2010/main" val="41981340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lnSpcReduction="10000"/>
          </a:bodyPr>
          <a:lstStyle/>
          <a:p>
            <a:pPr algn="just"/>
            <a:r>
              <a:rPr lang="it-IT" b="1" dirty="0" smtClean="0"/>
              <a:t>Come si stabilisce la competenza economica?</a:t>
            </a:r>
          </a:p>
          <a:p>
            <a:pPr marL="514350" indent="-514350" algn="just">
              <a:buFont typeface="+mj-lt"/>
              <a:buAutoNum type="arabicPeriod"/>
            </a:pPr>
            <a:r>
              <a:rPr lang="it-IT" sz="2800" b="1" dirty="0" smtClean="0"/>
              <a:t>Ipotesi 1)</a:t>
            </a:r>
          </a:p>
          <a:p>
            <a:pPr algn="just">
              <a:buNone/>
            </a:pPr>
            <a:r>
              <a:rPr lang="it-IT" b="1" dirty="0" smtClean="0"/>
              <a:t>	</a:t>
            </a:r>
            <a:r>
              <a:rPr lang="it-IT" sz="1800" dirty="0" smtClean="0"/>
              <a:t>Erogazione da ente pubblico		Conoscenza del decreto di liquidazione</a:t>
            </a:r>
          </a:p>
          <a:p>
            <a:pPr marL="514350" indent="-514350" algn="just">
              <a:buFont typeface="+mj-lt"/>
              <a:buAutoNum type="arabicPeriod" startAt="2"/>
            </a:pPr>
            <a:r>
              <a:rPr lang="it-IT" sz="2800" b="1" dirty="0" smtClean="0"/>
              <a:t>Ipotesi 2)</a:t>
            </a:r>
          </a:p>
          <a:p>
            <a:pPr marL="514350" indent="-514350" algn="just">
              <a:buNone/>
            </a:pPr>
            <a:endParaRPr lang="it-IT" sz="1800" dirty="0" smtClean="0"/>
          </a:p>
          <a:p>
            <a:pPr marL="514350" indent="-514350" algn="just">
              <a:buNone/>
            </a:pPr>
            <a:r>
              <a:rPr lang="it-IT" sz="1800" dirty="0" smtClean="0"/>
              <a:t>       No atto formale esterno			Esistenza degli elementi oggettivi</a:t>
            </a:r>
          </a:p>
          <a:p>
            <a:pPr marL="514350" indent="-514350" algn="just">
              <a:buNone/>
            </a:pPr>
            <a:endParaRPr lang="it-IT" sz="1800" dirty="0" smtClean="0"/>
          </a:p>
          <a:p>
            <a:pPr marL="514350" indent="-514350" algn="just">
              <a:buFont typeface="+mj-lt"/>
              <a:buAutoNum type="arabicPeriod" startAt="3"/>
            </a:pPr>
            <a:r>
              <a:rPr lang="it-IT" sz="2800" b="1" dirty="0" smtClean="0"/>
              <a:t>Ipotesi 3)</a:t>
            </a:r>
          </a:p>
          <a:p>
            <a:pPr marL="514350" indent="-514350" algn="just">
              <a:buNone/>
            </a:pPr>
            <a:r>
              <a:rPr lang="it-IT" sz="1800" dirty="0" smtClean="0"/>
              <a:t>        </a:t>
            </a:r>
          </a:p>
          <a:p>
            <a:pPr marL="514350" indent="-514350" algn="just">
              <a:buNone/>
            </a:pPr>
            <a:r>
              <a:rPr lang="it-IT" sz="1800" dirty="0" smtClean="0"/>
              <a:t>       Condizione risolutiva			Esercizio in cui il contributo viene 															concesso</a:t>
            </a:r>
          </a:p>
          <a:p>
            <a:pPr marL="514350" indent="-514350" algn="just">
              <a:buNone/>
            </a:pPr>
            <a:endParaRPr lang="it-IT" sz="1800" dirty="0" smtClean="0"/>
          </a:p>
          <a:p>
            <a:pPr marL="514350" indent="-514350" algn="just">
              <a:buNone/>
            </a:pPr>
            <a:endParaRPr lang="it-IT" sz="1800" dirty="0" smtClean="0"/>
          </a:p>
          <a:p>
            <a:pPr marL="514350" indent="-514350" algn="just">
              <a:buFont typeface="+mj-lt"/>
              <a:buAutoNum type="arabicPeriod" startAt="2"/>
            </a:pPr>
            <a:endParaRPr lang="it-IT" b="1" dirty="0" smtClean="0"/>
          </a:p>
          <a:p>
            <a:pPr algn="just">
              <a:buNone/>
            </a:pPr>
            <a:endParaRPr lang="it-IT" sz="1800" dirty="0"/>
          </a:p>
        </p:txBody>
      </p:sp>
      <p:sp>
        <p:nvSpPr>
          <p:cNvPr id="5" name="Freccia a destra 4"/>
          <p:cNvSpPr/>
          <p:nvPr/>
        </p:nvSpPr>
        <p:spPr>
          <a:xfrm>
            <a:off x="3851920" y="263691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3779912" y="378904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a:off x="3779912" y="51571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4198134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esercizio</a:t>
            </a:r>
          </a:p>
        </p:txBody>
      </p:sp>
      <p:sp>
        <p:nvSpPr>
          <p:cNvPr id="3" name="Segnaposto contenuto 2"/>
          <p:cNvSpPr>
            <a:spLocks noGrp="1"/>
          </p:cNvSpPr>
          <p:nvPr>
            <p:ph idx="1"/>
          </p:nvPr>
        </p:nvSpPr>
        <p:spPr/>
        <p:txBody>
          <a:bodyPr>
            <a:normAutofit/>
          </a:bodyPr>
          <a:lstStyle/>
          <a:p>
            <a:pPr algn="just"/>
            <a:r>
              <a:rPr lang="it-IT" b="1" dirty="0" smtClean="0"/>
              <a:t>Come si stabilisce la competenza economica?</a:t>
            </a:r>
          </a:p>
          <a:p>
            <a:pPr marL="514350" indent="-514350" algn="just">
              <a:buFont typeface="+mj-lt"/>
              <a:buAutoNum type="arabicPeriod"/>
            </a:pPr>
            <a:r>
              <a:rPr lang="it-IT" sz="2800" b="1" dirty="0" smtClean="0"/>
              <a:t>Ipotesi 4)</a:t>
            </a:r>
          </a:p>
          <a:p>
            <a:pPr algn="just">
              <a:buNone/>
            </a:pPr>
            <a:r>
              <a:rPr lang="it-IT" b="1" dirty="0" smtClean="0"/>
              <a:t>	</a:t>
            </a:r>
            <a:r>
              <a:rPr lang="it-IT" sz="1800" dirty="0" smtClean="0"/>
              <a:t>Condizione sospensiva				Momento formale delibera</a:t>
            </a:r>
          </a:p>
          <a:p>
            <a:pPr marL="514350" indent="-514350" algn="just">
              <a:buNone/>
            </a:pPr>
            <a:endParaRPr lang="it-IT" sz="1800" dirty="0" smtClean="0"/>
          </a:p>
          <a:p>
            <a:pPr marL="514350" indent="-514350" algn="just">
              <a:buFont typeface="+mj-lt"/>
              <a:buAutoNum type="arabicPeriod" startAt="2"/>
            </a:pPr>
            <a:endParaRPr lang="it-IT" b="1" dirty="0" smtClean="0"/>
          </a:p>
          <a:p>
            <a:pPr algn="just">
              <a:buNone/>
            </a:pPr>
            <a:endParaRPr lang="it-IT" sz="1800" dirty="0"/>
          </a:p>
        </p:txBody>
      </p:sp>
      <p:sp>
        <p:nvSpPr>
          <p:cNvPr id="6" name="Freccia a destra 5"/>
          <p:cNvSpPr/>
          <p:nvPr/>
        </p:nvSpPr>
        <p:spPr>
          <a:xfrm>
            <a:off x="3851920" y="278092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41981340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CONTRIBUTI IN CONTO ESERCIZIO</a:t>
            </a:r>
            <a:endParaRPr lang="it-IT" dirty="0"/>
          </a:p>
        </p:txBody>
      </p:sp>
      <p:sp>
        <p:nvSpPr>
          <p:cNvPr id="3" name="Segnaposto contenuto 2"/>
          <p:cNvSpPr>
            <a:spLocks noGrp="1"/>
          </p:cNvSpPr>
          <p:nvPr>
            <p:ph idx="1"/>
          </p:nvPr>
        </p:nvSpPr>
        <p:spPr/>
        <p:txBody>
          <a:bodyPr/>
          <a:lstStyle/>
          <a:p>
            <a:r>
              <a:rPr lang="it-IT" dirty="0" smtClean="0"/>
              <a:t>QUANDO I CONTRIBUTI RIDUCONO LE RIMANENZE: OIC 13</a:t>
            </a:r>
          </a:p>
          <a:p>
            <a:pPr>
              <a:buNone/>
            </a:pPr>
            <a:r>
              <a:rPr lang="it-IT" dirty="0" smtClean="0"/>
              <a:t>   “Ai fini della valutazione delle rimanenze, i contributi in conto esercizio acquisiti a titolo definitivo sono portati in deduzione al costo di acquisto dei materiali”</a:t>
            </a:r>
          </a:p>
          <a:p>
            <a:pPr>
              <a:buNone/>
            </a:pPr>
            <a:endParaRPr lang="it-IT" dirty="0" smtClean="0"/>
          </a:p>
          <a:p>
            <a:pPr>
              <a:buNone/>
            </a:pP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CONTRIBUTI IN CONTO ESERCIZIO</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smtClean="0"/>
              <a:t>Premessa</a:t>
            </a:r>
          </a:p>
          <a:p>
            <a:pPr>
              <a:buNone/>
            </a:pPr>
            <a:r>
              <a:rPr lang="it-IT" b="1" dirty="0" smtClean="0"/>
              <a:t>	Analisi del trattamento contabile </a:t>
            </a:r>
            <a:r>
              <a:rPr lang="it-IT" dirty="0" smtClean="0"/>
              <a:t>dei: contributi in conto impianti (voce A5 Altri ricavi e proventi), del costo dei materiali (voce B6 acquisti di materie prime, sussidiarie, di consumo e merci) e delle variazioni delle rimanenze(voce B11 Variazioni delle rimanenze di materie prime, sussidiarie, di consumo e merci” o “ A.2 - Variazioni delle rimanenze di prodotti in corso di lavorazione, semilavorati e finiti”, al netto dei contributi ricevuti).</a:t>
            </a:r>
          </a:p>
          <a:p>
            <a:pPr>
              <a:buNone/>
            </a:pPr>
            <a:endParaRPr lang="it-IT"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CONTRIBUTI IN CONTO ESERCIZIO</a:t>
            </a:r>
            <a:endParaRPr lang="it-IT" dirty="0"/>
          </a:p>
        </p:txBody>
      </p:sp>
      <p:sp>
        <p:nvSpPr>
          <p:cNvPr id="3" name="Segnaposto contenuto 2"/>
          <p:cNvSpPr>
            <a:spLocks noGrp="1"/>
          </p:cNvSpPr>
          <p:nvPr>
            <p:ph idx="1"/>
          </p:nvPr>
        </p:nvSpPr>
        <p:spPr/>
        <p:txBody>
          <a:bodyPr>
            <a:normAutofit/>
          </a:bodyPr>
          <a:lstStyle/>
          <a:p>
            <a:pPr>
              <a:buNone/>
            </a:pPr>
            <a:r>
              <a:rPr lang="it-IT" b="1" dirty="0" smtClean="0"/>
              <a:t>Esempio</a:t>
            </a:r>
          </a:p>
          <a:p>
            <a:pPr>
              <a:buNone/>
            </a:pPr>
            <a:r>
              <a:rPr lang="it-IT" b="1" dirty="0" smtClean="0"/>
              <a:t>Acquisto materie prime 		Euro 500.000</a:t>
            </a:r>
          </a:p>
          <a:p>
            <a:pPr>
              <a:buNone/>
            </a:pPr>
            <a:r>
              <a:rPr lang="it-IT" b="1" dirty="0" smtClean="0"/>
              <a:t>Rimanenze di materie prime	Euro 150.000</a:t>
            </a:r>
          </a:p>
          <a:p>
            <a:pPr>
              <a:buNone/>
            </a:pPr>
            <a:r>
              <a:rPr lang="it-IT" b="1" dirty="0" smtClean="0"/>
              <a:t>Contributo in conto esercizio	Euro    35.000</a:t>
            </a:r>
          </a:p>
          <a:p>
            <a:pPr algn="ctr">
              <a:buNone/>
            </a:pPr>
            <a:endParaRPr lang="it-IT" b="1" dirty="0" smtClean="0"/>
          </a:p>
          <a:p>
            <a:pPr algn="ctr">
              <a:buNone/>
            </a:pPr>
            <a:r>
              <a:rPr lang="it-IT" b="1" dirty="0" smtClean="0"/>
              <a:t>VALORE RIMANENZE </a:t>
            </a:r>
            <a:r>
              <a:rPr lang="it-IT" b="1" dirty="0" err="1" smtClean="0"/>
              <a:t>DI</a:t>
            </a:r>
            <a:r>
              <a:rPr lang="it-IT" b="1" dirty="0" smtClean="0"/>
              <a:t> MAGAZZINO ?</a:t>
            </a:r>
          </a:p>
          <a:p>
            <a:pPr algn="ctr">
              <a:buNone/>
            </a:pPr>
            <a:r>
              <a:rPr lang="it-IT" b="1" dirty="0" smtClean="0"/>
              <a:t>150.000 – 35.000 = 115.000</a:t>
            </a:r>
          </a:p>
          <a:p>
            <a:pPr>
              <a:buNone/>
            </a:pPr>
            <a:endParaRPr lang="it-IT" b="1" dirty="0" smtClean="0"/>
          </a:p>
          <a:p>
            <a:pPr>
              <a:buNone/>
            </a:pPr>
            <a:endParaRPr lang="it-IT"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CONTRIBUTI IN CONTO ESERCIZIO</a:t>
            </a:r>
            <a:endParaRPr lang="it-IT" dirty="0"/>
          </a:p>
        </p:txBody>
      </p:sp>
      <p:sp>
        <p:nvSpPr>
          <p:cNvPr id="3" name="Segnaposto contenuto 2"/>
          <p:cNvSpPr>
            <a:spLocks noGrp="1"/>
          </p:cNvSpPr>
          <p:nvPr>
            <p:ph idx="1"/>
          </p:nvPr>
        </p:nvSpPr>
        <p:spPr/>
        <p:txBody>
          <a:bodyPr>
            <a:normAutofit/>
          </a:bodyPr>
          <a:lstStyle/>
          <a:p>
            <a:pPr>
              <a:buNone/>
            </a:pPr>
            <a:r>
              <a:rPr lang="it-IT" b="1" dirty="0" smtClean="0"/>
              <a:t>Tipici esempi di contributi in conto esercizio:</a:t>
            </a:r>
          </a:p>
          <a:p>
            <a:pPr marL="514350" indent="-514350">
              <a:buFont typeface="+mj-lt"/>
              <a:buAutoNum type="arabicPeriod"/>
            </a:pPr>
            <a:r>
              <a:rPr lang="it-IT" b="1" dirty="0" smtClean="0"/>
              <a:t>Contributi in conto interessi</a:t>
            </a:r>
          </a:p>
          <a:p>
            <a:pPr marL="514350" indent="-514350">
              <a:buFont typeface="+mj-lt"/>
              <a:buAutoNum type="arabicPeriod"/>
            </a:pPr>
            <a:r>
              <a:rPr lang="it-IT" b="1" dirty="0" smtClean="0"/>
              <a:t>Fiscalizzazione di oneri sociali</a:t>
            </a:r>
          </a:p>
          <a:p>
            <a:pPr marL="514350" indent="-514350">
              <a:buFont typeface="+mj-lt"/>
              <a:buAutoNum type="arabicPeriod"/>
            </a:pPr>
            <a:r>
              <a:rPr lang="it-IT" b="1" dirty="0" smtClean="0"/>
              <a:t>Premio </a:t>
            </a:r>
            <a:r>
              <a:rPr lang="it-IT" b="1" smtClean="0"/>
              <a:t>di assunzione</a:t>
            </a:r>
          </a:p>
          <a:p>
            <a:pPr marL="514350" indent="-514350">
              <a:buNone/>
            </a:pPr>
            <a:endParaRPr lang="it-IT" b="1" dirty="0" smtClean="0"/>
          </a:p>
          <a:p>
            <a:pPr>
              <a:buNone/>
            </a:pPr>
            <a:endParaRPr lang="it-IT" b="1" dirty="0" smtClean="0"/>
          </a:p>
          <a:p>
            <a:pPr>
              <a:buNone/>
            </a:pPr>
            <a:endParaRPr lang="it-IT"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IMPIANTI</a:t>
            </a:r>
          </a:p>
        </p:txBody>
      </p:sp>
      <p:sp>
        <p:nvSpPr>
          <p:cNvPr id="3" name="Segnaposto contenuto 2"/>
          <p:cNvSpPr>
            <a:spLocks noGrp="1"/>
          </p:cNvSpPr>
          <p:nvPr>
            <p:ph idx="1"/>
          </p:nvPr>
        </p:nvSpPr>
        <p:spPr/>
        <p:txBody>
          <a:bodyPr>
            <a:normAutofit fontScale="70000" lnSpcReduction="20000"/>
          </a:bodyPr>
          <a:lstStyle/>
          <a:p>
            <a:r>
              <a:rPr lang="it-IT" dirty="0"/>
              <a:t>Sono quei contributi la cui concessione è condizionata dalla Legge all’acquisto di beni ammortizzabili</a:t>
            </a:r>
            <a:r>
              <a:rPr lang="it-IT" dirty="0" smtClean="0"/>
              <a:t>.</a:t>
            </a:r>
          </a:p>
          <a:p>
            <a:r>
              <a:rPr lang="it-IT" dirty="0" smtClean="0"/>
              <a:t>Due metodi di contabilizzazione  sempre secondo il principio della </a:t>
            </a:r>
            <a:r>
              <a:rPr lang="it-IT" dirty="0" smtClean="0">
                <a:solidFill>
                  <a:srgbClr val="FF0000"/>
                </a:solidFill>
              </a:rPr>
              <a:t>COMPETENZA</a:t>
            </a:r>
            <a:r>
              <a:rPr lang="it-IT" dirty="0" smtClean="0"/>
              <a:t> :</a:t>
            </a:r>
          </a:p>
          <a:p>
            <a:pPr algn="just"/>
            <a:r>
              <a:rPr lang="it-IT" dirty="0" smtClean="0"/>
              <a:t>A) Il costo del bene cui inerisce il contributo è contabilizzato al netto del contributo e quindi l’ammortamento è effettuato su un costo storico del cespite già dedotto del Contributo </a:t>
            </a:r>
            <a:r>
              <a:rPr lang="it-IT" dirty="0" smtClean="0">
                <a:solidFill>
                  <a:srgbClr val="FF0000"/>
                </a:solidFill>
              </a:rPr>
              <a:t>( Criterio della rettifica del costo pluriennale) ;</a:t>
            </a:r>
          </a:p>
          <a:p>
            <a:r>
              <a:rPr lang="it-IT" dirty="0" smtClean="0"/>
              <a:t>B) Il </a:t>
            </a:r>
            <a:r>
              <a:rPr lang="it-IT" dirty="0"/>
              <a:t>costo del bene cui inerisce il contributo è contabilizzato al </a:t>
            </a:r>
            <a:r>
              <a:rPr lang="it-IT" dirty="0" smtClean="0"/>
              <a:t>lordo dello stesso ed il  contributo è iscritto per intero al bilancio di esercizio ma concorre alla formazione del reddito di impresa sotto forma di quote di risconto passivo proporzionalmente corrispondenti alle quote di ammortamento dedotte in ciascun esercizio.</a:t>
            </a:r>
            <a:r>
              <a:rPr lang="it-IT" dirty="0">
                <a:solidFill>
                  <a:srgbClr val="FF0000"/>
                </a:solidFill>
              </a:rPr>
              <a:t> ( Criterio </a:t>
            </a:r>
            <a:r>
              <a:rPr lang="it-IT" dirty="0" smtClean="0">
                <a:solidFill>
                  <a:srgbClr val="FF0000"/>
                </a:solidFill>
              </a:rPr>
              <a:t>del ricavo pluriennale) </a:t>
            </a:r>
            <a:r>
              <a:rPr lang="it-IT" dirty="0">
                <a:solidFill>
                  <a:srgbClr val="FF0000"/>
                </a:solidFill>
              </a:rPr>
              <a:t>;</a:t>
            </a:r>
            <a:endParaRPr lang="it-IT" dirty="0"/>
          </a:p>
          <a:p>
            <a:endParaRPr lang="it-IT" dirty="0"/>
          </a:p>
        </p:txBody>
      </p:sp>
    </p:spTree>
    <p:extLst>
      <p:ext uri="{BB962C8B-B14F-4D97-AF65-F5344CB8AC3E}">
        <p14:creationId xmlns="" xmlns:p14="http://schemas.microsoft.com/office/powerpoint/2010/main" val="1156582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del ricavo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Ammortamento Impianti                       </a:t>
            </a:r>
            <a:r>
              <a:rPr lang="it-IT" sz="6400" dirty="0"/>
              <a:t>a      </a:t>
            </a:r>
            <a:r>
              <a:rPr lang="it-IT" sz="6400" dirty="0" smtClean="0"/>
              <a:t>   F.do Ammortamento Impianti           200</a:t>
            </a:r>
            <a:endParaRPr lang="it-IT" sz="6400" dirty="0"/>
          </a:p>
          <a:p>
            <a:r>
              <a:rPr lang="it-IT" sz="6400" dirty="0" smtClean="0"/>
              <a:t>-----------------------------------------------------------------------------------------------------------------------  </a:t>
            </a:r>
            <a:endParaRPr lang="it-IT" sz="6400" dirty="0"/>
          </a:p>
          <a:p>
            <a:r>
              <a:rPr lang="it-IT" sz="6400" dirty="0" smtClean="0"/>
              <a:t> </a:t>
            </a:r>
            <a:r>
              <a:rPr lang="it-IT" sz="6400" dirty="0"/>
              <a:t>Contributo in conto Impianti              </a:t>
            </a:r>
            <a:r>
              <a:rPr lang="it-IT" sz="6400" dirty="0" smtClean="0"/>
              <a:t>    a       Risconti passivi                                240</a:t>
            </a:r>
            <a:endParaRPr lang="it-IT" sz="6400" dirty="0"/>
          </a:p>
          <a:p>
            <a:r>
              <a:rPr lang="it-IT" sz="6400" dirty="0" smtClean="0"/>
              <a:t>-----------------------------------------------------------------------------------------------------------------------  </a:t>
            </a:r>
            <a:endParaRPr lang="it-IT" sz="6400" dirty="0"/>
          </a:p>
          <a:p>
            <a:r>
              <a:rPr lang="it-IT" sz="7200" dirty="0" smtClean="0"/>
              <a:t>Ammortamento pari al 20% , Contributo di competenza  esercizio 20% pari a  </a:t>
            </a:r>
            <a:endParaRPr lang="it-IT" sz="7200" dirty="0"/>
          </a:p>
          <a:p>
            <a:r>
              <a:rPr lang="it-IT" sz="6400" dirty="0" smtClean="0"/>
              <a:t>60 = (300*20%) , Risconto 240 = ( 300-60). Il contributo è iscritto in bilancio alla voce A.5</a:t>
            </a:r>
          </a:p>
          <a:p>
            <a:r>
              <a:rPr lang="it-IT" sz="6400" dirty="0" smtClean="0"/>
              <a:t>.   </a:t>
            </a:r>
            <a:endParaRPr lang="it-IT" sz="6400" dirty="0"/>
          </a:p>
        </p:txBody>
      </p:sp>
    </p:spTree>
    <p:extLst>
      <p:ext uri="{BB962C8B-B14F-4D97-AF65-F5344CB8AC3E}">
        <p14:creationId xmlns="" xmlns:p14="http://schemas.microsoft.com/office/powerpoint/2010/main" val="2338725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85000" lnSpcReduction="20000"/>
          </a:bodyPr>
          <a:lstStyle/>
          <a:p>
            <a:pPr algn="ctr">
              <a:buNone/>
            </a:pPr>
            <a:endParaRPr lang="it-IT" b="1" i="1" dirty="0" smtClean="0"/>
          </a:p>
          <a:p>
            <a:pPr algn="ctr">
              <a:buNone/>
            </a:pPr>
            <a:r>
              <a:rPr lang="it-IT" b="1" i="1" dirty="0" smtClean="0"/>
              <a:t>Norme attuative</a:t>
            </a:r>
          </a:p>
          <a:p>
            <a:pPr algn="just">
              <a:buNone/>
            </a:pPr>
            <a:r>
              <a:rPr lang="it-IT" dirty="0" smtClean="0"/>
              <a:t>Decreto del Ministero dello sviluppo economico,</a:t>
            </a:r>
          </a:p>
          <a:p>
            <a:pPr algn="just">
              <a:buNone/>
            </a:pPr>
            <a:r>
              <a:rPr lang="it-IT" dirty="0" smtClean="0"/>
              <a:t>emanato di concerto con il Ministero dell’economia e</a:t>
            </a:r>
          </a:p>
          <a:p>
            <a:pPr algn="just">
              <a:buNone/>
            </a:pPr>
            <a:r>
              <a:rPr lang="it-IT" dirty="0" smtClean="0"/>
              <a:t>delle finanze il 27 novembre 2013 (pubblicato sulla</a:t>
            </a:r>
          </a:p>
          <a:p>
            <a:pPr algn="just">
              <a:buNone/>
            </a:pPr>
            <a:r>
              <a:rPr lang="it-IT" dirty="0" smtClean="0"/>
              <a:t>gazzetta ufficiale del 24 gennaio 2014 n. 19)</a:t>
            </a:r>
          </a:p>
          <a:p>
            <a:pPr>
              <a:buNone/>
            </a:pPr>
            <a:endParaRPr lang="it-IT" b="1" i="1"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endParaRPr lang="it-IT" sz="1400" dirty="0" smtClean="0"/>
          </a:p>
          <a:p>
            <a:pPr>
              <a:buNone/>
            </a:pPr>
            <a:r>
              <a:rPr lang="it-IT" sz="1400" dirty="0" smtClean="0"/>
              <a:t>							</a:t>
            </a:r>
            <a:endParaRPr lang="it-IT"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a:t>
            </a:r>
            <a:r>
              <a:rPr lang="it-IT" sz="5600" dirty="0" smtClean="0">
                <a:solidFill>
                  <a:srgbClr val="FF0000"/>
                </a:solidFill>
              </a:rPr>
              <a:t>della rettifica del costo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Contributi c/impianti                              </a:t>
            </a:r>
            <a:r>
              <a:rPr lang="it-IT" sz="6400" dirty="0"/>
              <a:t>a      </a:t>
            </a:r>
            <a:r>
              <a:rPr lang="it-IT" sz="6400" dirty="0" smtClean="0"/>
              <a:t>   Impianti                                            300</a:t>
            </a:r>
            <a:endParaRPr lang="it-IT" sz="6400" dirty="0"/>
          </a:p>
          <a:p>
            <a:r>
              <a:rPr lang="it-IT" sz="6400" dirty="0" smtClean="0"/>
              <a:t>-----------------------------------------------------------------------------------------------------------------------  </a:t>
            </a:r>
            <a:endParaRPr lang="it-IT" sz="6400" dirty="0"/>
          </a:p>
          <a:p>
            <a:r>
              <a:rPr lang="it-IT" sz="6400" dirty="0" smtClean="0"/>
              <a:t>Amm.to Impianti                                    a       F.do Amm.to Impianti                         140</a:t>
            </a:r>
            <a:endParaRPr lang="it-IT" sz="6400" dirty="0"/>
          </a:p>
          <a:p>
            <a:r>
              <a:rPr lang="it-IT" sz="6400" dirty="0" smtClean="0"/>
              <a:t>-----------------------------------------------------------------------------------------------------------------------  </a:t>
            </a:r>
            <a:endParaRPr lang="it-IT" sz="6400" dirty="0"/>
          </a:p>
        </p:txBody>
      </p:sp>
      <p:sp>
        <p:nvSpPr>
          <p:cNvPr id="7" name="Rettangolo 6"/>
          <p:cNvSpPr/>
          <p:nvPr/>
        </p:nvSpPr>
        <p:spPr>
          <a:xfrm>
            <a:off x="827584" y="4365104"/>
            <a:ext cx="4572000" cy="892552"/>
          </a:xfrm>
          <a:prstGeom prst="rect">
            <a:avLst/>
          </a:prstGeom>
        </p:spPr>
        <p:txBody>
          <a:bodyPr>
            <a:spAutoFit/>
          </a:bodyPr>
          <a:lstStyle/>
          <a:p>
            <a:r>
              <a:rPr lang="it-IT" dirty="0"/>
              <a:t>Ammortamento pari al 20% , </a:t>
            </a:r>
            <a:r>
              <a:rPr lang="it-IT" dirty="0" smtClean="0"/>
              <a:t>del costo storico = 140</a:t>
            </a:r>
            <a:r>
              <a:rPr lang="it-IT" sz="1600" dirty="0" smtClean="0"/>
              <a:t> </a:t>
            </a:r>
            <a:r>
              <a:rPr lang="it-IT" sz="1600" dirty="0"/>
              <a:t>= </a:t>
            </a:r>
            <a:r>
              <a:rPr lang="it-IT" sz="1600" dirty="0" smtClean="0"/>
              <a:t>(700*20</a:t>
            </a:r>
            <a:r>
              <a:rPr lang="it-IT" sz="1600" dirty="0"/>
              <a:t>%) </a:t>
            </a:r>
            <a:r>
              <a:rPr lang="it-IT" sz="1600" dirty="0" smtClean="0"/>
              <a:t> </a:t>
            </a:r>
            <a:endParaRPr lang="it-IT" sz="1600" dirty="0"/>
          </a:p>
          <a:p>
            <a:r>
              <a:rPr lang="it-IT" sz="1600" dirty="0"/>
              <a:t>.   </a:t>
            </a:r>
          </a:p>
        </p:txBody>
      </p:sp>
    </p:spTree>
    <p:extLst>
      <p:ext uri="{BB962C8B-B14F-4D97-AF65-F5344CB8AC3E}">
        <p14:creationId xmlns="" xmlns:p14="http://schemas.microsoft.com/office/powerpoint/2010/main" val="3633336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IMPIANTI</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Fiscalmente in </a:t>
            </a:r>
            <a:r>
              <a:rPr lang="it-IT" dirty="0"/>
              <a:t>base al dettato dell’articolo 88 comma 3 lettera b D.P.R. </a:t>
            </a:r>
            <a:r>
              <a:rPr lang="it-IT" dirty="0" smtClean="0"/>
              <a:t>917/86  non costituiscono una sopravvenienza attiva e concorrono alla formazione del reddito in base al principio della </a:t>
            </a:r>
            <a:r>
              <a:rPr lang="it-IT" dirty="0" smtClean="0">
                <a:solidFill>
                  <a:srgbClr val="FF0000"/>
                </a:solidFill>
              </a:rPr>
              <a:t>competenza economica </a:t>
            </a:r>
            <a:r>
              <a:rPr lang="it-IT" dirty="0" smtClean="0">
                <a:solidFill>
                  <a:schemeClr val="tx1"/>
                </a:solidFill>
              </a:rPr>
              <a:t>ai sensi dell’articolo 109.</a:t>
            </a:r>
            <a:r>
              <a:rPr lang="it-IT" dirty="0">
                <a:solidFill>
                  <a:schemeClr val="tx1"/>
                </a:solidFill>
              </a:rPr>
              <a:t> D.P.R. 917/86</a:t>
            </a:r>
            <a:r>
              <a:rPr lang="it-IT" dirty="0" smtClean="0">
                <a:solidFill>
                  <a:schemeClr val="tx1"/>
                </a:solidFill>
              </a:rPr>
              <a:t> e quindi il ricavo connesso al contributo deve essere correlato ai risultati degli esercizi in cui sono utilizzate le immobilizzazioni acquisite. </a:t>
            </a:r>
            <a:r>
              <a:rPr lang="it-IT" dirty="0" smtClean="0">
                <a:solidFill>
                  <a:srgbClr val="FF0000"/>
                </a:solidFill>
              </a:rPr>
              <a:t>( Principio Correlazione Costi –Ricavi). </a:t>
            </a:r>
            <a:r>
              <a:rPr lang="it-IT" dirty="0" smtClean="0">
                <a:solidFill>
                  <a:schemeClr val="tx1"/>
                </a:solidFill>
              </a:rPr>
              <a:t>In questa fattispecie la norma fiscale corrisponde alla normativa civilistica.</a:t>
            </a:r>
            <a:endParaRPr lang="it-IT" dirty="0">
              <a:solidFill>
                <a:schemeClr val="tx1"/>
              </a:solidFill>
            </a:endParaRPr>
          </a:p>
        </p:txBody>
      </p:sp>
    </p:spTree>
    <p:extLst>
      <p:ext uri="{BB962C8B-B14F-4D97-AF65-F5344CB8AC3E}">
        <p14:creationId xmlns="" xmlns:p14="http://schemas.microsoft.com/office/powerpoint/2010/main" val="241038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capitale</a:t>
            </a:r>
            <a:endParaRPr lang="it-IT" dirty="0"/>
          </a:p>
        </p:txBody>
      </p:sp>
      <p:sp>
        <p:nvSpPr>
          <p:cNvPr id="3" name="Segnaposto contenuto 2"/>
          <p:cNvSpPr>
            <a:spLocks noGrp="1"/>
          </p:cNvSpPr>
          <p:nvPr>
            <p:ph idx="1"/>
          </p:nvPr>
        </p:nvSpPr>
        <p:spPr/>
        <p:txBody>
          <a:bodyPr>
            <a:normAutofit fontScale="70000" lnSpcReduction="20000"/>
          </a:bodyPr>
          <a:lstStyle/>
          <a:p>
            <a:endParaRPr lang="it-IT" dirty="0" smtClean="0"/>
          </a:p>
          <a:p>
            <a:r>
              <a:rPr lang="it-IT" dirty="0" smtClean="0"/>
              <a:t>Anche qui due metodi di contabilizzazione identici a quelli relativi ai contributi in conto impianti:</a:t>
            </a:r>
          </a:p>
          <a:p>
            <a:pPr algn="just"/>
            <a:r>
              <a:rPr lang="it-IT" dirty="0" smtClean="0"/>
              <a:t>A) Il costo del bene cui inerisce il contributo è contabilizzato al netto del contributo e quindi l’ammortamento è effettuato su un costo storico del cespite già dedotto del Contributo </a:t>
            </a:r>
            <a:r>
              <a:rPr lang="it-IT" dirty="0" smtClean="0">
                <a:solidFill>
                  <a:srgbClr val="FF0000"/>
                </a:solidFill>
              </a:rPr>
              <a:t>( Criterio della rettifica del costo pluriennale) ;</a:t>
            </a:r>
          </a:p>
          <a:p>
            <a:r>
              <a:rPr lang="it-IT" dirty="0" smtClean="0"/>
              <a:t>B) Il </a:t>
            </a:r>
            <a:r>
              <a:rPr lang="it-IT" dirty="0"/>
              <a:t>costo del bene cui inerisce il contributo è contabilizzato al </a:t>
            </a:r>
            <a:r>
              <a:rPr lang="it-IT" dirty="0" smtClean="0"/>
              <a:t>lordo dello stesso ed il  contributo è iscritto per intero al bilancio di esercizio ma concorre alla formazione del reddito di impresa sotto forma di quote di risconto passivo proporzionalmente corrispondenti alle quote di ammortamento dedotte in ciascun esercizio.</a:t>
            </a:r>
            <a:r>
              <a:rPr lang="it-IT" dirty="0">
                <a:solidFill>
                  <a:srgbClr val="FF0000"/>
                </a:solidFill>
              </a:rPr>
              <a:t> ( Criterio </a:t>
            </a:r>
            <a:r>
              <a:rPr lang="it-IT" dirty="0" smtClean="0">
                <a:solidFill>
                  <a:srgbClr val="FF0000"/>
                </a:solidFill>
              </a:rPr>
              <a:t>del ricavo pluriennale) </a:t>
            </a:r>
            <a:r>
              <a:rPr lang="it-IT" dirty="0">
                <a:solidFill>
                  <a:srgbClr val="FF0000"/>
                </a:solidFill>
              </a:rPr>
              <a:t>;</a:t>
            </a:r>
            <a:endParaRPr lang="it-IT" dirty="0"/>
          </a:p>
          <a:p>
            <a:endParaRPr lang="it-IT" dirty="0"/>
          </a:p>
        </p:txBody>
      </p:sp>
    </p:spTree>
    <p:extLst>
      <p:ext uri="{BB962C8B-B14F-4D97-AF65-F5344CB8AC3E}">
        <p14:creationId xmlns="" xmlns:p14="http://schemas.microsoft.com/office/powerpoint/2010/main" val="2724261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a:t>
            </a:r>
            <a:r>
              <a:rPr lang="it-IT" dirty="0" smtClean="0"/>
              <a:t>conto CAPITALE</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a:t>
            </a:r>
            <a:r>
              <a:rPr lang="it-IT" sz="5600" dirty="0" smtClean="0">
                <a:solidFill>
                  <a:srgbClr val="FF0000"/>
                </a:solidFill>
              </a:rPr>
              <a:t>della rettifica del costo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Contributi c/impianti                              </a:t>
            </a:r>
            <a:r>
              <a:rPr lang="it-IT" sz="6400" dirty="0"/>
              <a:t>a      </a:t>
            </a:r>
            <a:r>
              <a:rPr lang="it-IT" sz="6400" dirty="0" smtClean="0"/>
              <a:t>   Impianti                                            300</a:t>
            </a:r>
            <a:endParaRPr lang="it-IT" sz="6400" dirty="0"/>
          </a:p>
          <a:p>
            <a:r>
              <a:rPr lang="it-IT" sz="6400" dirty="0" smtClean="0"/>
              <a:t>-----------------------------------------------------------------------------------------------------------------------  </a:t>
            </a:r>
            <a:endParaRPr lang="it-IT" sz="6400" dirty="0"/>
          </a:p>
          <a:p>
            <a:r>
              <a:rPr lang="it-IT" sz="6400" dirty="0" smtClean="0"/>
              <a:t>Amm.to Impianti                                    a       F.do Amm.to Impianti                         140</a:t>
            </a:r>
            <a:endParaRPr lang="it-IT" sz="6400" dirty="0"/>
          </a:p>
          <a:p>
            <a:r>
              <a:rPr lang="it-IT" sz="6400" dirty="0" smtClean="0"/>
              <a:t>-----------------------------------------------------------------------------------------------------------------------  </a:t>
            </a:r>
            <a:endParaRPr lang="it-IT" sz="6400" dirty="0"/>
          </a:p>
        </p:txBody>
      </p:sp>
      <p:sp>
        <p:nvSpPr>
          <p:cNvPr id="7" name="Rettangolo 6"/>
          <p:cNvSpPr/>
          <p:nvPr/>
        </p:nvSpPr>
        <p:spPr>
          <a:xfrm>
            <a:off x="827584" y="4365104"/>
            <a:ext cx="4572000" cy="892552"/>
          </a:xfrm>
          <a:prstGeom prst="rect">
            <a:avLst/>
          </a:prstGeom>
        </p:spPr>
        <p:txBody>
          <a:bodyPr>
            <a:spAutoFit/>
          </a:bodyPr>
          <a:lstStyle/>
          <a:p>
            <a:r>
              <a:rPr lang="it-IT" dirty="0"/>
              <a:t>Ammortamento pari al 20% , </a:t>
            </a:r>
            <a:r>
              <a:rPr lang="it-IT" dirty="0" smtClean="0"/>
              <a:t>del costo storico = 140</a:t>
            </a:r>
            <a:r>
              <a:rPr lang="it-IT" sz="1600" dirty="0" smtClean="0"/>
              <a:t> </a:t>
            </a:r>
            <a:r>
              <a:rPr lang="it-IT" sz="1600" dirty="0"/>
              <a:t>= </a:t>
            </a:r>
            <a:r>
              <a:rPr lang="it-IT" sz="1600" dirty="0" smtClean="0"/>
              <a:t>(700*20</a:t>
            </a:r>
            <a:r>
              <a:rPr lang="it-IT" sz="1600" dirty="0"/>
              <a:t>%) </a:t>
            </a:r>
            <a:r>
              <a:rPr lang="it-IT" sz="1600" dirty="0" smtClean="0"/>
              <a:t> </a:t>
            </a:r>
            <a:endParaRPr lang="it-IT" sz="1600" dirty="0"/>
          </a:p>
          <a:p>
            <a:r>
              <a:rPr lang="it-IT" sz="1600" dirty="0"/>
              <a:t>.   </a:t>
            </a:r>
          </a:p>
        </p:txBody>
      </p:sp>
    </p:spTree>
    <p:extLst>
      <p:ext uri="{BB962C8B-B14F-4D97-AF65-F5344CB8AC3E}">
        <p14:creationId xmlns="" xmlns:p14="http://schemas.microsoft.com/office/powerpoint/2010/main" val="2641850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Contributi in conto </a:t>
            </a:r>
            <a:r>
              <a:rPr lang="it-IT" dirty="0" smtClean="0"/>
              <a:t>CAPITALE</a:t>
            </a:r>
            <a:endParaRPr lang="it-IT" dirty="0"/>
          </a:p>
        </p:txBody>
      </p:sp>
      <p:sp>
        <p:nvSpPr>
          <p:cNvPr id="3" name="Segnaposto contenuto 2"/>
          <p:cNvSpPr>
            <a:spLocks noGrp="1"/>
          </p:cNvSpPr>
          <p:nvPr>
            <p:ph idx="1"/>
          </p:nvPr>
        </p:nvSpPr>
        <p:spPr/>
        <p:txBody>
          <a:bodyPr>
            <a:normAutofit fontScale="25000" lnSpcReduction="20000"/>
          </a:bodyPr>
          <a:lstStyle/>
          <a:p>
            <a:r>
              <a:rPr lang="it-IT" sz="5600" dirty="0" smtClean="0"/>
              <a:t>Scritture Contabili : </a:t>
            </a:r>
            <a:r>
              <a:rPr lang="it-IT" sz="5600" dirty="0">
                <a:solidFill>
                  <a:srgbClr val="FF0000"/>
                </a:solidFill>
              </a:rPr>
              <a:t>Criterio del ricavo pluriennale </a:t>
            </a:r>
            <a:endParaRPr lang="it-IT" sz="7200" dirty="0" smtClean="0">
              <a:solidFill>
                <a:srgbClr val="FF0000"/>
              </a:solidFill>
            </a:endParaRPr>
          </a:p>
          <a:p>
            <a:r>
              <a:rPr lang="it-IT" sz="6400" dirty="0" smtClean="0"/>
              <a:t>-----------------------------------------------------------------------------------------------------------------------  </a:t>
            </a:r>
          </a:p>
          <a:p>
            <a:r>
              <a:rPr lang="it-IT" sz="6400" dirty="0" smtClean="0"/>
              <a:t>Banca C/C                                          a       Contributo in conto Impianti                300</a:t>
            </a:r>
          </a:p>
          <a:p>
            <a:endParaRPr lang="it-IT" sz="6400" dirty="0"/>
          </a:p>
          <a:p>
            <a:r>
              <a:rPr lang="it-IT" sz="6400" dirty="0" smtClean="0"/>
              <a:t>-----------------------------------------------------------------------------------------------------------------------</a:t>
            </a:r>
          </a:p>
          <a:p>
            <a:r>
              <a:rPr lang="it-IT" sz="6400" dirty="0" smtClean="0"/>
              <a:t>Impianti                                                a         Banca C/C                                     1.000</a:t>
            </a:r>
          </a:p>
          <a:p>
            <a:r>
              <a:rPr lang="it-IT" sz="6400" b="1" dirty="0" smtClean="0"/>
              <a:t>-----------------------------------------------------------------------------------------------------------------------  </a:t>
            </a:r>
            <a:endParaRPr lang="it-IT" sz="6400" b="1" dirty="0"/>
          </a:p>
          <a:p>
            <a:r>
              <a:rPr lang="it-IT" sz="6400" dirty="0" smtClean="0"/>
              <a:t>Ammortamento Impianti                       </a:t>
            </a:r>
            <a:r>
              <a:rPr lang="it-IT" sz="6400" dirty="0"/>
              <a:t>a      </a:t>
            </a:r>
            <a:r>
              <a:rPr lang="it-IT" sz="6400" dirty="0" smtClean="0"/>
              <a:t>   F.do Ammortamento Impianti           200</a:t>
            </a:r>
            <a:endParaRPr lang="it-IT" sz="6400" dirty="0"/>
          </a:p>
          <a:p>
            <a:r>
              <a:rPr lang="it-IT" sz="6400" dirty="0" smtClean="0"/>
              <a:t>-----------------------------------------------------------------------------------------------------------------------  </a:t>
            </a:r>
            <a:endParaRPr lang="it-IT" sz="6400" dirty="0"/>
          </a:p>
          <a:p>
            <a:r>
              <a:rPr lang="it-IT" sz="6400" dirty="0" smtClean="0"/>
              <a:t> </a:t>
            </a:r>
            <a:r>
              <a:rPr lang="it-IT" sz="6400" dirty="0"/>
              <a:t>Contributo in conto Impianti              </a:t>
            </a:r>
            <a:r>
              <a:rPr lang="it-IT" sz="6400" dirty="0" smtClean="0"/>
              <a:t>    a       Risconti passivi                                240</a:t>
            </a:r>
            <a:endParaRPr lang="it-IT" sz="6400" dirty="0"/>
          </a:p>
          <a:p>
            <a:r>
              <a:rPr lang="it-IT" sz="6400" dirty="0" smtClean="0"/>
              <a:t>-----------------------------------------------------------------------------------------------------------------------  </a:t>
            </a:r>
            <a:endParaRPr lang="it-IT" sz="6400" dirty="0"/>
          </a:p>
          <a:p>
            <a:r>
              <a:rPr lang="it-IT" sz="7200" dirty="0" smtClean="0"/>
              <a:t>Ammortamento pari al 20% , Contributo di competenza  esercizio 20% pari a  </a:t>
            </a:r>
            <a:endParaRPr lang="it-IT" sz="7200" dirty="0"/>
          </a:p>
          <a:p>
            <a:r>
              <a:rPr lang="it-IT" sz="6400" dirty="0" smtClean="0"/>
              <a:t>60 = (300*20%) , Risconto 240 = ( 300-60). Il contributo è iscritto in bilancio alla voce  E.20.   </a:t>
            </a:r>
            <a:endParaRPr lang="it-IT" sz="6400" dirty="0"/>
          </a:p>
        </p:txBody>
      </p:sp>
    </p:spTree>
    <p:extLst>
      <p:ext uri="{BB962C8B-B14F-4D97-AF65-F5344CB8AC3E}">
        <p14:creationId xmlns="" xmlns:p14="http://schemas.microsoft.com/office/powerpoint/2010/main" val="3937481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Contributi in conto capitale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Fiscalmente rilevano nel momento in cui entrano nella disponibilità materiale e giuridica del percettore, ovvero nel momento dell’ incasso </a:t>
            </a:r>
            <a:r>
              <a:rPr lang="it-IT" dirty="0" smtClean="0">
                <a:solidFill>
                  <a:srgbClr val="FF0000"/>
                </a:solidFill>
              </a:rPr>
              <a:t>Principio di Cassa </a:t>
            </a:r>
            <a:r>
              <a:rPr lang="it-IT" dirty="0" smtClean="0"/>
              <a:t>. </a:t>
            </a:r>
          </a:p>
          <a:p>
            <a:pPr algn="just"/>
            <a:r>
              <a:rPr lang="it-IT" dirty="0" smtClean="0"/>
              <a:t>Costituiscono una Sopravvenienza Attiva e in base al dettato dell’articolo 88 comma 3 lettera b </a:t>
            </a:r>
            <a:r>
              <a:rPr lang="it-IT" dirty="0"/>
              <a:t>D.P.R. 917/86 </a:t>
            </a:r>
            <a:r>
              <a:rPr lang="it-IT" dirty="0" smtClean="0"/>
              <a:t>concorrono alla formazione del reddito o interamente nell’esercizio in cui sono incassati o, in quote costanti, in questo e nei successivi esercizi, ma non oltre il quarto. Sopravvenienza da iscrivere in bilancio alla voce E. 20 </a:t>
            </a:r>
            <a:endParaRPr lang="it-IT" dirty="0"/>
          </a:p>
        </p:txBody>
      </p:sp>
    </p:spTree>
    <p:extLst>
      <p:ext uri="{BB962C8B-B14F-4D97-AF65-F5344CB8AC3E}">
        <p14:creationId xmlns="" xmlns:p14="http://schemas.microsoft.com/office/powerpoint/2010/main" val="411684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dirty="0"/>
          </a:p>
        </p:txBody>
      </p:sp>
      <p:sp>
        <p:nvSpPr>
          <p:cNvPr id="3" name="Segnaposto contenuto 2"/>
          <p:cNvSpPr>
            <a:spLocks noGrp="1"/>
          </p:cNvSpPr>
          <p:nvPr>
            <p:ph idx="1"/>
          </p:nvPr>
        </p:nvSpPr>
        <p:spPr>
          <a:xfrm>
            <a:off x="251520" y="1484784"/>
            <a:ext cx="8686800" cy="4525963"/>
          </a:xfrm>
          <a:ln>
            <a:noFill/>
          </a:ln>
        </p:spPr>
        <p:txBody>
          <a:bodyPr>
            <a:normAutofit fontScale="85000" lnSpcReduction="20000"/>
          </a:bodyPr>
          <a:lstStyle/>
          <a:p>
            <a:pPr algn="just"/>
            <a:r>
              <a:rPr lang="it-IT" sz="2500" dirty="0" smtClean="0"/>
              <a:t>Tale strumento permette, alle PMI che intendano effettuare investimenti in beni strumentali di ottenere finanziamenti che possono coprire anche il 100% dell’investimento. I finanziamenti concessi  provengono da un plafond di risorse costituito presso la  Cassa  Depositi e Prestiti e variano da un minimo di 20 mila euro fino ad un massimo di 2 milioni di euro della durata di 5 anni. Il finanziamento   è  agevolato in quanto è abbinato ad un contributo in conto interessi concesso dal Mise pari all’ammontare complessivo degli interessi calcolati al tasso del  2,75% su un piano convenzionale di ammortamento , con rate semestrali e della durata di 5 anni . L’erogazione del contributo è prevista al completamento dell’investimento autocertificato dall’impresa ed è effettuata in quote annuali secondo il piano di erogazione riportato nel provvedimento di </a:t>
            </a:r>
            <a:r>
              <a:rPr lang="it-IT" sz="2500" dirty="0" err="1" smtClean="0"/>
              <a:t>concessione.La</a:t>
            </a:r>
            <a:r>
              <a:rPr lang="it-IT" sz="2500" dirty="0" smtClean="0"/>
              <a:t> </a:t>
            </a:r>
            <a:r>
              <a:rPr lang="it-IT" sz="2500" dirty="0"/>
              <a:t>concessione dei finanziamenti in questione </a:t>
            </a:r>
            <a:r>
              <a:rPr lang="it-IT" sz="2500" dirty="0" smtClean="0"/>
              <a:t>potrà beneficiare inoltre della garanzia </a:t>
            </a:r>
            <a:r>
              <a:rPr lang="it-IT" sz="2500" dirty="0"/>
              <a:t>del Fondo Centrale di garanzia per le PMI, </a:t>
            </a:r>
            <a:r>
              <a:rPr lang="it-IT" sz="2500" dirty="0" smtClean="0"/>
              <a:t>fino alla misura massima dell’80% del finanziamento bancario ottenuto.</a:t>
            </a:r>
          </a:p>
          <a:p>
            <a:pPr algn="just">
              <a:buNone/>
            </a:pPr>
            <a:endParaRPr lang="it-IT" sz="2500" dirty="0" smtClean="0"/>
          </a:p>
          <a:p>
            <a:pPr>
              <a:buNone/>
            </a:pPr>
            <a:endParaRPr lang="it-IT" sz="2500" dirty="0" smtClean="0"/>
          </a:p>
          <a:p>
            <a:pPr>
              <a:buNone/>
            </a:pPr>
            <a:endParaRPr lang="it-IT" dirty="0" smtClean="0"/>
          </a:p>
          <a:p>
            <a:pPr>
              <a:buNone/>
            </a:pPr>
            <a:endParaRPr lang="it-IT" dirty="0" smtClean="0"/>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fontScale="85000" lnSpcReduction="10000"/>
          </a:bodyPr>
          <a:lstStyle/>
          <a:p>
            <a:pPr algn="just">
              <a:buNone/>
            </a:pPr>
            <a:r>
              <a:rPr lang="it-IT" dirty="0" smtClean="0"/>
              <a:t>L’investimento dovrà riguardare strutture produttive già</a:t>
            </a:r>
          </a:p>
          <a:p>
            <a:pPr algn="just">
              <a:buNone/>
            </a:pPr>
            <a:r>
              <a:rPr lang="it-IT" dirty="0" smtClean="0"/>
              <a:t>esistenti o da impiantare e deve essere avviato</a:t>
            </a:r>
          </a:p>
          <a:p>
            <a:pPr algn="just">
              <a:buNone/>
            </a:pPr>
            <a:r>
              <a:rPr lang="it-IT" dirty="0" smtClean="0"/>
              <a:t>successivamente alla richiesta di finanziamento e</a:t>
            </a:r>
          </a:p>
          <a:p>
            <a:pPr algn="just">
              <a:buNone/>
            </a:pPr>
            <a:r>
              <a:rPr lang="it-IT" dirty="0" smtClean="0"/>
              <a:t>concluso entro il periodo di preammortamento o di pre-</a:t>
            </a:r>
          </a:p>
          <a:p>
            <a:pPr algn="just">
              <a:buNone/>
            </a:pPr>
            <a:r>
              <a:rPr lang="it-IT" dirty="0" smtClean="0"/>
              <a:t>locazione di massimo 12 mesi. </a:t>
            </a:r>
          </a:p>
          <a:p>
            <a:pPr algn="just">
              <a:buNone/>
            </a:pPr>
            <a:endParaRPr lang="it-IT" dirty="0" smtClean="0"/>
          </a:p>
          <a:p>
            <a:pPr algn="just">
              <a:buNone/>
            </a:pPr>
            <a:r>
              <a:rPr lang="it-IT" dirty="0" smtClean="0"/>
              <a:t>Non sono ammissibili singoli beni sotto i 500 euro iva</a:t>
            </a:r>
          </a:p>
          <a:p>
            <a:pPr algn="just">
              <a:buNone/>
            </a:pPr>
            <a:r>
              <a:rPr lang="it-IT" dirty="0" smtClean="0"/>
              <a:t>esclusa.</a:t>
            </a:r>
          </a:p>
          <a:p>
            <a:pPr algn="just">
              <a:buNone/>
            </a:pPr>
            <a:endParaRPr lang="it-IT" dirty="0" smtClean="0"/>
          </a:p>
          <a:p>
            <a:pPr>
              <a:buNone/>
            </a:pPr>
            <a:endParaRPr lang="it-IT" dirty="0" smtClean="0"/>
          </a:p>
          <a:p>
            <a:pPr>
              <a:buNone/>
            </a:pPr>
            <a:endParaRPr lang="it-IT"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cap="none" dirty="0" smtClean="0"/>
              <a:t>La Sabatini bis</a:t>
            </a:r>
            <a:endParaRPr lang="it-IT" cap="none" dirty="0"/>
          </a:p>
        </p:txBody>
      </p:sp>
      <p:sp>
        <p:nvSpPr>
          <p:cNvPr id="5" name="Segnaposto contenuto 4"/>
          <p:cNvSpPr>
            <a:spLocks noGrp="1"/>
          </p:cNvSpPr>
          <p:nvPr>
            <p:ph idx="1"/>
          </p:nvPr>
        </p:nvSpPr>
        <p:spPr/>
        <p:txBody>
          <a:bodyPr>
            <a:normAutofit/>
          </a:bodyPr>
          <a:lstStyle/>
          <a:p>
            <a:pPr algn="ctr">
              <a:buNone/>
            </a:pPr>
            <a:r>
              <a:rPr lang="it-IT" sz="2700" b="1" i="1" dirty="0" smtClean="0"/>
              <a:t>Beneficiari</a:t>
            </a:r>
          </a:p>
          <a:p>
            <a:pPr algn="just">
              <a:buNone/>
            </a:pPr>
            <a:r>
              <a:rPr lang="it-IT" sz="2700" dirty="0" smtClean="0"/>
              <a:t>    Tutte le PMI con sede operativa in Italia e regolarmente scritte nel Registro delle Imprese</a:t>
            </a:r>
            <a:r>
              <a:rPr lang="it-IT" b="1" dirty="0" smtClean="0"/>
              <a:t> </a:t>
            </a:r>
            <a:r>
              <a:rPr lang="it-IT" sz="2700" dirty="0" smtClean="0"/>
              <a:t>e che non si trovino in condizioni di difficoltà finanziaria. ( </a:t>
            </a:r>
            <a:r>
              <a:rPr lang="it-IT" sz="2700" dirty="0" smtClean="0">
                <a:solidFill>
                  <a:srgbClr val="FF0000"/>
                </a:solidFill>
              </a:rPr>
              <a:t>no concordato no liquidazione </a:t>
            </a:r>
            <a:r>
              <a:rPr lang="it-IT" sz="2700" dirty="0" smtClean="0"/>
              <a:t>)</a:t>
            </a:r>
          </a:p>
          <a:p>
            <a:pPr algn="just">
              <a:buNone/>
            </a:pPr>
            <a:endParaRPr lang="it-IT" sz="2700" dirty="0" smtClean="0"/>
          </a:p>
          <a:p>
            <a:pPr algn="just">
              <a:buNone/>
            </a:pPr>
            <a:endParaRPr lang="it-IT" sz="2700" dirty="0" smtClean="0"/>
          </a:p>
          <a:p>
            <a:pPr algn="just">
              <a:buNone/>
            </a:pPr>
            <a:endParaRPr lang="it-IT" dirty="0" smtClean="0"/>
          </a:p>
          <a:p>
            <a:pPr algn="just">
              <a:buNone/>
            </a:pPr>
            <a:endParaRPr lang="it-IT" sz="2700" dirty="0" smtClean="0"/>
          </a:p>
          <a:p>
            <a:pPr algn="just">
              <a:buNone/>
            </a:pPr>
            <a:endParaRPr lang="it-IT" b="1" dirty="0" smtClean="0"/>
          </a:p>
          <a:p>
            <a:pPr>
              <a:buNone/>
            </a:pPr>
            <a:endParaRPr lang="it-IT"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lstStyle/>
          <a:p>
            <a:pPr algn="ctr">
              <a:buNone/>
            </a:pPr>
            <a:r>
              <a:rPr lang="it-IT" b="1" i="1" dirty="0" smtClean="0"/>
              <a:t>Settori di appartenenza</a:t>
            </a:r>
          </a:p>
          <a:p>
            <a:pPr algn="just">
              <a:buNone/>
            </a:pPr>
            <a:r>
              <a:rPr lang="it-IT" dirty="0" smtClean="0"/>
              <a:t>Tutti i settori ad esclusione:</a:t>
            </a:r>
          </a:p>
          <a:p>
            <a:pPr algn="just">
              <a:buFont typeface="Arial" charset="0"/>
              <a:buChar char="•"/>
            </a:pPr>
            <a:r>
              <a:rPr lang="it-IT" dirty="0" smtClean="0"/>
              <a:t>Industria del carbone</a:t>
            </a:r>
          </a:p>
          <a:p>
            <a:pPr algn="just">
              <a:buFont typeface="Arial" charset="0"/>
              <a:buChar char="•"/>
            </a:pPr>
            <a:r>
              <a:rPr lang="it-IT" dirty="0" smtClean="0"/>
              <a:t>Attività finanziarie e assicurative</a:t>
            </a:r>
          </a:p>
          <a:p>
            <a:pPr algn="just">
              <a:buFont typeface="Arial" charset="0"/>
              <a:buChar char="•"/>
            </a:pPr>
            <a:r>
              <a:rPr lang="it-IT" dirty="0" smtClean="0"/>
              <a:t>Fabbricazione di prodotti di imitazione o di sostituzione del latte o dei prodotti lattiero-caseari</a:t>
            </a:r>
          </a:p>
          <a:p>
            <a:pPr algn="ctr">
              <a:buNone/>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a:xfrm>
            <a:off x="304800" y="1268760"/>
            <a:ext cx="8686800" cy="4811365"/>
          </a:xfrm>
        </p:spPr>
        <p:txBody>
          <a:bodyPr/>
          <a:lstStyle/>
          <a:p>
            <a:pPr algn="ctr">
              <a:buNone/>
            </a:pPr>
            <a:r>
              <a:rPr lang="it-IT" b="1" i="1" dirty="0" smtClean="0"/>
              <a:t>Classificazione dell’impresa</a:t>
            </a:r>
          </a:p>
          <a:p>
            <a:pPr algn="ctr">
              <a:buNone/>
            </a:pPr>
            <a:r>
              <a:rPr lang="it-IT" b="1" i="1" dirty="0" smtClean="0"/>
              <a:t>Riferimento normativo: D.M. 18 aprile 2005</a:t>
            </a:r>
          </a:p>
          <a:p>
            <a:pPr>
              <a:buNone/>
            </a:pPr>
            <a:endParaRPr lang="it-IT" b="1" i="1" dirty="0" smtClean="0"/>
          </a:p>
        </p:txBody>
      </p:sp>
      <p:graphicFrame>
        <p:nvGraphicFramePr>
          <p:cNvPr id="7" name="Tabella 6"/>
          <p:cNvGraphicFramePr>
            <a:graphicFrameLocks noGrp="1"/>
          </p:cNvGraphicFramePr>
          <p:nvPr/>
        </p:nvGraphicFramePr>
        <p:xfrm>
          <a:off x="611560" y="2924944"/>
          <a:ext cx="8064896" cy="3207369"/>
        </p:xfrm>
        <a:graphic>
          <a:graphicData uri="http://schemas.openxmlformats.org/drawingml/2006/table">
            <a:tbl>
              <a:tblPr firstRow="1" bandRow="1">
                <a:tableStyleId>{08FB837D-C827-4EFA-A057-4D05807E0F7C}</a:tableStyleId>
              </a:tblPr>
              <a:tblGrid>
                <a:gridCol w="2016224"/>
                <a:gridCol w="2016224"/>
                <a:gridCol w="2016224"/>
                <a:gridCol w="2016224"/>
              </a:tblGrid>
              <a:tr h="1149703">
                <a:tc>
                  <a:txBody>
                    <a:bodyPr/>
                    <a:lstStyle/>
                    <a:p>
                      <a:pPr algn="ctr"/>
                      <a:r>
                        <a:rPr lang="it-IT" dirty="0" smtClean="0"/>
                        <a:t>Dimensione</a:t>
                      </a:r>
                      <a:endParaRPr lang="it-IT"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Fatturato ultimo esercizio</a:t>
                      </a:r>
                      <a:r>
                        <a:rPr lang="it-IT" baseline="0" dirty="0" smtClean="0"/>
                        <a:t> </a:t>
                      </a:r>
                      <a:r>
                        <a:rPr lang="it-IT" dirty="0" smtClean="0"/>
                        <a:t>approvato</a:t>
                      </a:r>
                    </a:p>
                    <a:p>
                      <a:endParaRPr lang="it-IT" dirty="0"/>
                    </a:p>
                  </a:txBody>
                  <a:tcPr/>
                </a:tc>
                <a:tc>
                  <a:txBody>
                    <a:bodyPr/>
                    <a:lstStyle/>
                    <a:p>
                      <a:pPr algn="ctr"/>
                      <a:r>
                        <a:rPr lang="it-IT" dirty="0" smtClean="0"/>
                        <a:t>Totale</a:t>
                      </a:r>
                      <a:r>
                        <a:rPr lang="it-IT" baseline="0" dirty="0" smtClean="0"/>
                        <a:t> di bilancio</a:t>
                      </a:r>
                    </a:p>
                    <a:p>
                      <a:pPr algn="ctr"/>
                      <a:r>
                        <a:rPr lang="it-IT" baseline="0" dirty="0" smtClean="0"/>
                        <a:t>ultimo esercizio approvato</a:t>
                      </a:r>
                      <a:endParaRPr lang="it-IT" dirty="0"/>
                    </a:p>
                  </a:txBody>
                  <a:tcPr/>
                </a:tc>
                <a:tc>
                  <a:txBody>
                    <a:bodyPr/>
                    <a:lstStyle/>
                    <a:p>
                      <a:pPr algn="ctr"/>
                      <a:r>
                        <a:rPr lang="it-IT" dirty="0" smtClean="0"/>
                        <a:t>Occupati</a:t>
                      </a:r>
                    </a:p>
                    <a:p>
                      <a:pPr algn="ctr"/>
                      <a:r>
                        <a:rPr lang="it-IT" dirty="0" smtClean="0"/>
                        <a:t>Ultimo esercizio</a:t>
                      </a:r>
                      <a:r>
                        <a:rPr lang="it-IT" baseline="0" dirty="0" smtClean="0"/>
                        <a:t> approvato</a:t>
                      </a:r>
                      <a:endParaRPr lang="it-IT" dirty="0"/>
                    </a:p>
                  </a:txBody>
                  <a:tcPr/>
                </a:tc>
              </a:tr>
              <a:tr h="2018649">
                <a:tc>
                  <a:txBody>
                    <a:bodyPr/>
                    <a:lstStyle/>
                    <a:p>
                      <a:endParaRPr lang="it-IT" dirty="0" smtClean="0">
                        <a:solidFill>
                          <a:schemeClr val="bg1"/>
                        </a:solidFill>
                      </a:endParaRPr>
                    </a:p>
                    <a:p>
                      <a:r>
                        <a:rPr lang="it-IT" b="0" dirty="0" smtClean="0">
                          <a:solidFill>
                            <a:schemeClr val="bg1"/>
                          </a:solidFill>
                        </a:rPr>
                        <a:t>Micro</a:t>
                      </a:r>
                    </a:p>
                    <a:p>
                      <a:endParaRPr lang="it-IT" b="0" dirty="0" smtClean="0">
                        <a:solidFill>
                          <a:schemeClr val="bg1"/>
                        </a:solidFill>
                      </a:endParaRPr>
                    </a:p>
                    <a:p>
                      <a:r>
                        <a:rPr lang="it-IT" b="0" dirty="0" smtClean="0">
                          <a:solidFill>
                            <a:schemeClr val="bg1"/>
                          </a:solidFill>
                        </a:rPr>
                        <a:t>Piccole</a:t>
                      </a:r>
                    </a:p>
                    <a:p>
                      <a:endParaRPr lang="it-IT" b="0" dirty="0" smtClean="0">
                        <a:solidFill>
                          <a:schemeClr val="bg1"/>
                        </a:solidFill>
                      </a:endParaRPr>
                    </a:p>
                    <a:p>
                      <a:r>
                        <a:rPr lang="it-IT" b="0" dirty="0" smtClean="0">
                          <a:solidFill>
                            <a:schemeClr val="bg1"/>
                          </a:solidFill>
                        </a:rPr>
                        <a:t>Medie</a:t>
                      </a:r>
                      <a:endParaRPr lang="it-IT" b="0" dirty="0">
                        <a:solidFill>
                          <a:schemeClr val="bg1"/>
                        </a:solidFill>
                      </a:endParaRPr>
                    </a:p>
                  </a:txBody>
                  <a:tcPr/>
                </a:tc>
                <a:tc>
                  <a:txBody>
                    <a:bodyPr/>
                    <a:lstStyle/>
                    <a:p>
                      <a:pPr algn="ctr"/>
                      <a:endParaRPr lang="it-IT" dirty="0" smtClean="0">
                        <a:solidFill>
                          <a:schemeClr val="bg1"/>
                        </a:solidFill>
                      </a:endParaRPr>
                    </a:p>
                    <a:p>
                      <a:pPr algn="ctr"/>
                      <a:r>
                        <a:rPr lang="it-IT" dirty="0" smtClean="0">
                          <a:solidFill>
                            <a:schemeClr val="bg1"/>
                          </a:solidFill>
                        </a:rPr>
                        <a:t>&lt;</a:t>
                      </a:r>
                      <a:r>
                        <a:rPr lang="it-IT" baseline="0" dirty="0" smtClean="0">
                          <a:solidFill>
                            <a:schemeClr val="bg1"/>
                          </a:solidFill>
                        </a:rPr>
                        <a:t> 2 MLN EURO</a:t>
                      </a:r>
                    </a:p>
                    <a:p>
                      <a:pPr algn="ctr"/>
                      <a:endParaRPr lang="it-IT" baseline="0" dirty="0" smtClean="0">
                        <a:solidFill>
                          <a:schemeClr val="bg1"/>
                        </a:solidFill>
                      </a:endParaRPr>
                    </a:p>
                    <a:p>
                      <a:pPr algn="ctr"/>
                      <a:r>
                        <a:rPr lang="it-IT" baseline="0" dirty="0" smtClean="0">
                          <a:solidFill>
                            <a:schemeClr val="bg1"/>
                          </a:solidFill>
                        </a:rPr>
                        <a:t>&lt; 10 MLN EURO</a:t>
                      </a:r>
                    </a:p>
                    <a:p>
                      <a:pPr algn="ctr"/>
                      <a:endParaRPr lang="it-IT" baseline="0" dirty="0" smtClean="0">
                        <a:solidFill>
                          <a:schemeClr val="bg1"/>
                        </a:solidFill>
                      </a:endParaRPr>
                    </a:p>
                    <a:p>
                      <a:pPr algn="ctr"/>
                      <a:r>
                        <a:rPr lang="it-IT" baseline="0" dirty="0" smtClean="0">
                          <a:solidFill>
                            <a:schemeClr val="bg1"/>
                          </a:solidFill>
                        </a:rPr>
                        <a:t>&lt; 50 MLN EURO</a:t>
                      </a:r>
                      <a:endParaRPr lang="it-IT" dirty="0">
                        <a:solidFill>
                          <a:schemeClr val="bg1"/>
                        </a:solidFill>
                      </a:endParaRPr>
                    </a:p>
                  </a:txBody>
                  <a:tcPr/>
                </a:tc>
                <a:tc>
                  <a:txBody>
                    <a:bodyPr/>
                    <a:lstStyle/>
                    <a:p>
                      <a:endParaRPr lang="it-IT" dirty="0" smtClean="0">
                        <a:solidFill>
                          <a:schemeClr val="bg1"/>
                        </a:solidFill>
                      </a:endParaRPr>
                    </a:p>
                    <a:p>
                      <a:pPr algn="ctr"/>
                      <a:r>
                        <a:rPr lang="it-IT" dirty="0" smtClean="0">
                          <a:solidFill>
                            <a:schemeClr val="bg1"/>
                          </a:solidFill>
                        </a:rPr>
                        <a:t>&lt; 2 MLN EURO</a:t>
                      </a:r>
                    </a:p>
                    <a:p>
                      <a:pPr algn="ctr"/>
                      <a:endParaRPr lang="it-IT" dirty="0" smtClean="0">
                        <a:solidFill>
                          <a:schemeClr val="bg1"/>
                        </a:solidFill>
                      </a:endParaRPr>
                    </a:p>
                    <a:p>
                      <a:pPr algn="ctr"/>
                      <a:r>
                        <a:rPr lang="it-IT" dirty="0" smtClean="0">
                          <a:solidFill>
                            <a:schemeClr val="bg1"/>
                          </a:solidFill>
                        </a:rPr>
                        <a:t>&lt; 10 MLN</a:t>
                      </a:r>
                      <a:r>
                        <a:rPr lang="it-IT" baseline="0" dirty="0" smtClean="0">
                          <a:solidFill>
                            <a:schemeClr val="bg1"/>
                          </a:solidFill>
                        </a:rPr>
                        <a:t> EURO</a:t>
                      </a:r>
                    </a:p>
                    <a:p>
                      <a:pPr algn="ctr"/>
                      <a:endParaRPr lang="it-IT" baseline="0" dirty="0" smtClean="0">
                        <a:solidFill>
                          <a:schemeClr val="bg1"/>
                        </a:solidFill>
                      </a:endParaRPr>
                    </a:p>
                    <a:p>
                      <a:pPr algn="ctr"/>
                      <a:r>
                        <a:rPr lang="it-IT" baseline="0" dirty="0" smtClean="0">
                          <a:solidFill>
                            <a:schemeClr val="bg1"/>
                          </a:solidFill>
                        </a:rPr>
                        <a:t>&lt; 43 MLN EURO</a:t>
                      </a:r>
                      <a:endParaRPr lang="it-IT" dirty="0">
                        <a:solidFill>
                          <a:schemeClr val="bg1"/>
                        </a:solidFill>
                      </a:endParaRPr>
                    </a:p>
                  </a:txBody>
                  <a:tcPr/>
                </a:tc>
                <a:tc>
                  <a:txBody>
                    <a:bodyPr/>
                    <a:lstStyle/>
                    <a:p>
                      <a:endParaRPr lang="it-IT" dirty="0" smtClean="0">
                        <a:solidFill>
                          <a:schemeClr val="bg1"/>
                        </a:solidFill>
                      </a:endParaRPr>
                    </a:p>
                    <a:p>
                      <a:pPr algn="ctr"/>
                      <a:r>
                        <a:rPr lang="it-IT" dirty="0" smtClean="0">
                          <a:solidFill>
                            <a:schemeClr val="bg1"/>
                          </a:solidFill>
                        </a:rPr>
                        <a:t>&lt;10</a:t>
                      </a:r>
                    </a:p>
                    <a:p>
                      <a:pPr algn="ctr"/>
                      <a:endParaRPr lang="it-IT" dirty="0" smtClean="0">
                        <a:solidFill>
                          <a:schemeClr val="bg1"/>
                        </a:solidFill>
                      </a:endParaRPr>
                    </a:p>
                    <a:p>
                      <a:pPr algn="ctr"/>
                      <a:r>
                        <a:rPr lang="it-IT" dirty="0" smtClean="0">
                          <a:solidFill>
                            <a:schemeClr val="bg1"/>
                          </a:solidFill>
                        </a:rPr>
                        <a:t>&lt; 50</a:t>
                      </a:r>
                    </a:p>
                    <a:p>
                      <a:pPr algn="ctr"/>
                      <a:endParaRPr lang="it-IT" dirty="0" smtClean="0">
                        <a:solidFill>
                          <a:schemeClr val="bg1"/>
                        </a:solidFill>
                      </a:endParaRPr>
                    </a:p>
                    <a:p>
                      <a:pPr algn="ctr"/>
                      <a:r>
                        <a:rPr lang="it-IT" dirty="0" smtClean="0">
                          <a:solidFill>
                            <a:schemeClr val="bg1"/>
                          </a:solidFill>
                        </a:rPr>
                        <a:t>&lt; 250</a:t>
                      </a:r>
                      <a:endParaRPr lang="it-IT"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none" dirty="0" smtClean="0"/>
              <a:t>La Sabatini bis</a:t>
            </a:r>
            <a:endParaRPr lang="it-IT" cap="none" dirty="0"/>
          </a:p>
        </p:txBody>
      </p:sp>
      <p:sp>
        <p:nvSpPr>
          <p:cNvPr id="3" name="Segnaposto contenuto 2"/>
          <p:cNvSpPr>
            <a:spLocks noGrp="1"/>
          </p:cNvSpPr>
          <p:nvPr>
            <p:ph idx="1"/>
          </p:nvPr>
        </p:nvSpPr>
        <p:spPr/>
        <p:txBody>
          <a:bodyPr>
            <a:normAutofit/>
          </a:bodyPr>
          <a:lstStyle/>
          <a:p>
            <a:pPr algn="just">
              <a:buNone/>
            </a:pPr>
            <a:r>
              <a:rPr lang="it-IT" sz="2800" dirty="0" smtClean="0"/>
              <a:t>     La classificazione dell’impresa è utile per capire il</a:t>
            </a:r>
          </a:p>
          <a:p>
            <a:pPr algn="just">
              <a:buNone/>
            </a:pPr>
            <a:r>
              <a:rPr lang="it-IT" sz="2800" dirty="0" smtClean="0"/>
              <a:t>    massimale del contributo che può essere concesso     sullo stesso bene.</a:t>
            </a:r>
            <a:endParaRPr lang="it-IT" sz="2800" b="1" i="1" dirty="0" smtClean="0"/>
          </a:p>
          <a:p>
            <a:pPr algn="ctr">
              <a:buNone/>
            </a:pPr>
            <a:r>
              <a:rPr lang="it-IT" sz="2800" b="1" i="1" dirty="0" smtClean="0"/>
              <a:t>Ma quale è l’esatto bilancio da considerare?</a:t>
            </a:r>
          </a:p>
          <a:p>
            <a:pPr algn="just">
              <a:buNone/>
            </a:pPr>
            <a:endParaRPr lang="it-IT" sz="2800" b="1" i="1" dirty="0" smtClean="0"/>
          </a:p>
          <a:p>
            <a:pPr algn="just">
              <a:buNone/>
            </a:pPr>
            <a:endParaRPr lang="it-IT" sz="2800" b="1" i="1" dirty="0" smtClean="0"/>
          </a:p>
          <a:p>
            <a:pPr algn="just">
              <a:buNone/>
            </a:pPr>
            <a:endParaRPr lang="it-IT" sz="2800" dirty="0" smtClean="0"/>
          </a:p>
        </p:txBody>
      </p:sp>
      <p:sp>
        <p:nvSpPr>
          <p:cNvPr id="6" name="Rettangolo 5"/>
          <p:cNvSpPr/>
          <p:nvPr/>
        </p:nvSpPr>
        <p:spPr>
          <a:xfrm>
            <a:off x="2051720" y="4149080"/>
            <a:ext cx="468052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i="1" dirty="0" smtClean="0">
                <a:solidFill>
                  <a:schemeClr val="bg1"/>
                </a:solidFill>
              </a:rPr>
              <a:t>BILANCIO D’ESERCIZIO CHIUSO E APPROVATO PRIMA DELLA DATA DI SOTTOSCRIZIONE DELLA DOMANDA DI AGEVOLAZIONE</a:t>
            </a:r>
            <a:endParaRPr lang="it-IT" b="1" i="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1583</TotalTime>
  <Words>2095</Words>
  <Application>Microsoft Office PowerPoint</Application>
  <PresentationFormat>Presentazione su schermo (4:3)</PresentationFormat>
  <Paragraphs>327</Paragraphs>
  <Slides>35</Slides>
  <Notes>7</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Terra</vt:lpstr>
      <vt:lpstr>Finanziamenti agevolati per le PMI La Sabatini bis (decreto del fare)   </vt:lpstr>
      <vt:lpstr>La Sabatini bis </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La Sabatini bis</vt:lpstr>
      <vt:lpstr>contributi</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ESERCIZIO</vt:lpstr>
      <vt:lpstr>Contributi in conto IMPIANTI</vt:lpstr>
      <vt:lpstr>Contributi in conto impianti</vt:lpstr>
      <vt:lpstr>Contributi in conto impianti</vt:lpstr>
      <vt:lpstr>Contributi in conto IMPIANTI</vt:lpstr>
      <vt:lpstr>Contributi in conto capitale</vt:lpstr>
      <vt:lpstr>Contributi in conto CAPITALE</vt:lpstr>
      <vt:lpstr>Contributi in conto CAPITALE</vt:lpstr>
      <vt:lpstr>Contributi in conto capitale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Finanziamenti agevolati per le PMI Sabatini bis</dc:title>
  <dc:creator>Lorena Marcugini</dc:creator>
  <cp:lastModifiedBy>Lorena Marcugini</cp:lastModifiedBy>
  <cp:revision>97</cp:revision>
  <dcterms:created xsi:type="dcterms:W3CDTF">2014-04-25T08:16:53Z</dcterms:created>
  <dcterms:modified xsi:type="dcterms:W3CDTF">2015-03-29T19:42:27Z</dcterms:modified>
</cp:coreProperties>
</file>