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  <p:sldMasterId id="2147484078" r:id="rId2"/>
    <p:sldMasterId id="2147484131" r:id="rId3"/>
  </p:sldMasterIdLst>
  <p:notesMasterIdLst>
    <p:notesMasterId r:id="rId33"/>
  </p:notesMasterIdLst>
  <p:sldIdLst>
    <p:sldId id="256" r:id="rId4"/>
    <p:sldId id="258" r:id="rId5"/>
    <p:sldId id="259" r:id="rId6"/>
    <p:sldId id="260" r:id="rId7"/>
    <p:sldId id="264" r:id="rId8"/>
    <p:sldId id="266" r:id="rId9"/>
    <p:sldId id="275" r:id="rId10"/>
    <p:sldId id="276" r:id="rId11"/>
    <p:sldId id="294" r:id="rId12"/>
    <p:sldId id="277" r:id="rId13"/>
    <p:sldId id="299" r:id="rId14"/>
    <p:sldId id="278" r:id="rId15"/>
    <p:sldId id="295" r:id="rId16"/>
    <p:sldId id="296" r:id="rId17"/>
    <p:sldId id="300" r:id="rId18"/>
    <p:sldId id="301" r:id="rId19"/>
    <p:sldId id="279" r:id="rId20"/>
    <p:sldId id="303" r:id="rId21"/>
    <p:sldId id="305" r:id="rId22"/>
    <p:sldId id="304" r:id="rId23"/>
    <p:sldId id="282" r:id="rId24"/>
    <p:sldId id="306" r:id="rId25"/>
    <p:sldId id="307" r:id="rId26"/>
    <p:sldId id="308" r:id="rId27"/>
    <p:sldId id="310" r:id="rId28"/>
    <p:sldId id="283" r:id="rId29"/>
    <p:sldId id="284" r:id="rId30"/>
    <p:sldId id="298" r:id="rId31"/>
    <p:sldId id="297" r:id="rId3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5" autoAdjust="0"/>
    <p:restoredTop sz="94700" autoAdjust="0"/>
  </p:normalViewPr>
  <p:slideViewPr>
    <p:cSldViewPr>
      <p:cViewPr varScale="1">
        <p:scale>
          <a:sx n="74" d="100"/>
          <a:sy n="74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0"/>
  <c:chart>
    <c:autoTitleDeleted val="1"/>
    <c:plotArea>
      <c:layout>
        <c:manualLayout>
          <c:layoutTarget val="inner"/>
          <c:xMode val="edge"/>
          <c:yMode val="edge"/>
          <c:x val="2.4202420242024202E-2"/>
          <c:y val="0.22877333041703218"/>
          <c:w val="0.95159515951595153"/>
          <c:h val="0.64234142607174316"/>
        </c:manualLayout>
      </c:layout>
      <c:lineChart>
        <c:grouping val="standard"/>
        <c:ser>
          <c:idx val="0"/>
          <c:order val="0"/>
          <c:tx>
            <c:strRef>
              <c:f>Foglio1!$B$2</c:f>
              <c:strCache>
                <c:ptCount val="1"/>
                <c:pt idx="0">
                  <c:v>aliquote IRPEF</c:v>
                </c:pt>
              </c:strCache>
            </c:strRef>
          </c:tx>
          <c:spPr>
            <a:ln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a:ln>
            <a:effectLst>
              <a:innerShdw blurRad="114300">
                <a:prstClr val="black"/>
              </a:innerShdw>
            </a:effectLst>
          </c:spPr>
          <c:marker>
            <c:symbol val="none"/>
          </c:marker>
          <c:dLbls>
            <c:dLbl>
              <c:idx val="4"/>
              <c:tx>
                <c:rich>
                  <a:bodyPr/>
                  <a:lstStyle/>
                  <a:p>
                    <a:r>
                      <a:rPr dirty="0"/>
                      <a:t>43</a:t>
                    </a:r>
                    <a:r>
                      <a:rPr dirty="0" smtClean="0"/>
                      <a:t>%</a:t>
                    </a:r>
                    <a:r>
                      <a:rPr b="1" cap="none" spc="0" dirty="0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rPr>
                      <a:t>*</a:t>
                    </a:r>
                    <a:endParaRPr dirty="0">
                      <a:solidFill>
                        <a:srgbClr val="FF0000"/>
                      </a:solidFill>
                    </a:endParaRPr>
                  </a:p>
                </c:rich>
              </c:tx>
              <c:dLblPos val="b"/>
              <c:showVal val="1"/>
            </c:dLbl>
            <c:spPr>
              <a:effectLst>
                <a:outerShdw blurRad="50800" dist="50800" dir="6000000" algn="ctr" rotWithShape="0">
                  <a:srgbClr val="4F81BD">
                    <a:lumMod val="40000"/>
                    <a:lumOff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kumimoji="0" lang="it-IT" altLang="en-US" sz="900" b="1" kern="1200" dirty="0" smtClean="0">
                    <a:ln w="11430">
                      <a:solidFill>
                        <a:schemeClr val="accent6">
                          <a:lumMod val="75000"/>
                        </a:schemeClr>
                      </a:solidFill>
                    </a:ln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effectLst>
                      <a:innerShdw blurRad="63500" dist="50800" dir="8100000">
                        <a:prstClr val="black">
                          <a:alpha val="50000"/>
                        </a:prstClr>
                      </a:innerShdw>
                    </a:effectLst>
                    <a:latin typeface="+mj-lt"/>
                    <a:ea typeface="+mj-ea"/>
                    <a:cs typeface="+mj-cs"/>
                  </a:defRPr>
                </a:pPr>
                <a:endParaRPr lang="it-IT"/>
              </a:p>
            </c:txPr>
            <c:dLblPos val="b"/>
            <c:showVal val="1"/>
          </c:dLbls>
          <c:cat>
            <c:strRef>
              <c:f>Foglio1!$A$3:$A$7</c:f>
              <c:strCache>
                <c:ptCount val="5"/>
                <c:pt idx="0">
                  <c:v>0 - 15.000 €</c:v>
                </c:pt>
                <c:pt idx="1">
                  <c:v>15.000 - 28.000 €</c:v>
                </c:pt>
                <c:pt idx="2">
                  <c:v>28.000 - 55.000 €</c:v>
                </c:pt>
                <c:pt idx="3">
                  <c:v>55.000 - 75.000 €</c:v>
                </c:pt>
                <c:pt idx="4">
                  <c:v>oltre 75.000 €</c:v>
                </c:pt>
              </c:strCache>
            </c:strRef>
          </c:cat>
          <c:val>
            <c:numRef>
              <c:f>Foglio1!$B$3:$B$7</c:f>
              <c:numCache>
                <c:formatCode>0%</c:formatCode>
                <c:ptCount val="5"/>
                <c:pt idx="0">
                  <c:v>0.23</c:v>
                </c:pt>
                <c:pt idx="1">
                  <c:v>0.27</c:v>
                </c:pt>
                <c:pt idx="2">
                  <c:v>0.38000000000000084</c:v>
                </c:pt>
                <c:pt idx="3">
                  <c:v>0.41000000000000031</c:v>
                </c:pt>
                <c:pt idx="4">
                  <c:v>0.43000000000000038</c:v>
                </c:pt>
              </c:numCache>
            </c:numRef>
          </c:val>
          <c:smooth val="1"/>
        </c:ser>
        <c:dLbls>
          <c:showVal val="1"/>
        </c:dLbls>
        <c:dropLines>
          <c:spPr>
            <a:ln cmpd="dbl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a:ln>
            <a:effectLst/>
          </c:spPr>
        </c:dropLines>
        <c:upDownBars>
          <c:gapWidth val="150"/>
          <c:upBars/>
          <c:downBars/>
        </c:upDownBars>
        <c:marker val="1"/>
        <c:axId val="124890496"/>
        <c:axId val="125277312"/>
      </c:lineChart>
      <c:catAx>
        <c:axId val="124890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kumimoji="0" lang="it-IT" altLang="en-US" sz="900" b="1" kern="120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pPr>
            <a:endParaRPr lang="it-IT"/>
          </a:p>
        </c:txPr>
        <c:crossAx val="125277312"/>
        <c:crosses val="autoZero"/>
        <c:auto val="1"/>
        <c:lblAlgn val="ctr"/>
        <c:lblOffset val="100"/>
      </c:catAx>
      <c:valAx>
        <c:axId val="125277312"/>
        <c:scaling>
          <c:orientation val="minMax"/>
        </c:scaling>
        <c:delete val="1"/>
        <c:axPos val="l"/>
        <c:numFmt formatCode="0%" sourceLinked="1"/>
        <c:tickLblPos val="none"/>
        <c:crossAx val="12489049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B7FB28-585B-41D4-9489-C4B995E1E092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6FB969-BBE7-4314-9315-6A637BB010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42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1D2902-AEDB-40BD-9558-0C9A31BECAC0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27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54537F-CC30-4AA5-95DF-4747CD919652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47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5E57C7-F79E-4233-9841-67F29F00715A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68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868E45-3C08-47C4-827E-37F83768C352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88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481976-D27A-495D-96CA-B903809EB0BC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08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E65784-AD8B-4854-BCE6-83AFC1E9E214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29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C47486-81D9-4120-ADC2-3513A1174896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49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50CD6C-2293-41DE-8881-451E5C0E3776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70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5F84D5-A82E-4AFB-BA29-CBC163F8C1F3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90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5DA38A-11B7-42C2-88CB-87D12B84D575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11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46C02F-08D0-4561-ABCA-91C68B2B888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63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A7D3D-2AF0-4AD2-8B0D-7E8D9F96340C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31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D59CB4-D497-4D72-BA0F-CB1349C8BB9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52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168C26-8270-4F15-8D6E-CD576059FEBD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72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365C5A-B0D1-4F80-87AA-641CC028C000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93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40650-1422-4A7D-A72E-B619824A6981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013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6D434E-9FDD-4657-81E8-E8529C5952E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034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F30612-6077-4424-B708-A8A42C12892D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054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17B235-2B32-4A54-9A95-E65567805D81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075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A43A4E-D88E-4388-AD18-A03FF79BEA23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095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33F2A7-0A6C-457E-B68E-D5AA3BD57EB3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116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B0521C-C010-4969-96B5-0C23B6D0DB19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83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E95F52-C07D-4155-ACBD-CB0406A6F5DD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04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8A9A85-B18C-4BDD-B3E1-AC98846F018E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24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DD221B-9189-4975-A7E5-DD6110371D19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45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27C40F-47B4-4DEA-A8D8-5073937ECB6D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65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408504-E2E8-456E-B554-4A84BEB65AF4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86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44A7B-9BAF-41A8-8440-C6B8F898AD14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06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1891DE-8C14-482F-BACB-9FE8AB5D9124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06400" y="-304800"/>
            <a:ext cx="10464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ick_Box"/>
          <p:cNvSpPr/>
          <p:nvPr/>
        </p:nvSpPr>
        <p:spPr>
          <a:xfrm>
            <a:off x="-381000" y="-304800"/>
            <a:ext cx="10439400" cy="784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3425" y="-14906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5863" y="-14700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6019800"/>
            <a:ext cx="3581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48200"/>
            <a:ext cx="3581400" cy="1470025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3932-B4B8-444A-ACE6-123B2E112772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A614-2FA9-43B5-8365-F95DB08F20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3A3C-4E60-49B0-8FE2-9424D8F5489E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920E8-6FFC-4760-97F7-D0A8741A77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2286000" cy="114300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2870" y="304801"/>
            <a:ext cx="5892815" cy="4343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524000"/>
            <a:ext cx="2286000" cy="16002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CD1B-F872-4DF0-9DE3-003D3B56CE7F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FE02-BE55-4DF1-8737-C208FF3ACB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487B-2222-4FCA-B64C-972F4AE7F3D2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F983-420F-4CA1-AA38-2914E4FDAE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9DE0-898C-46D8-A093-203D4F458659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D208-8058-4549-B98A-4CE4459205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1"/>
            <a:ext cx="3505200" cy="381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1828800" indent="-1828800">
              <a:buFontTx/>
              <a:buNone/>
              <a:defRPr sz="1200">
                <a:solidFill>
                  <a:schemeClr val="bg1"/>
                </a:solidFill>
              </a:defRPr>
            </a:lvl2pPr>
            <a:lvl3pPr marL="1828800" indent="-1828800">
              <a:buFontTx/>
              <a:buNone/>
              <a:defRPr sz="1200">
                <a:solidFill>
                  <a:schemeClr val="bg1"/>
                </a:solidFill>
              </a:defRPr>
            </a:lvl3pPr>
            <a:lvl4pPr marL="1828800" indent="-182880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-182880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1"/>
            <a:ext cx="3429000" cy="381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20000" cy="7159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B18A-88D9-4E2D-91CB-BC09147DB5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066801"/>
            <a:ext cx="2743200" cy="1905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066801"/>
            <a:ext cx="2667000" cy="1905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066801"/>
            <a:ext cx="2743200" cy="1905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60E51-E5DE-4A51-B549-F7484D65BA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017638" y="1143000"/>
            <a:ext cx="3429000" cy="182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3810000" cy="205739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 algn="l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778477" y="3505200"/>
            <a:ext cx="3429000" cy="198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990600" y="2895600"/>
            <a:ext cx="3429000" cy="304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8DD1-BBEA-44BC-A1C8-A6F3FD31A9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67000" y="3352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667000" y="1676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514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667000" y="4191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667000" y="5029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2000" y="1066800"/>
            <a:ext cx="76200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513F-EFCC-4EB4-A6F2-870C46A276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ick_Box"/>
          <p:cNvSpPr/>
          <p:nvPr userDrawn="1"/>
        </p:nvSpPr>
        <p:spPr>
          <a:xfrm>
            <a:off x="-381000" y="-304800"/>
            <a:ext cx="10439400" cy="784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390775" y="744538"/>
            <a:ext cx="8956675" cy="71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03425" y="-14906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85863" y="-14700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04800"/>
            <a:ext cx="19415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6019800"/>
            <a:ext cx="3581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48200"/>
            <a:ext cx="3581400" cy="1470025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59C5-F156-4DB6-8315-1D076089775B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9ABA1-C20D-4EFA-B6F2-34A8F842CD9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1752600"/>
            <a:ext cx="3581400" cy="1470025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3124200"/>
            <a:ext cx="3581400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3974-108C-4FE0-9376-30030F5A869C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A7ED-239D-4CA8-BE17-8CB1EE6476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1752600"/>
            <a:ext cx="3581400" cy="1470025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3124200"/>
            <a:ext cx="3581400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B771-C516-4EBB-A548-F947784EAA2B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28FF-BA20-4117-A46C-FAF156D067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ima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390775" y="744538"/>
            <a:ext cx="8956675" cy="71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hidden="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970088" y="-15017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580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410200"/>
            <a:ext cx="16335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89037"/>
            <a:ext cx="7620000" cy="513556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3075"/>
            <a:ext cx="76200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8846-9F27-4843-9B79-F7F01493375B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199A-FB9B-4BF9-AB69-14DD191E06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hidden="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4A87-5168-464A-B3B6-FE0BFA75A17A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C0FF-A655-4E32-BDC0-85E40D11E2F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24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ABC2-A707-411B-ADC3-8B0B9686977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B5F0C-77C0-417B-8391-749E68CC099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46237"/>
            <a:ext cx="3581400" cy="4983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581400" cy="4983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ABC2-A707-411B-ADC3-8B0B9686977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DD93-6E56-48AC-ABBB-6D50C476586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6200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990600"/>
            <a:ext cx="365442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951037"/>
            <a:ext cx="3654425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575" y="990600"/>
            <a:ext cx="3654426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951037"/>
            <a:ext cx="3654426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ABC2-A707-411B-ADC3-8B0B9686977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7FF2-38F3-4BD2-99EA-18AB112A7C7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2514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3B6C-AB43-44D0-8DE2-08C30766203B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4D57-A075-4473-9B2A-EB86FC24C34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ABC2-A707-411B-ADC3-8B0B9686977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23E3-27DC-4E87-8E41-5598BC2637A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ABC2-A707-411B-ADC3-8B0B9686977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CC16-47BF-42CC-8EE0-157C0C0C2D0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2286000" cy="114300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2870" y="304801"/>
            <a:ext cx="5892815" cy="4343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524000"/>
            <a:ext cx="2286000" cy="16002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ABC2-A707-411B-ADC3-8B0B9686977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5DA8-7971-419B-A61B-9D382FB2DF6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ABC2-A707-411B-ADC3-8B0B9686977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F900-AA16-4CB7-AB13-9FAB05D6D21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ima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81000" y="-304800"/>
            <a:ext cx="10464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hidden="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0088" y="-15017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89037"/>
            <a:ext cx="7620000" cy="513556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3075"/>
            <a:ext cx="76200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380C-DA21-4A2B-855F-AF54A5143277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93E2-DAFA-4D6E-97B1-9CFF9CE85D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ABC2-A707-411B-ADC3-8B0B9686977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57E1-B9A4-4534-AE2B-797586C73D8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1"/>
            <a:ext cx="3505200" cy="381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1828800" indent="-1828800">
              <a:buFontTx/>
              <a:buNone/>
              <a:defRPr sz="1200">
                <a:solidFill>
                  <a:schemeClr val="bg1"/>
                </a:solidFill>
              </a:defRPr>
            </a:lvl2pPr>
            <a:lvl3pPr marL="1828800" indent="-1828800">
              <a:buFontTx/>
              <a:buNone/>
              <a:defRPr sz="1200">
                <a:solidFill>
                  <a:schemeClr val="bg1"/>
                </a:solidFill>
              </a:defRPr>
            </a:lvl3pPr>
            <a:lvl4pPr marL="1828800" indent="-182880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-182880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1"/>
            <a:ext cx="3429000" cy="381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20000" cy="7159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8D90-914F-4628-8135-AB479D59D53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066801"/>
            <a:ext cx="2743200" cy="1905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066801"/>
            <a:ext cx="2667000" cy="1905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066801"/>
            <a:ext cx="2743200" cy="1905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6A03-C954-4BEC-8925-CB8B9134563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017638" y="1143000"/>
            <a:ext cx="3429000" cy="182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3810000" cy="205739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 algn="l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778477" y="3505200"/>
            <a:ext cx="3429000" cy="198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990600" y="2895600"/>
            <a:ext cx="3429000" cy="304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4A19-4D72-4C4F-91C2-0E258A69463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0" y="15240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2000" y="914400"/>
            <a:ext cx="76200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3D6-7EC9-4BBA-9D5C-2DF4385B800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67000" y="3352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667000" y="1676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514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667000" y="4191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667000" y="5029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2000" y="1066800"/>
            <a:ext cx="76200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4F22-7BD1-4F6F-8309-8B400A07CF8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cs typeface="+mn-cs"/>
            </a:endParaRPr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cs typeface="+mn-cs"/>
              </a:endParaRPr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it-IT" altLang="ja-JP" smtClean="0"/>
              <a:t>Fare clic per modificare lo stile del titolo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altLang="ja-JP" smtClean="0"/>
              <a:t>Fare clic per modificare lo stile del sottotitolo dello schema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103B-8BC7-4A5D-8E85-EDCFC14712D7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5164-9755-4EE5-9339-A908A620EF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smtClean="0"/>
              <a:t>Fare clic per modificare lo stile del titolo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3AB5-9781-46D2-8443-BE75CCB272A9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C376-29EE-40F1-A648-5A1C492FEF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altLang="ja-JP" smtClean="0"/>
              <a:t>Fare clic per modificare lo stile del titolo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7CB4-391F-4240-B227-A24F2A576D12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5C58F-B535-42E7-AF1D-7E63601938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smtClean="0"/>
              <a:t>Fare clic per modificare lo stile del titolo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5E34-C22F-4788-8310-486D3AC77B52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415E3-540B-4FF9-B0CE-8D234040A5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hidden="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B6DA-26AF-427B-822F-A23E3725CC63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EB3B-84E0-4299-8235-C38C43F3D0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ja-JP" smtClean="0"/>
              <a:t>Fare clic per modificare lo stile del titolo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615F-C35C-4A37-A78D-E495D64A8434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E43D-E3CF-4AAE-A175-D61531875A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it-IT" altLang="ja-JP" smtClean="0"/>
              <a:t>Fare clic per modificare lo stile del titolo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023A-995D-4A1B-B6A2-8FDE03DA2AD7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DA8F-FB8D-48CE-9DEA-F5B78F7991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7153-D663-4E0E-9242-6267BB3F0A14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90CE-1376-4F32-8DBC-2C2182E398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altLang="ja-JP" smtClean="0"/>
              <a:t>Fare clic per modificare lo stile del titolo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F814-7312-4916-96C2-5E8DFBB7EE71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AF5D1-36BF-4F9A-BC68-21A88D9907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it-IT" altLang="ja-JP" smtClean="0"/>
              <a:t>Fare clic per modificare lo stile del titolo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ja-JP" noProof="0" smtClean="0"/>
              <a:t>Fare clic sull'icona per inserire un'immagine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5007-2414-4370-A565-F6197D96F6E8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7F90-7987-448E-8C19-87A7EEC6DF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it-IT" altLang="ja-JP" smtClean="0"/>
              <a:t>Fare clic per modificare lo stile del titolo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9047-F8D7-42E9-97CB-BB837C708A2A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6E7B0-54A9-479A-A7BC-BA46FD9FE5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it-IT" altLang="ja-JP" smtClean="0"/>
              <a:t>Fare clic per modificare lo stile del titolo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it-IT" altLang="ja-JP" smtClean="0"/>
              <a:t>Fare clic per modificare stili del testo dello schema</a:t>
            </a:r>
          </a:p>
          <a:p>
            <a:pPr lvl="1"/>
            <a:r>
              <a:rPr lang="it-IT" altLang="ja-JP" smtClean="0"/>
              <a:t>Secondo livello</a:t>
            </a:r>
          </a:p>
          <a:p>
            <a:pPr lvl="2"/>
            <a:r>
              <a:rPr lang="it-IT" altLang="ja-JP" smtClean="0"/>
              <a:t>Terzo livello</a:t>
            </a:r>
          </a:p>
          <a:p>
            <a:pPr lvl="3"/>
            <a:r>
              <a:rPr lang="it-IT" altLang="ja-JP" smtClean="0"/>
              <a:t>Quarto livello</a:t>
            </a:r>
          </a:p>
          <a:p>
            <a:pPr lvl="4"/>
            <a:r>
              <a:rPr lang="it-IT" altLang="ja-JP" smtClean="0"/>
              <a:t>Quinto livello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6DC6-8C2E-4E53-A2F2-C5BB8CAEBF13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DE991-C88E-47F7-866A-0C1D226877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altLang="ja-JP" smtClean="0"/>
              <a:t>Fare clic per modificare lo stile del titolo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altLang="ja-JP" smtClean="0"/>
              <a:t>Fare clic per modificare lo stile del sottotitolo dello schema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868D-6E0A-4788-B9DB-01BFC7B04AE5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7EE5-E1D3-423D-B46D-38A4041F8F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24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B916-222D-406B-8C48-6368477B9B9E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7C8E-A8FF-45D4-896F-5A98EB280E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46237"/>
            <a:ext cx="3581400" cy="4983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581400" cy="4983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FABC-78A0-4C38-B847-9696ED8C326E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C731-C9AD-49E5-A724-A0D718B743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6200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990600"/>
            <a:ext cx="365442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951037"/>
            <a:ext cx="3654425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575" y="990600"/>
            <a:ext cx="3654426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951037"/>
            <a:ext cx="3654426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9469-0BC6-4297-8EC7-9BAF82D4E8F2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51A7-A656-4E9E-B4BE-A85F7325A7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2514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CD89-B933-4200-AD12-05C879980609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B106-8EE2-41CF-BBB1-A588B44F5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856C-B754-4C06-9206-7D543D71FB45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092E-BFEC-45A3-95E0-6A0E1B6642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3352800" y="914400"/>
            <a:ext cx="9336088" cy="74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010400" y="76200"/>
            <a:ext cx="20193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5AA162-94A2-405D-AAF7-99806DB161AE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0AA8CA-CDDB-4B54-92A6-6C1238F95B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1" name="Picture 17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-53340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33400" y="-45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473075"/>
            <a:ext cx="762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189038"/>
            <a:ext cx="76200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66" r:id="rId5"/>
    <p:sldLayoutId id="2147484165" r:id="rId6"/>
    <p:sldLayoutId id="2147484164" r:id="rId7"/>
    <p:sldLayoutId id="2147484183" r:id="rId8"/>
    <p:sldLayoutId id="2147484163" r:id="rId9"/>
    <p:sldLayoutId id="2147484162" r:id="rId10"/>
    <p:sldLayoutId id="2147484161" r:id="rId11"/>
    <p:sldLayoutId id="2147484160" r:id="rId12"/>
    <p:sldLayoutId id="2147484159" r:id="rId13"/>
    <p:sldLayoutId id="2147484184" r:id="rId14"/>
    <p:sldLayoutId id="2147484185" r:id="rId15"/>
    <p:sldLayoutId id="2147484186" r:id="rId16"/>
    <p:sldLayoutId id="2147484187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B539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kern="1200">
          <a:solidFill>
            <a:srgbClr val="0076A3"/>
          </a:solidFill>
          <a:latin typeface="+mn-lt"/>
          <a:ea typeface="+mn-ea"/>
          <a:cs typeface="+mn-cs"/>
        </a:defRPr>
      </a:lvl1pPr>
      <a:lvl2pPr algn="l" rtl="0" fontAlgn="base">
        <a:spcBef>
          <a:spcPct val="20000"/>
        </a:spcBef>
        <a:spcAft>
          <a:spcPct val="0"/>
        </a:spcAft>
        <a:defRPr sz="2000" kern="1200">
          <a:solidFill>
            <a:srgbClr val="0076A3"/>
          </a:solidFill>
          <a:latin typeface="+mn-lt"/>
          <a:ea typeface="+mn-ea"/>
          <a:cs typeface="+mn-cs"/>
        </a:defRPr>
      </a:lvl2pPr>
      <a:lvl3pPr algn="l" rtl="0" fontAlgn="base">
        <a:spcBef>
          <a:spcPct val="20000"/>
        </a:spcBef>
        <a:spcAft>
          <a:spcPct val="0"/>
        </a:spcAft>
        <a:defRPr sz="2000" kern="1200">
          <a:solidFill>
            <a:srgbClr val="0076A3"/>
          </a:solidFill>
          <a:latin typeface="+mn-lt"/>
          <a:ea typeface="+mn-ea"/>
          <a:cs typeface="+mn-cs"/>
        </a:defRPr>
      </a:lvl3pPr>
      <a:lvl4pPr algn="l" rtl="0" fontAlgn="base">
        <a:spcBef>
          <a:spcPct val="20000"/>
        </a:spcBef>
        <a:spcAft>
          <a:spcPct val="0"/>
        </a:spcAft>
        <a:defRPr sz="2000" kern="1200">
          <a:solidFill>
            <a:srgbClr val="0076A3"/>
          </a:solidFill>
          <a:latin typeface="+mn-lt"/>
          <a:ea typeface="+mn-ea"/>
          <a:cs typeface="+mn-cs"/>
        </a:defRPr>
      </a:lvl4pPr>
      <a:lvl5pPr algn="l" rtl="0" fontAlgn="base">
        <a:spcBef>
          <a:spcPct val="20000"/>
        </a:spcBef>
        <a:spcAft>
          <a:spcPct val="0"/>
        </a:spcAft>
        <a:defRPr sz="2000" kern="1200">
          <a:solidFill>
            <a:srgbClr val="0076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-3352800" y="914400"/>
            <a:ext cx="9336088" cy="74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8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010400" y="76200"/>
            <a:ext cx="20193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EABC2-A707-411B-ADC3-8B0B96869775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91A3F-0541-488D-9645-F1F7F665A15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9463" name="Picture 1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-53340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33400" y="-45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473075"/>
            <a:ext cx="762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94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189038"/>
            <a:ext cx="76200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74" r:id="rId5"/>
    <p:sldLayoutId id="2147484173" r:id="rId6"/>
    <p:sldLayoutId id="2147484172" r:id="rId7"/>
    <p:sldLayoutId id="2147484192" r:id="rId8"/>
    <p:sldLayoutId id="2147484171" r:id="rId9"/>
    <p:sldLayoutId id="2147484170" r:id="rId10"/>
    <p:sldLayoutId id="2147484169" r:id="rId11"/>
    <p:sldLayoutId id="2147484168" r:id="rId12"/>
    <p:sldLayoutId id="2147484167" r:id="rId13"/>
    <p:sldLayoutId id="2147484193" r:id="rId14"/>
    <p:sldLayoutId id="2147484194" r:id="rId15"/>
    <p:sldLayoutId id="2147484195" r:id="rId16"/>
    <p:sldLayoutId id="2147484196" r:id="rId17"/>
    <p:sldLayoutId id="2147484197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B539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B5395"/>
          </a:solidFill>
          <a:latin typeface="Century Gothic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kern="1200">
          <a:solidFill>
            <a:srgbClr val="0076A3"/>
          </a:solidFill>
          <a:latin typeface="+mn-lt"/>
          <a:ea typeface="+mn-ea"/>
          <a:cs typeface="+mn-cs"/>
        </a:defRPr>
      </a:lvl1pPr>
      <a:lvl2pPr algn="l" rtl="0" fontAlgn="base">
        <a:spcBef>
          <a:spcPct val="20000"/>
        </a:spcBef>
        <a:spcAft>
          <a:spcPct val="0"/>
        </a:spcAft>
        <a:defRPr sz="2000" kern="1200">
          <a:solidFill>
            <a:srgbClr val="0076A3"/>
          </a:solidFill>
          <a:latin typeface="+mn-lt"/>
          <a:ea typeface="+mn-ea"/>
          <a:cs typeface="+mn-cs"/>
        </a:defRPr>
      </a:lvl2pPr>
      <a:lvl3pPr algn="l" rtl="0" fontAlgn="base">
        <a:spcBef>
          <a:spcPct val="20000"/>
        </a:spcBef>
        <a:spcAft>
          <a:spcPct val="0"/>
        </a:spcAft>
        <a:defRPr sz="2000" kern="1200">
          <a:solidFill>
            <a:srgbClr val="0076A3"/>
          </a:solidFill>
          <a:latin typeface="+mn-lt"/>
          <a:ea typeface="+mn-ea"/>
          <a:cs typeface="+mn-cs"/>
        </a:defRPr>
      </a:lvl3pPr>
      <a:lvl4pPr algn="l" rtl="0" fontAlgn="base">
        <a:spcBef>
          <a:spcPct val="20000"/>
        </a:spcBef>
        <a:spcAft>
          <a:spcPct val="0"/>
        </a:spcAft>
        <a:defRPr sz="2000" kern="1200">
          <a:solidFill>
            <a:srgbClr val="0076A3"/>
          </a:solidFill>
          <a:latin typeface="+mn-lt"/>
          <a:ea typeface="+mn-ea"/>
          <a:cs typeface="+mn-cs"/>
        </a:defRPr>
      </a:lvl4pPr>
      <a:lvl5pPr algn="l" rtl="0" fontAlgn="base">
        <a:spcBef>
          <a:spcPct val="20000"/>
        </a:spcBef>
        <a:spcAft>
          <a:spcPct val="0"/>
        </a:spcAft>
        <a:defRPr sz="2000" kern="1200">
          <a:solidFill>
            <a:srgbClr val="0076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cs typeface="+mn-cs"/>
            </a:endParaRPr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AF255F-3922-4286-9E50-A4483A0ACC36}" type="datetimeFigureOut">
              <a:rPr lang="it-IT"/>
              <a:pPr>
                <a:defRPr/>
              </a:pPr>
              <a:t>07/10/2013</a:t>
            </a:fld>
            <a:endParaRPr lang="it-IT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858DC1-AF7D-4517-93F1-BA7BE579A0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38922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cs typeface="+mn-cs"/>
              </a:endParaRPr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78" r:id="rId2"/>
    <p:sldLayoutId id="2147484199" r:id="rId3"/>
    <p:sldLayoutId id="2147484200" r:id="rId4"/>
    <p:sldLayoutId id="2147484201" r:id="rId5"/>
    <p:sldLayoutId id="2147484177" r:id="rId6"/>
    <p:sldLayoutId id="2147484176" r:id="rId7"/>
    <p:sldLayoutId id="2147484202" r:id="rId8"/>
    <p:sldLayoutId id="2147484203" r:id="rId9"/>
    <p:sldLayoutId id="2147484204" r:id="rId10"/>
    <p:sldLayoutId id="2147484205" r:id="rId11"/>
    <p:sldLayoutId id="21474841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68BC9"/>
        </a:buClr>
        <a:buSzPct val="55000"/>
        <a:buFont typeface="Wingdings" pitchFamily="2" charset="2"/>
        <a:buChar char="p"/>
        <a:defRPr kumimoji="1" sz="3200">
          <a:solidFill>
            <a:srgbClr val="052C5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52C5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4A81B"/>
        </a:buClr>
        <a:buSzPct val="48000"/>
        <a:buFont typeface="Wingdings" pitchFamily="2" charset="2"/>
        <a:buChar char="n"/>
        <a:defRPr kumimoji="1" sz="2400">
          <a:solidFill>
            <a:srgbClr val="052C5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108BB4"/>
        </a:buClr>
        <a:buSzPct val="45000"/>
        <a:buFont typeface="Wingdings" pitchFamily="2" charset="2"/>
        <a:buChar char="n"/>
        <a:defRPr kumimoji="1" sz="2000">
          <a:solidFill>
            <a:srgbClr val="052C5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A7328"/>
        </a:buClr>
        <a:buSzPct val="40000"/>
        <a:buFont typeface="Wingdings" pitchFamily="2" charset="2"/>
        <a:buChar char="n"/>
        <a:defRPr kumimoji="1" sz="2000">
          <a:solidFill>
            <a:srgbClr val="052C58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419872" y="620688"/>
            <a:ext cx="4968552" cy="25202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5400" dirty="0" smtClean="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LE IMPOSTE SUL REDDITO</a:t>
            </a:r>
            <a:endParaRPr lang="it-IT" sz="54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3" name="Titolo 7"/>
          <p:cNvSpPr txBox="1">
            <a:spLocks/>
          </p:cNvSpPr>
          <p:nvPr/>
        </p:nvSpPr>
        <p:spPr>
          <a:xfrm>
            <a:off x="2627784" y="5588646"/>
            <a:ext cx="7344816" cy="126935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altLang="en-US" sz="3200" b="1" i="1" dirty="0">
                <a:ln w="11430"/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Prof. Christian Cavazzoni</a:t>
            </a:r>
            <a:endParaRPr lang="it-IT" altLang="en-US" sz="3200" b="1" i="1" dirty="0">
              <a:ln w="11430"/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LIQUIDAZIONE DELLE IMPOSTE CORRENTI</a:t>
            </a:r>
            <a:endParaRPr lang="it-IT" sz="3200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0" y="3286124"/>
            <a:ext cx="8501122" cy="328614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50825" y="908050"/>
          <a:ext cx="8567738" cy="158432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944"/>
                <a:gridCol w="811424"/>
                <a:gridCol w="2448272"/>
                <a:gridCol w="1512168"/>
                <a:gridCol w="1294891"/>
              </a:tblGrid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31/12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IRES Corrente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Debiti vs erario IRES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IRAP Corrente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Debiti vs erario IRAP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50825" y="2781300"/>
          <a:ext cx="8567738" cy="193833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944"/>
                <a:gridCol w="811424"/>
                <a:gridCol w="2448272"/>
                <a:gridCol w="1512168"/>
                <a:gridCol w="1294891"/>
              </a:tblGrid>
              <a:tr h="374442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16/06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74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Debiti vs erario IRES</a:t>
                      </a:r>
                      <a:endParaRPr lang="it-IT" sz="1600" i="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Diversi</a:t>
                      </a:r>
                      <a:endParaRPr lang="it-IT" sz="1600" i="1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74442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Erario c/ritenute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74442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c/acconti IRES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74442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Banca c/</a:t>
                      </a:r>
                      <a:r>
                        <a:rPr lang="it-IT" sz="1600" dirty="0" err="1" smtClean="0"/>
                        <a:t>c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50825" y="5067300"/>
          <a:ext cx="8567738" cy="15525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944"/>
                <a:gridCol w="811424"/>
                <a:gridCol w="2448272"/>
                <a:gridCol w="1512168"/>
                <a:gridCol w="1294891"/>
              </a:tblGrid>
              <a:tr h="374442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16/06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74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Debiti vs erario IRAP</a:t>
                      </a:r>
                      <a:endParaRPr lang="it-IT" sz="1600" i="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Diversi</a:t>
                      </a:r>
                      <a:endParaRPr lang="it-IT" sz="1600" i="1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74442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c/acconti IRAP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74442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Banca c/</a:t>
                      </a:r>
                      <a:r>
                        <a:rPr lang="it-IT" sz="1600" dirty="0" err="1" smtClean="0"/>
                        <a:t>c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4488" cy="914400"/>
          </a:xfrm>
        </p:spPr>
        <p:txBody>
          <a:bodyPr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ORIGINE DELLA </a:t>
            </a:r>
            <a:r>
              <a:rPr lang="it-IT" sz="3600" cap="all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FISCALITà</a:t>
            </a:r>
            <a:r>
              <a:rPr lang="it-IT" sz="36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DIFFERITA</a:t>
            </a:r>
            <a:endParaRPr lang="it-IT" sz="3600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23528" y="1412776"/>
            <a:ext cx="8640960" cy="48965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Differenze temporanee tra norme civilistiche e fiscali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Disallineamenti di valore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Perdite di esercizio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Voci di patrimonio netto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14400"/>
          </a:xfrm>
        </p:spPr>
        <p:txBody>
          <a:bodyPr>
            <a:normAutofit fontScale="90000"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DIFFERENZE CON LE NORME FISCALI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95536" y="1052736"/>
            <a:ext cx="8424936" cy="551953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Variazioni in aumento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Definitive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Ricavi non iscritti in conto economico [ rendita catastale ]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Costi non deducibili [ IMU ]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Temporanee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Ricavi non iscritti in conto economico [ rimanenze finali ]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Costi non deducibili [ compensi amministratori ]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Variazioni in diminuzione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Definitive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Ricavi non tassati [ agevolazioni fiscali ]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Costi non iscritti in conto economico [ Tremonti ]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Temporanee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Ricavi non tassati [ plusvalenze ]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Costi non iscritti in conto economico [ sopravvenienze ]</a:t>
            </a: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Imposte Anticipate [1]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50825" y="1052513"/>
          <a:ext cx="8567738" cy="31686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80320"/>
                <a:gridCol w="1152128"/>
                <a:gridCol w="288032"/>
                <a:gridCol w="2952328"/>
                <a:gridCol w="1294891"/>
              </a:tblGrid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Anno 2011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Anno 2012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 ante imposte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 ante imposte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</a:t>
                      </a:r>
                      <a:r>
                        <a:rPr lang="it-IT" sz="1600" baseline="0" dirty="0" smtClean="0"/>
                        <a:t> in aumento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</a:t>
                      </a:r>
                      <a:r>
                        <a:rPr lang="it-IT" sz="1600" baseline="0" dirty="0" smtClean="0"/>
                        <a:t> in aumento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 in diminuzione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 in diminuzione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- 1.000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Reddito imponibile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Reddito imponibile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correnti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314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correnti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</a:t>
                      </a:r>
                      <a:r>
                        <a:rPr lang="it-IT" sz="1600" baseline="0" dirty="0" smtClean="0"/>
                        <a:t> di esercizio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- 314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</a:t>
                      </a:r>
                      <a:r>
                        <a:rPr lang="it-IT" sz="1600" baseline="0" dirty="0" smtClean="0"/>
                        <a:t> di esercizio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50825" y="4437063"/>
          <a:ext cx="8567738" cy="1733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376264"/>
                <a:gridCol w="1224136"/>
                <a:gridCol w="1078867"/>
              </a:tblGrid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2011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IRES Corrente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Debiti vs erario IRES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275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IRAP Corrente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Debiti vs erario IRAP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39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545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Erario c/imposte</a:t>
                      </a:r>
                      <a:r>
                        <a:rPr lang="it-IT" sz="1600" baseline="0" dirty="0" smtClean="0"/>
                        <a:t> anticipate</a:t>
                      </a: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anticipate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314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Imposte Anticipate [2]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50825" y="1052513"/>
          <a:ext cx="8567738" cy="356393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80320"/>
                <a:gridCol w="1152128"/>
                <a:gridCol w="288032"/>
                <a:gridCol w="2952328"/>
                <a:gridCol w="1294891"/>
              </a:tblGrid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Anno 2011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Anno 2012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 ante imposte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 ante imposte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</a:t>
                      </a:r>
                      <a:r>
                        <a:rPr lang="it-IT" sz="1600" baseline="0" dirty="0" smtClean="0"/>
                        <a:t> in aumento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</a:t>
                      </a:r>
                      <a:r>
                        <a:rPr lang="it-IT" sz="1600" baseline="0" dirty="0" smtClean="0"/>
                        <a:t> in aumento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 in diminuzione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 in diminuzione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- 1.000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Reddito imponibile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Reddito imponibile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correnti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-314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correnti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</a:t>
                      </a:r>
                      <a:r>
                        <a:rPr lang="it-IT" sz="1600" baseline="0" dirty="0" smtClean="0"/>
                        <a:t> anticipate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+314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</a:t>
                      </a:r>
                      <a:r>
                        <a:rPr lang="it-IT" sz="1600" baseline="0" dirty="0" smtClean="0"/>
                        <a:t> anticipate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-314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</a:t>
                      </a:r>
                      <a:r>
                        <a:rPr lang="it-IT" sz="1600" baseline="0" dirty="0" smtClean="0"/>
                        <a:t> di esercizio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</a:t>
                      </a:r>
                      <a:r>
                        <a:rPr lang="it-IT" sz="1600" baseline="0" dirty="0" smtClean="0"/>
                        <a:t> di esercizio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686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50825" y="4797425"/>
          <a:ext cx="8567738" cy="158432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944"/>
                <a:gridCol w="811424"/>
                <a:gridCol w="2880320"/>
                <a:gridCol w="1368152"/>
                <a:gridCol w="1006859"/>
              </a:tblGrid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2012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IRES Corrente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Debiti vs erario IRES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IRAP Corrente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Debiti vs erario IRAP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Imposte anticipate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c/imposte</a:t>
                      </a:r>
                      <a:r>
                        <a:rPr lang="it-IT" sz="1600" baseline="0" dirty="0" smtClean="0"/>
                        <a:t> anticipate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314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Imposte Differite [1]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50825" y="908050"/>
          <a:ext cx="8567738" cy="31686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80320"/>
                <a:gridCol w="1152128"/>
                <a:gridCol w="288032"/>
                <a:gridCol w="2952328"/>
                <a:gridCol w="1294891"/>
              </a:tblGrid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Anno 2011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Anno 2012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 ante imposte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 ante imposte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</a:t>
                      </a:r>
                      <a:r>
                        <a:rPr lang="it-IT" sz="1600" baseline="0" dirty="0" smtClean="0"/>
                        <a:t> in aumento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</a:t>
                      </a:r>
                      <a:r>
                        <a:rPr lang="it-IT" sz="1600" baseline="0" dirty="0" smtClean="0"/>
                        <a:t> in aumento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 in diminuzione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-1.000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 in diminuzione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Reddito imponibile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Reddito imponibile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correnti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correnti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-314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</a:t>
                      </a:r>
                      <a:r>
                        <a:rPr lang="it-IT" sz="1600" baseline="0" dirty="0" smtClean="0"/>
                        <a:t> di esercizio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</a:t>
                      </a:r>
                      <a:r>
                        <a:rPr lang="it-IT" sz="1600" baseline="0" dirty="0" smtClean="0"/>
                        <a:t> di esercizio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-314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50825" y="4437063"/>
          <a:ext cx="8567738" cy="1733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232"/>
                <a:gridCol w="1008112"/>
                <a:gridCol w="3168352"/>
                <a:gridCol w="1224136"/>
                <a:gridCol w="1078867"/>
              </a:tblGrid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2011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IRES Corrente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Debiti vs erario IRES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IRAP Corrente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Debiti vs erario IRAP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545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Imposte</a:t>
                      </a:r>
                      <a:r>
                        <a:rPr lang="it-IT" sz="1600" baseline="0" dirty="0" smtClean="0"/>
                        <a:t> differite</a:t>
                      </a: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c/imposte differite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314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Imposte Differite [2]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50825" y="4797425"/>
          <a:ext cx="8567738" cy="1733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376264"/>
                <a:gridCol w="1224136"/>
                <a:gridCol w="1078867"/>
              </a:tblGrid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2012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IRES Corrente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Debiti vs erario IRES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275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IRAP Corrente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Debiti vs erario IRAP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39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545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Erario c/imposte</a:t>
                      </a:r>
                      <a:r>
                        <a:rPr lang="it-IT" sz="1600" baseline="0" dirty="0" smtClean="0"/>
                        <a:t> differite</a:t>
                      </a: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differite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314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50825" y="1052513"/>
          <a:ext cx="8567738" cy="356393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80320"/>
                <a:gridCol w="1152128"/>
                <a:gridCol w="288032"/>
                <a:gridCol w="2952328"/>
                <a:gridCol w="1294891"/>
              </a:tblGrid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Anno 2011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Anno 2012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 ante imposte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 ante imposte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</a:t>
                      </a:r>
                      <a:r>
                        <a:rPr lang="it-IT" sz="1600" baseline="0" dirty="0" smtClean="0"/>
                        <a:t> in aumento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</a:t>
                      </a:r>
                      <a:r>
                        <a:rPr lang="it-IT" sz="1600" baseline="0" dirty="0" smtClean="0"/>
                        <a:t> in aumento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 in diminuzione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-1.000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Variazioni in diminuzione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Reddito imponibile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Reddito imponibile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correnti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correnti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-314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differite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-314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differite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+314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</a:t>
                      </a:r>
                      <a:r>
                        <a:rPr lang="it-IT" sz="1600" baseline="0" dirty="0" smtClean="0"/>
                        <a:t> di esercizio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686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Risultato</a:t>
                      </a:r>
                      <a:r>
                        <a:rPr lang="it-IT" sz="1600" baseline="0" dirty="0" smtClean="0"/>
                        <a:t> di esercizio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 DISALLINEAMENTI </a:t>
            </a:r>
            <a:r>
              <a:rPr lang="it-IT" cap="small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</a:t>
            </a: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VALORE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179512" y="1124744"/>
            <a:ext cx="8712968" cy="54475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I disallineamenti tra valori civilistici e fiscali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Valori fiscali inferiori a quelli civilistici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stanziamento delle imposte differite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riversamento delle imposte</a:t>
            </a:r>
          </a:p>
          <a:p>
            <a:pPr marL="1257300" lvl="2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attraverso l’ammortamento</a:t>
            </a:r>
          </a:p>
          <a:p>
            <a:pPr marL="1257300" lvl="2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attraverso la vendita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Valori fiscali superiori a quelli civilistici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stanziamento delle imposte anticipate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riversamento delle imposte</a:t>
            </a:r>
          </a:p>
          <a:p>
            <a:pPr marL="1257300" lvl="2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attraverso l’ammortamento</a:t>
            </a:r>
          </a:p>
          <a:p>
            <a:pPr marL="1257300" lvl="2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attraverso la vendita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Affrancamento dei valori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 DISALLINEAMENTI </a:t>
            </a:r>
            <a:r>
              <a:rPr lang="it-IT" cap="small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</a:t>
            </a: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VALORE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95288" y="1341438"/>
          <a:ext cx="8280400" cy="1519237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943582"/>
                <a:gridCol w="2850405"/>
                <a:gridCol w="2378614"/>
                <a:gridCol w="210831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Valore Civilistico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Ammortamento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Valore residuo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100.000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20.000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80.000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80.000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20.000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60.000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2015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60.000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20.000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40.000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2016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40.000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20.000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20.000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2017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20.000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20.000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95288" y="3068638"/>
          <a:ext cx="8280400" cy="1520825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943582"/>
                <a:gridCol w="2850405"/>
                <a:gridCol w="2378614"/>
                <a:gridCol w="210831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Valore Fiscale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Ammortamento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Valore residuo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70.000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14.000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56.000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56.000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14.000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42.000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2015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42.000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14.000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28.000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2016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28.000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14.000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14.000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2017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14.000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14.000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/>
                        <a:t>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95288" y="4797425"/>
          <a:ext cx="8280400" cy="1773238"/>
        </p:xfrm>
        <a:graphic>
          <a:graphicData uri="http://schemas.openxmlformats.org/drawingml/2006/table">
            <a:tbl>
              <a:tblPr firstRow="1" lastRow="1">
                <a:tableStyleId>{9DCAF9ED-07DC-4A11-8D7F-57B35C25682E}</a:tableStyleId>
              </a:tblPr>
              <a:tblGrid>
                <a:gridCol w="943582"/>
                <a:gridCol w="2850405"/>
                <a:gridCol w="2378614"/>
                <a:gridCol w="210831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/>
                        <a:t>Dichiarazione RF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/>
                        <a:t>Imposte 31,40%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Variazione in aumento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6.000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1.884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Variazione in aumento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6.000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1.884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Variazione in aumento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6.000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1.884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Variazione in aumento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6.000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1.884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2017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Variazione in aumento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6.000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1.884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30.000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9.420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 DISALLINEAMENTI </a:t>
            </a:r>
            <a:r>
              <a:rPr lang="it-IT" cap="small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</a:t>
            </a: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VALORE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95288" y="1196975"/>
          <a:ext cx="8567737" cy="168433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2013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[Patrimonio netto]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c/imposte differite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9.420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</a:t>
                      </a:r>
                      <a:r>
                        <a:rPr lang="it-IT" sz="1600" baseline="0" dirty="0" smtClean="0"/>
                        <a:t> correnti (IRES + IRAP)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i="0" dirty="0" smtClean="0"/>
                        <a:t>Erario c/imposte 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20.000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520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Erario c/imposte</a:t>
                      </a:r>
                      <a:r>
                        <a:rPr lang="it-IT" sz="1600" baseline="0" dirty="0" smtClean="0"/>
                        <a:t> differite</a:t>
                      </a: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differite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1.884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95288" y="3068638"/>
          <a:ext cx="8567737" cy="12969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2014/2017</a:t>
                      </a:r>
                      <a:endParaRPr lang="it-IT" sz="11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</a:t>
                      </a:r>
                      <a:r>
                        <a:rPr lang="it-IT" sz="1600" baseline="0" dirty="0" smtClean="0"/>
                        <a:t> correnti (IRES + IRAP)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i="0" dirty="0" smtClean="0"/>
                        <a:t>Erario c/imposte 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20.000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520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Erario c/imposte</a:t>
                      </a:r>
                      <a:r>
                        <a:rPr lang="it-IT" sz="1600" baseline="0" dirty="0" smtClean="0"/>
                        <a:t> differite</a:t>
                      </a: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differite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1.884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132138" y="4581525"/>
          <a:ext cx="2808287" cy="2027238"/>
        </p:xfrm>
        <a:graphic>
          <a:graphicData uri="http://schemas.openxmlformats.org/drawingml/2006/table">
            <a:tbl>
              <a:tblPr firstRow="1" lastRow="1">
                <a:tableStyleId>{9DCAF9ED-07DC-4A11-8D7F-57B35C25682E}</a:tableStyleId>
              </a:tblPr>
              <a:tblGrid>
                <a:gridCol w="702078"/>
                <a:gridCol w="702078"/>
                <a:gridCol w="702078"/>
                <a:gridCol w="702078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smtClean="0"/>
                        <a:t>Erario</a:t>
                      </a:r>
                      <a:r>
                        <a:rPr lang="it-IT" sz="1600" u="none" strike="noStrike" baseline="0" dirty="0" smtClean="0"/>
                        <a:t> c/imposte differite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9.420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2013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1.884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1.884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1.884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1.884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1.884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/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 txBox="1">
            <a:spLocks/>
          </p:cNvSpPr>
          <p:nvPr/>
        </p:nvSpPr>
        <p:spPr>
          <a:xfrm>
            <a:off x="179512" y="4293096"/>
            <a:ext cx="2016224" cy="5760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6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Aliquote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63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54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IRPEF</a:t>
            </a:r>
            <a:endParaRPr lang="it-IT" sz="5400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114300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it-IT" altLang="en-US" sz="6300" b="1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it-IT" altLang="en-US" sz="63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Imposta sul Reddito delle Persone Fisiche</a:t>
            </a:r>
          </a:p>
          <a:p>
            <a:pPr lvl="1" fontAlgn="auto">
              <a:spcAft>
                <a:spcPts val="0"/>
              </a:spcAft>
              <a:buFont typeface="Wingdings"/>
              <a:buChar char="n"/>
              <a:defRPr/>
            </a:pPr>
            <a:endParaRPr lang="it-IT" altLang="en-US" sz="6300" b="1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2843808" y="3501008"/>
          <a:ext cx="60486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egnaposto contenuto 2"/>
          <p:cNvSpPr txBox="1">
            <a:spLocks/>
          </p:cNvSpPr>
          <p:nvPr/>
        </p:nvSpPr>
        <p:spPr>
          <a:xfrm>
            <a:off x="3851920" y="3573016"/>
            <a:ext cx="2808312" cy="12961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it-IT" altLang="en-US" sz="4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79512" y="6237312"/>
            <a:ext cx="399593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Contributo di solidarietà del 3% oltre i 300.000 euro (anni 2011-2013)</a:t>
            </a:r>
            <a:endParaRPr lang="it-IT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923928" y="6381328"/>
            <a:ext cx="3995936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Addizionali Regionali e Comunali </a:t>
            </a:r>
            <a:endParaRPr lang="it-IT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683568" y="2348880"/>
            <a:ext cx="4896544" cy="12961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3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Ditte individuali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it-IT" altLang="en-US" sz="3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Società di persone</a:t>
            </a:r>
            <a:endParaRPr lang="it-IT" altLang="en-US" sz="3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3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 DISALLINEAMENTI </a:t>
            </a:r>
            <a:r>
              <a:rPr lang="it-IT" cap="small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</a:t>
            </a: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VALORE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476375" y="1196975"/>
          <a:ext cx="5680075" cy="2027238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206921"/>
                <a:gridCol w="1841637"/>
                <a:gridCol w="163236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/>
                        <a:t>Vendita 2016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/>
                        <a:t>Plusvalenza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/>
                        <a:t>Prezzo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60.000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/>
                        <a:t>Valore civilistico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40.000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20.000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/>
                        <a:t>Valore fiscale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28.000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32.000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/>
                        <a:t>Variazione in aumento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12.000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/>
                        <a:t>Imposte 31,40%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3.768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/>
                        <a:t>Fondo imposte differite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3.768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23850" y="3429000"/>
          <a:ext cx="8567738" cy="12969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2016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</a:t>
                      </a:r>
                      <a:r>
                        <a:rPr lang="it-IT" sz="1600" baseline="0" dirty="0" smtClean="0"/>
                        <a:t> correnti (IRES + IRAP)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i="0" dirty="0" smtClean="0"/>
                        <a:t>Erario c/imposte 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50.000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520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Erario c/imposte</a:t>
                      </a:r>
                      <a:r>
                        <a:rPr lang="it-IT" sz="1600" baseline="0" dirty="0" smtClean="0"/>
                        <a:t> differite</a:t>
                      </a: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differite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3.768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132138" y="4941888"/>
          <a:ext cx="2808287" cy="1773237"/>
        </p:xfrm>
        <a:graphic>
          <a:graphicData uri="http://schemas.openxmlformats.org/drawingml/2006/table">
            <a:tbl>
              <a:tblPr firstRow="1" lastRow="1">
                <a:tableStyleId>{9DCAF9ED-07DC-4A11-8D7F-57B35C25682E}</a:tableStyleId>
              </a:tblPr>
              <a:tblGrid>
                <a:gridCol w="702078"/>
                <a:gridCol w="702078"/>
                <a:gridCol w="702078"/>
                <a:gridCol w="702078"/>
              </a:tblGrid>
              <a:tr h="18135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smtClean="0"/>
                        <a:t>Erario</a:t>
                      </a:r>
                      <a:r>
                        <a:rPr lang="it-IT" sz="1600" u="none" strike="noStrike" baseline="0" dirty="0" smtClean="0"/>
                        <a:t> c/imposte differite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9.420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/>
                        <a:t>2013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1.884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1.884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1.884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2016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 smtClean="0"/>
                        <a:t>3.768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--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LE PERDITE </a:t>
            </a:r>
            <a:r>
              <a:rPr lang="it-IT" cap="small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</a:t>
            </a: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ESERCIZIO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95536" y="1052736"/>
            <a:ext cx="8105586" cy="34563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Perdite di esercizio</a:t>
            </a: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Perdite dei primi tre esercizi per le nuove attività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Le perdite successive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L’iscrizione delle imposte anticipate: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ragionevole certezza di imponibili fiscali futuri in grado di assorbire le perdite riportabili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le perdite derivano da circostanze ben identificabili che ragionevolmente non si ripeteranno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95288" y="4652963"/>
          <a:ext cx="8567737" cy="7762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20X0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c/imposte anticipate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i="0" dirty="0" smtClean="0"/>
                        <a:t>Imposte anticipate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95288" y="5732463"/>
          <a:ext cx="8567737" cy="7762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864096"/>
                <a:gridCol w="2592288"/>
                <a:gridCol w="1080120"/>
                <a:gridCol w="1078867"/>
              </a:tblGrid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20X0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i="0" dirty="0" smtClean="0"/>
                        <a:t>Imposte anticipate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c/imposte anticipate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143000"/>
          </a:xfrm>
        </p:spPr>
        <p:txBody>
          <a:bodyPr>
            <a:normAutofit fontScale="90000"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LE POSTE </a:t>
            </a:r>
            <a:r>
              <a:rPr lang="it-IT" cap="small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</a:t>
            </a: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PATRIMONIO NETTO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95536" y="1556792"/>
            <a:ext cx="8105586" cy="1800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Riserve in sospensione d’imposta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Non  sono contabilizzate se vi è scarsa probabilità che il debito insorga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95288" y="3357563"/>
          <a:ext cx="8567737" cy="7747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20X0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AVERE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PARZIALI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TOTALI</a:t>
                      </a:r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Patrimonio netto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c/imposte differite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1430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IL CONSOLIDATO FISCALE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95536" y="1268760"/>
            <a:ext cx="8105586" cy="5040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SOCIETA’ CONSOLIDANTE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23850" y="2349500"/>
          <a:ext cx="8567738" cy="7747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378408">
                <a:tc gridSpan="5">
                  <a:txBody>
                    <a:bodyPr/>
                    <a:lstStyle/>
                    <a:p>
                      <a:r>
                        <a:rPr lang="it-IT" sz="1600" dirty="0" smtClean="0"/>
                        <a:t>[1] Rilevazione</a:t>
                      </a:r>
                      <a:r>
                        <a:rPr lang="it-IT" sz="1600" baseline="0" dirty="0" smtClean="0"/>
                        <a:t> delle imposte proprie</a:t>
                      </a:r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IRES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c/IRES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23850" y="3573463"/>
          <a:ext cx="8567738" cy="7747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171816">
                <a:tc gridSpan="5">
                  <a:txBody>
                    <a:bodyPr/>
                    <a:lstStyle/>
                    <a:p>
                      <a:r>
                        <a:rPr lang="it-IT" sz="1600" dirty="0" smtClean="0"/>
                        <a:t>[2] Rilevazione</a:t>
                      </a:r>
                      <a:r>
                        <a:rPr lang="it-IT" sz="1600" baseline="0" dirty="0" smtClean="0"/>
                        <a:t> di redditi imponibili da parte delle società del gruppo (soc. alfa)</a:t>
                      </a:r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Credito vs soc. alfa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c/IRES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23850" y="4652963"/>
          <a:ext cx="8567738" cy="7762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180200">
                <a:tc gridSpan="5">
                  <a:txBody>
                    <a:bodyPr/>
                    <a:lstStyle/>
                    <a:p>
                      <a:r>
                        <a:rPr lang="it-IT" sz="1600" dirty="0" smtClean="0"/>
                        <a:t>[3] Trasferimento </a:t>
                      </a:r>
                      <a:r>
                        <a:rPr lang="it-IT" sz="1600" baseline="0" dirty="0" smtClean="0"/>
                        <a:t> da alfa di perdite utilizzate nell’anno e remunerate alla controllata</a:t>
                      </a:r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c/IRES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Debito vs soc. alfa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1430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IL CONSOLIDATO FISCALE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95536" y="1268760"/>
            <a:ext cx="8105586" cy="5040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SOCIETA’ CONSOLIDANTE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23850" y="4437063"/>
          <a:ext cx="8567738" cy="1651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180200">
                <a:tc gridSpan="5">
                  <a:txBody>
                    <a:bodyPr/>
                    <a:lstStyle/>
                    <a:p>
                      <a:r>
                        <a:rPr lang="it-IT" sz="1600" dirty="0" smtClean="0"/>
                        <a:t>[5] Trasferimento </a:t>
                      </a:r>
                      <a:r>
                        <a:rPr lang="it-IT" sz="1600" baseline="0" dirty="0" smtClean="0"/>
                        <a:t> da alfa di perdite non utilizzate nell’anno, remunerate alla controllata ma utilizzabili in futuro nel consolidato</a:t>
                      </a:r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0" baseline="0" dirty="0" smtClean="0"/>
                        <a:t>Proventi  (oneri) da consolidato fiscale voce 22d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Debito vs soc. alfa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0" dirty="0" smtClean="0"/>
                        <a:t>Erario</a:t>
                      </a:r>
                      <a:r>
                        <a:rPr lang="it-IT" sz="1600" i="0" baseline="0" dirty="0" smtClean="0"/>
                        <a:t> c/imposte anticipate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Imposte anticipate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95288" y="2276475"/>
          <a:ext cx="8567737" cy="150812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3600400"/>
                <a:gridCol w="288032"/>
                <a:gridCol w="790835"/>
              </a:tblGrid>
              <a:tr h="180200">
                <a:tc gridSpan="5">
                  <a:txBody>
                    <a:bodyPr/>
                    <a:lstStyle/>
                    <a:p>
                      <a:r>
                        <a:rPr lang="it-IT" sz="1600" dirty="0" smtClean="0"/>
                        <a:t>[4] Trasferimento </a:t>
                      </a:r>
                      <a:r>
                        <a:rPr lang="it-IT" sz="1600" baseline="0" dirty="0" smtClean="0"/>
                        <a:t> da alfa di perdite utilizzate nell’anno e remunerate solo in via eventuale alla controllata </a:t>
                      </a:r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Erario c/IRES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Fondo</a:t>
                      </a:r>
                      <a:r>
                        <a:rPr lang="it-IT" sz="1600" baseline="0" dirty="0" smtClean="0"/>
                        <a:t> imposte da consolidato fiscale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1" baseline="0" dirty="0" smtClean="0"/>
                        <a:t>[Proventi  (oneri) da consolidato fiscale voce 22d]</a:t>
                      </a:r>
                      <a:endParaRPr lang="it-IT" sz="1600" i="1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1430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IL CONSOLIDATO FISCALE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95536" y="1268760"/>
            <a:ext cx="8105586" cy="5040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SOCIETA’ CONSOLIDATA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</a:t>
            </a: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23850" y="1773238"/>
          <a:ext cx="8567738" cy="7747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378408">
                <a:tc gridSpan="5">
                  <a:txBody>
                    <a:bodyPr/>
                    <a:lstStyle/>
                    <a:p>
                      <a:r>
                        <a:rPr lang="it-IT" sz="1600" dirty="0" smtClean="0"/>
                        <a:t>[1] Rilevazione</a:t>
                      </a:r>
                      <a:r>
                        <a:rPr lang="it-IT" sz="1600" baseline="0" dirty="0" smtClean="0"/>
                        <a:t> delle imposte proprie</a:t>
                      </a:r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Imposte IRES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Debito vs soc. beta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23850" y="2781300"/>
          <a:ext cx="8567738" cy="10191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3384376"/>
                <a:gridCol w="216024"/>
                <a:gridCol w="1078867"/>
              </a:tblGrid>
              <a:tr h="180200">
                <a:tc gridSpan="5">
                  <a:txBody>
                    <a:bodyPr/>
                    <a:lstStyle/>
                    <a:p>
                      <a:r>
                        <a:rPr lang="it-IT" sz="1600" dirty="0" smtClean="0"/>
                        <a:t>[2] Trasferimento </a:t>
                      </a:r>
                      <a:r>
                        <a:rPr lang="it-IT" sz="1600" baseline="0" dirty="0" smtClean="0"/>
                        <a:t> da alfa di perdite utilizzate nell’anno e remunerate alla controllata</a:t>
                      </a:r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Credito vs soc. beta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0" baseline="0" dirty="0" smtClean="0"/>
                        <a:t>Proventi  (oneri) da consolidato fiscale voce 22d</a:t>
                      </a:r>
                      <a:endParaRPr lang="it-IT" sz="1600" i="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23850" y="4005263"/>
          <a:ext cx="8567738" cy="10191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180200">
                <a:tc gridSpan="5">
                  <a:txBody>
                    <a:bodyPr/>
                    <a:lstStyle/>
                    <a:p>
                      <a:r>
                        <a:rPr lang="it-IT" sz="1600" dirty="0" smtClean="0"/>
                        <a:t>[3] Trasferimento </a:t>
                      </a:r>
                      <a:r>
                        <a:rPr lang="it-IT" sz="1600" baseline="0" dirty="0" smtClean="0"/>
                        <a:t> da alfa di perdite non utilizzate nell’anno, remunerate alla controllata ma  ritenute utilizzabili in futuro</a:t>
                      </a:r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0" dirty="0" smtClean="0"/>
                        <a:t>Erario</a:t>
                      </a:r>
                      <a:r>
                        <a:rPr lang="it-IT" sz="1600" i="0" baseline="0" dirty="0" smtClean="0"/>
                        <a:t> c/imposte anticipate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</a:t>
                      </a:r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Imposte anticipate</a:t>
                      </a:r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23850" y="5300663"/>
          <a:ext cx="8567738" cy="102076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2328"/>
                <a:gridCol w="936104"/>
                <a:gridCol w="2448272"/>
                <a:gridCol w="1152128"/>
                <a:gridCol w="1078867"/>
              </a:tblGrid>
              <a:tr h="180200">
                <a:tc gridSpan="5">
                  <a:txBody>
                    <a:bodyPr/>
                    <a:lstStyle/>
                    <a:p>
                      <a:r>
                        <a:rPr lang="it-IT" sz="1600" dirty="0" smtClean="0"/>
                        <a:t>[4] Trasferimento </a:t>
                      </a:r>
                      <a:r>
                        <a:rPr lang="it-IT" sz="1600" baseline="0" dirty="0" smtClean="0"/>
                        <a:t> da alfa di perdite non utilizzate nell’anno, remunerate alla controllata ma  incerte nell’utilizzabilità futura</a:t>
                      </a:r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72000" marT="72000" marB="72000"/>
                </a:tc>
              </a:tr>
              <a:tr h="378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0" dirty="0" smtClean="0"/>
                        <a:t>Niente !!</a:t>
                      </a:r>
                      <a:endParaRPr lang="it-IT" sz="1600" i="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  <a:tc>
                  <a:txBody>
                    <a:bodyPr/>
                    <a:lstStyle/>
                    <a:p>
                      <a:pPr algn="r"/>
                      <a:endParaRPr lang="it-IT" sz="1600" dirty="0"/>
                    </a:p>
                  </a:txBody>
                  <a:tcPr marL="72000" marT="72000" marB="7200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MODALITA’ </a:t>
            </a:r>
            <a:r>
              <a:rPr lang="it-IT" sz="4800" cap="small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</a:t>
            </a:r>
            <a:r>
              <a:rPr lang="it-IT" sz="48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RILEVAZIONE</a:t>
            </a:r>
            <a:endParaRPr lang="it-IT" sz="4800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467544" y="1052736"/>
            <a:ext cx="8424936" cy="51594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Stanziamento delle imposte: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stanziamento sull’ammontare cumulativo di tutte le differenze temporanee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aliquota fiscale vigente al momento del riversamento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variazione delle aliquote fiscali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distinguere IRES ed IRAP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ragionevole certezza di imponibili positivi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obbligo e non facoltà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verifica annuale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iscrizione anche in esercizi successivi se subentrano i presupposti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non è ammessa l’attualizzazione delle imposte (!?)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rilevazione solo patrimoniale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rivalutazioni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operazioni straordinarie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riserve in sospensione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12064"/>
            <a:ext cx="9144000" cy="914400"/>
          </a:xfrm>
        </p:spPr>
        <p:txBody>
          <a:bodyPr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L’ESPOSIZIONE IN BILANCIO [1]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23528" y="1556792"/>
            <a:ext cx="8177594" cy="50154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C) ATTIVO CIRCOLANTE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II) Crediti con separata indicazione, per ciascuna voce, 	degli importi esigibili oltre l’esercizio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	4-bis) crediti tributari (compensazione)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	4-ter) imposte anticipate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B) FONDI PER RISCHI ED ONERI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2) per imposte, anche differite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D) </a:t>
            </a: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DEBITI con separata indicazione, per ciascuna voce, degli importi esigibili oltre l’esercizio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12) debiti tributari (compensazione)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12064"/>
            <a:ext cx="9144000" cy="914400"/>
          </a:xfrm>
        </p:spPr>
        <p:txBody>
          <a:bodyPr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L’ESPOSIZIONE IN BILANCIO [2]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23528" y="1556792"/>
            <a:ext cx="8177594" cy="50154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E) PROVENTI ED ONERI STRAORDINARI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21) Oneri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	- imposte relative ad esercizi precedenti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22) Imposte sul reddito dell’esercizio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- correnti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- differite 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	- anticipate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12064"/>
            <a:ext cx="9144000" cy="914400"/>
          </a:xfrm>
        </p:spPr>
        <p:txBody>
          <a:bodyPr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L’INFORMATIVA IN NOTA INTEGRATIVA</a:t>
            </a:r>
            <a:endParaRPr lang="it-IT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23528" y="1628800"/>
            <a:ext cx="8177594" cy="49434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Art. 2427, punto 4: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Variazioni delle voci dell’attivo e del passivo con particolare riferimento ai fondi</a:t>
            </a: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Art. 2427, punto 14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Prospetto contenente: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la descrizione delle differenze temporanee che hanno generato imposte differite o anticipate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l’aliquota applicata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le variazioni rispetto all’anno precedente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l’ammontare delle imposte anticipate relative alle perdite di esercizio</a:t>
            </a:r>
          </a:p>
          <a:p>
            <a:pPr marL="1273175" lvl="2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l’ammontare delle imposte anticipate relative alle perdite di esercizio non contabilizzate e le ragioni della mancata contabilizzazione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 txBox="1">
            <a:spLocks/>
          </p:cNvSpPr>
          <p:nvPr/>
        </p:nvSpPr>
        <p:spPr>
          <a:xfrm>
            <a:off x="323528" y="4293096"/>
            <a:ext cx="3429024" cy="100013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3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Aliquota unica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7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914400"/>
          </a:xfrm>
        </p:spPr>
        <p:txBody>
          <a:bodyPr>
            <a:normAutofit fontScale="90000"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IRES</a:t>
            </a:r>
            <a:endParaRPr lang="it-IT" sz="6000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3211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it-IT" alt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Imposta sul Reddito delle Società</a:t>
            </a:r>
          </a:p>
          <a:p>
            <a:pPr lvl="1" fontAlgn="auto">
              <a:spcAft>
                <a:spcPts val="0"/>
              </a:spcAft>
              <a:buFont typeface="Wingdings"/>
              <a:buChar char="n"/>
              <a:defRPr/>
            </a:pPr>
            <a:endParaRPr lang="it-IT" altLang="en-US" sz="3600" b="1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83568" y="2276872"/>
            <a:ext cx="3960440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3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Società di capitali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it-IT" altLang="en-US" sz="3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Enti commerciali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it-IT" altLang="en-US" sz="3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- Cooperative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it-IT" altLang="en-US" sz="3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- Consorzi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it-IT" altLang="en-US" sz="3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3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255568" y="3140968"/>
            <a:ext cx="3888432" cy="213516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lang="it-IT" altLang="en-US" sz="3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3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3851920" y="4005064"/>
            <a:ext cx="3429024" cy="1512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>
                <a:rot lat="886022" lon="20979279" rev="21440135"/>
              </a:camera>
              <a:lightRig rig="threePt" dir="t"/>
            </a:scene3d>
            <a:sp3d extrusionH="57150" prstMaterial="dkEdge">
              <a:bevelT w="38100" h="38100" prst="relaxedInset"/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27,50 %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6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788024" y="6021288"/>
            <a:ext cx="396044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Salvo maggiorazioni o agevolazioni</a:t>
            </a:r>
            <a:endParaRPr lang="it-IT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 txBox="1">
            <a:spLocks/>
          </p:cNvSpPr>
          <p:nvPr/>
        </p:nvSpPr>
        <p:spPr>
          <a:xfrm>
            <a:off x="5004048" y="2564904"/>
            <a:ext cx="3429024" cy="100013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36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Aliquota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8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914400"/>
          </a:xfrm>
        </p:spPr>
        <p:txBody>
          <a:bodyPr>
            <a:normAutofit fontScale="90000"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IRAP</a:t>
            </a:r>
            <a:endParaRPr lang="it-IT" sz="6000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809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it-IT" altLang="en-US" sz="63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Imposta Regionale sulle Attività Produttive</a:t>
            </a:r>
          </a:p>
          <a:p>
            <a:pPr lvl="1" fontAlgn="auto">
              <a:spcAft>
                <a:spcPts val="0"/>
              </a:spcAft>
              <a:buFont typeface="Wingdings"/>
              <a:buChar char="n"/>
              <a:defRPr/>
            </a:pPr>
            <a:endParaRPr lang="it-IT" altLang="en-US" sz="6300" b="1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5148064" y="3429000"/>
            <a:ext cx="3429024" cy="13953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>
                <a:rot lat="886022" lon="20979279" rev="21440135"/>
              </a:camera>
              <a:lightRig rig="threePt" dir="t"/>
            </a:scene3d>
            <a:sp3d extrusionH="57150" prstMaterial="dkEdge">
              <a:bevelT w="38100" h="38100" prst="relaxedInset"/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3,90 %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defRPr/>
            </a:pPr>
            <a:endParaRPr lang="it-IT" altLang="en-US" sz="6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1475656" y="2060848"/>
            <a:ext cx="3816424" cy="194421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Ditte individuali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Società di persone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Società di capitali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Enti commerciali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24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499992" y="5805264"/>
            <a:ext cx="403244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Salvo agevolazioni (0,90%) o maggiorazioni (4,82%)</a:t>
            </a:r>
            <a:endParaRPr lang="it-IT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 build="p"/>
      <p:bldP spid="12" grpId="0"/>
      <p:bldP spid="12" grpId="1"/>
      <p:bldP spid="1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tassazione media</a:t>
            </a:r>
            <a:endParaRPr lang="it-IT" sz="4800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4429132"/>
            <a:ext cx="1757346" cy="4286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40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it-IT" altLang="en-US" sz="63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100.000 €</a:t>
            </a:r>
          </a:p>
          <a:p>
            <a:pPr lvl="1" fontAlgn="auto">
              <a:spcAft>
                <a:spcPts val="0"/>
              </a:spcAft>
              <a:buFont typeface="Wingdings"/>
              <a:buChar char="n"/>
              <a:defRPr/>
            </a:pPr>
            <a:endParaRPr lang="it-IT" altLang="en-US" sz="6300" b="1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Segnaposto contenuto 2"/>
          <p:cNvSpPr txBox="1">
            <a:spLocks/>
          </p:cNvSpPr>
          <p:nvPr/>
        </p:nvSpPr>
        <p:spPr>
          <a:xfrm>
            <a:off x="3857620" y="1785926"/>
            <a:ext cx="2357454" cy="7143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Ditta individuale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Freccia a destra con strisce 16"/>
          <p:cNvSpPr/>
          <p:nvPr/>
        </p:nvSpPr>
        <p:spPr>
          <a:xfrm>
            <a:off x="2214546" y="1571612"/>
            <a:ext cx="1500198" cy="928694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tx2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194" name="Picture 2" descr="C:\Documents and Settings\christian cavazzoni\Documenti\Immagini\Raccolta multimediale Microsoft\j029030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71750"/>
            <a:ext cx="172561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ccia a destra con strisce 17"/>
          <p:cNvSpPr/>
          <p:nvPr/>
        </p:nvSpPr>
        <p:spPr>
          <a:xfrm>
            <a:off x="2143108" y="3357562"/>
            <a:ext cx="1500198" cy="928694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tx2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Freccia a destra con strisce 20"/>
          <p:cNvSpPr/>
          <p:nvPr/>
        </p:nvSpPr>
        <p:spPr>
          <a:xfrm>
            <a:off x="2071670" y="4929198"/>
            <a:ext cx="1500198" cy="928694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tx2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" name="Segnaposto contenuto 2"/>
          <p:cNvSpPr txBox="1">
            <a:spLocks/>
          </p:cNvSpPr>
          <p:nvPr/>
        </p:nvSpPr>
        <p:spPr>
          <a:xfrm>
            <a:off x="6500826" y="1643050"/>
            <a:ext cx="2071734" cy="9404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  <a:scene3d>
              <a:camera prst="orthographicFront">
                <a:rot lat="886022" lon="20979279" rev="21440135"/>
              </a:camera>
              <a:lightRig rig="threePt" dir="t"/>
            </a:scene3d>
            <a:sp3d extrusionH="57150" prstMaterial="dkEdge">
              <a:bevelT w="38100" h="38100" prst="relaxedInset"/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41,77 %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6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786182" y="3500438"/>
            <a:ext cx="2357454" cy="7143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Società di persone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6572264" y="3286124"/>
            <a:ext cx="2071734" cy="9404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  <a:scene3d>
              <a:camera prst="orthographicFront">
                <a:rot lat="886022" lon="20979279" rev="21440135"/>
              </a:camera>
              <a:lightRig rig="threePt" dir="t"/>
            </a:scene3d>
            <a:sp3d extrusionH="57150" prstMaterial="dkEdge">
              <a:bevelT w="38100" h="38100" prst="relaxedInset"/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36,24 %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6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" name="Segnaposto contenuto 2"/>
          <p:cNvSpPr txBox="1">
            <a:spLocks/>
          </p:cNvSpPr>
          <p:nvPr/>
        </p:nvSpPr>
        <p:spPr>
          <a:xfrm>
            <a:off x="3786182" y="5143512"/>
            <a:ext cx="2357454" cy="7143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Società di capitali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Segnaposto contenuto 2"/>
          <p:cNvSpPr txBox="1">
            <a:spLocks/>
          </p:cNvSpPr>
          <p:nvPr/>
        </p:nvSpPr>
        <p:spPr>
          <a:xfrm>
            <a:off x="6500826" y="5000636"/>
            <a:ext cx="2071734" cy="9404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  <a:scene3d>
              <a:camera prst="orthographicFront">
                <a:rot lat="886022" lon="20979279" rev="21440135"/>
              </a:camera>
              <a:lightRig rig="threePt" dir="t"/>
            </a:scene3d>
            <a:sp3d extrusionH="57150" prstMaterial="dkEdge">
              <a:bevelT w="38100" h="38100" prst="relaxedInset"/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31,40 %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6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0" grpId="0"/>
      <p:bldP spid="17" grpId="0" animBg="1"/>
      <p:bldP spid="18" grpId="0" animBg="1"/>
      <p:bldP spid="21" grpId="0" animBg="1"/>
      <p:bldP spid="22" grpId="0"/>
      <p:bldP spid="23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Tassazione Media per i Soci</a:t>
            </a:r>
            <a:endParaRPr lang="it-IT" sz="4800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4429132"/>
            <a:ext cx="1757346" cy="4286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40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it-IT" altLang="en-US" sz="63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100.000 €</a:t>
            </a:r>
          </a:p>
          <a:p>
            <a:pPr lvl="1" fontAlgn="auto">
              <a:spcAft>
                <a:spcPts val="0"/>
              </a:spcAft>
              <a:buFont typeface="Wingdings"/>
              <a:buChar char="n"/>
              <a:defRPr/>
            </a:pPr>
            <a:endParaRPr lang="it-IT" altLang="en-US" sz="6300" b="1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Segnaposto contenuto 2"/>
          <p:cNvSpPr txBox="1">
            <a:spLocks/>
          </p:cNvSpPr>
          <p:nvPr/>
        </p:nvSpPr>
        <p:spPr>
          <a:xfrm>
            <a:off x="3857620" y="1785926"/>
            <a:ext cx="2357454" cy="7143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Ditta individuale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Freccia a destra con strisce 16"/>
          <p:cNvSpPr/>
          <p:nvPr/>
        </p:nvSpPr>
        <p:spPr>
          <a:xfrm>
            <a:off x="2214546" y="1571612"/>
            <a:ext cx="1500198" cy="928694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tx2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194" name="Picture 2" descr="C:\Documents and Settings\christian cavazzoni\Documenti\Immagini\Raccolta multimediale Microsoft\j029030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71750"/>
            <a:ext cx="172561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ccia a destra con strisce 17"/>
          <p:cNvSpPr/>
          <p:nvPr/>
        </p:nvSpPr>
        <p:spPr>
          <a:xfrm>
            <a:off x="2143108" y="3357562"/>
            <a:ext cx="1500198" cy="928694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tx2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Freccia a destra con strisce 20"/>
          <p:cNvSpPr/>
          <p:nvPr/>
        </p:nvSpPr>
        <p:spPr>
          <a:xfrm>
            <a:off x="2214546" y="4929198"/>
            <a:ext cx="1500198" cy="928694"/>
          </a:xfrm>
          <a:prstGeom prst="stripedRightArrow">
            <a:avLst/>
          </a:prstGeom>
          <a:gradFill flip="none" rotWithShape="1">
            <a:gsLst>
              <a:gs pos="0">
                <a:schemeClr val="tx2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tx2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" name="Segnaposto contenuto 2"/>
          <p:cNvSpPr txBox="1">
            <a:spLocks/>
          </p:cNvSpPr>
          <p:nvPr/>
        </p:nvSpPr>
        <p:spPr>
          <a:xfrm>
            <a:off x="6500826" y="1643050"/>
            <a:ext cx="2071734" cy="9404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  <a:scene3d>
              <a:camera prst="orthographicFront">
                <a:rot lat="886022" lon="20979279" rev="21440135"/>
              </a:camera>
              <a:lightRig rig="threePt" dir="t"/>
            </a:scene3d>
            <a:sp3d extrusionH="57150" prstMaterial="dkEdge">
              <a:bevelT w="38100" h="38100" prst="relaxedInset"/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41,77 %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6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786182" y="3500438"/>
            <a:ext cx="2357454" cy="7143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Società di persone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6572264" y="3286124"/>
            <a:ext cx="2071734" cy="9404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  <a:scene3d>
              <a:camera prst="orthographicFront">
                <a:rot lat="886022" lon="20979279" rev="21440135"/>
              </a:camera>
              <a:lightRig rig="threePt" dir="t"/>
            </a:scene3d>
            <a:sp3d extrusionH="57150" prstMaterial="dkEdge">
              <a:bevelT w="38100" h="38100" prst="relaxedInset"/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36,24 %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6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" name="Segnaposto contenuto 2"/>
          <p:cNvSpPr txBox="1">
            <a:spLocks/>
          </p:cNvSpPr>
          <p:nvPr/>
        </p:nvSpPr>
        <p:spPr>
          <a:xfrm>
            <a:off x="3786182" y="5143512"/>
            <a:ext cx="2357454" cy="7143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Società di capitali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Segnaposto contenuto 2"/>
          <p:cNvSpPr txBox="1">
            <a:spLocks/>
          </p:cNvSpPr>
          <p:nvPr/>
        </p:nvSpPr>
        <p:spPr>
          <a:xfrm>
            <a:off x="6500826" y="5000636"/>
            <a:ext cx="2643174" cy="142876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  <a:scene3d>
              <a:camera prst="orthographicFront">
                <a:rot lat="886022" lon="20979279" rev="21440135"/>
              </a:camera>
              <a:lightRig rig="threePt" dir="t"/>
            </a:scene3d>
            <a:sp3d extrusionH="57150" prstMaterial="dkEdge">
              <a:bevelT w="38100" h="38100" prst="relaxedInset"/>
            </a:sp3d>
          </a:bodyPr>
          <a:lstStyle/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9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min 39,24% 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9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max</a:t>
            </a:r>
            <a:r>
              <a:rPr lang="it-IT" altLang="en-US" sz="9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46,07%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9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+ 0,94% ad ogni passaggio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6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CALCOLO IRES/IRPEF</a:t>
            </a:r>
            <a:endParaRPr lang="it-IT" sz="4800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23528" y="1196752"/>
            <a:ext cx="8640960" cy="551723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8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Principio di derivazione del reddito</a:t>
            </a: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Risultato civilistico</a:t>
            </a: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Confronto tra normative civilistiche e fiscali</a:t>
            </a: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(+) Variazioni in aumento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Ricavi non iscritti in conto economico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Costi non deducibili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358775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(-) Variazioni in diminuzione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Ricavi non tassati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Costi non iscritti in conto economico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Reddito imponibile</a:t>
            </a: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Char char="-"/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48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914400"/>
          </a:xfrm>
        </p:spPr>
        <p:txBody>
          <a:bodyPr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CALCOLO IRAP</a:t>
            </a:r>
            <a:endParaRPr lang="it-IT" sz="4800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23528" y="908720"/>
            <a:ext cx="8640960" cy="59492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Differenza tra valore e costi della produzione (A - B)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(+) voce 9 – costo del personale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(+) voce 10/c – svalutazione delle immobilizzazioni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(+) voce 10/d – svalutazione crediti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(+) voce 12 – accantonamenti per rischi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(+) voce 13 – altri accantonamenti 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(+) costo del personale dipendente e assimilato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(+) prestazioni occasionali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(+) utili agli associati in partecipazione di lavoro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(+) interessi sui leasing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(+) perdite su crediti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(+) IMU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(+/-) plusvalenze/minusvalenze su immobili non strumentali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(+/-) disallineamenti fiscali da operazioni straordinarie*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u="sng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(+) costi non inerenti**						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IMPONIBILE IRAP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914400"/>
          </a:xfrm>
        </p:spPr>
        <p:txBody>
          <a:bodyPr>
            <a:normAutofit fontScale="90000"/>
            <a:scene3d>
              <a:camera prst="orthographicFront"/>
              <a:lightRig rig="threePt" dir="tl">
                <a:rot lat="0" lon="0" rev="7200000"/>
              </a:lightRig>
            </a:scene3d>
            <a:sp3d extrusionH="57150" contourW="6350">
              <a:bevelT w="38100" h="38100" prst="relaxedInset"/>
              <a:contourClr>
                <a:schemeClr val="accent1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cap="small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LE IMPOSTE NEL BILANCIO</a:t>
            </a:r>
            <a:endParaRPr lang="it-IT" sz="4800" cap="small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857620" y="1714488"/>
            <a:ext cx="1928826" cy="4286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"/>
              <a:defRPr/>
            </a:pPr>
            <a:endParaRPr lang="it-IT" altLang="en-US" sz="16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323528" y="1412776"/>
            <a:ext cx="8640960" cy="48965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Le interferenze fiscali ante 2004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La riforma del codice civile e le deduzioni extracontabili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Il disinquinamento fiscale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L’eliminazione delle deduzioni extracontabili 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Il nuovo inquinamento fiscale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r>
              <a:rPr lang="it-IT" altLang="en-US" sz="2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La rilevazione delle imposte per competenza (OIC 25)</a:t>
            </a:r>
          </a:p>
          <a:p>
            <a:pPr marL="815975" lvl="1" indent="-358775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Tx/>
              <a:buBlip>
                <a:blip r:embed="rId3"/>
              </a:buBlip>
              <a:defRPr/>
            </a:pPr>
            <a:endParaRPr lang="it-IT" altLang="en-US" sz="22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 bldLvl="5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Tema11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PresenterMedia.com - Static Glassy Blue Earth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ooklet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Tema11</Template>
  <TotalTime>1125</TotalTime>
  <Words>826</Words>
  <Application>Microsoft Office PowerPoint</Application>
  <PresentationFormat>Presentazione su schermo (4:3)</PresentationFormat>
  <Paragraphs>459</Paragraphs>
  <Slides>29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Modello struttura</vt:lpstr>
      </vt:variant>
      <vt:variant>
        <vt:i4>30</vt:i4>
      </vt:variant>
      <vt:variant>
        <vt:lpstr>Titoli diapositive</vt:lpstr>
      </vt:variant>
      <vt:variant>
        <vt:i4>29</vt:i4>
      </vt:variant>
    </vt:vector>
  </HeadingPairs>
  <TitlesOfParts>
    <vt:vector size="69" baseType="lpstr">
      <vt:lpstr>Palatino Linotype</vt:lpstr>
      <vt:lpstr>Arial</vt:lpstr>
      <vt:lpstr>Century Gothic</vt:lpstr>
      <vt:lpstr>Calibri</vt:lpstr>
      <vt:lpstr>Constantia</vt:lpstr>
      <vt:lpstr>Cambria</vt:lpstr>
      <vt:lpstr>Wingdings</vt:lpstr>
      <vt:lpstr>ＭＳ 明朝</vt:lpstr>
      <vt:lpstr>ＭＳ Ｐゴシック</vt:lpstr>
      <vt:lpstr>Wingdings 2</vt:lpstr>
      <vt:lpstr>Tema11</vt:lpstr>
      <vt:lpstr>www.PresenterMedia.com - Static Glassy Blue Earth</vt:lpstr>
      <vt:lpstr>Brooklet</vt:lpstr>
      <vt:lpstr>Tema11</vt:lpstr>
      <vt:lpstr>Tema11</vt:lpstr>
      <vt:lpstr>Tema11</vt:lpstr>
      <vt:lpstr>Tema11</vt:lpstr>
      <vt:lpstr>Tema11</vt:lpstr>
      <vt:lpstr>Tema11</vt:lpstr>
      <vt:lpstr>Tema11</vt:lpstr>
      <vt:lpstr>Tema11</vt:lpstr>
      <vt:lpstr>Tema11</vt:lpstr>
      <vt:lpstr>www.PresenterMedia.com - Static Glassy Blue Earth</vt:lpstr>
      <vt:lpstr>www.PresenterMedia.com - Static Glassy Blue Earth</vt:lpstr>
      <vt:lpstr>www.PresenterMedia.com - Static Glassy Blue Earth</vt:lpstr>
      <vt:lpstr>www.PresenterMedia.com - Static Glassy Blue Earth</vt:lpstr>
      <vt:lpstr>www.PresenterMedia.com - Static Glassy Blue Earth</vt:lpstr>
      <vt:lpstr>www.PresenterMedia.com - Static Glassy Blue Earth</vt:lpstr>
      <vt:lpstr>www.PresenterMedia.com - Static Glassy Blue Earth</vt:lpstr>
      <vt:lpstr>www.PresenterMedia.com - Static Glassy Blue Earth</vt:lpstr>
      <vt:lpstr>www.PresenterMedia.com - Static Glassy Blue Earth</vt:lpstr>
      <vt:lpstr>www.PresenterMedia.com - Static Glassy Blue Earth</vt:lpstr>
      <vt:lpstr>Brooklet</vt:lpstr>
      <vt:lpstr>Brooklet</vt:lpstr>
      <vt:lpstr>Brooklet</vt:lpstr>
      <vt:lpstr>Brooklet</vt:lpstr>
      <vt:lpstr>Brooklet</vt:lpstr>
      <vt:lpstr>Brooklet</vt:lpstr>
      <vt:lpstr>Brooklet</vt:lpstr>
      <vt:lpstr>Brooklet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PIANIFICAZIONE FISCALE NELLE PMI</dc:title>
  <dc:creator>christian cavazzoni</dc:creator>
  <cp:lastModifiedBy>letizia</cp:lastModifiedBy>
  <cp:revision>43</cp:revision>
  <dcterms:created xsi:type="dcterms:W3CDTF">2008-09-05T08:23:50Z</dcterms:created>
  <dcterms:modified xsi:type="dcterms:W3CDTF">2013-10-07T09:35:45Z</dcterms:modified>
</cp:coreProperties>
</file>