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6E734-A989-4516-A6C4-3DEC56B286DB}" type="datetimeFigureOut">
              <a:rPr lang="it-IT" smtClean="0"/>
              <a:t>13/12/2013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ADE0F-E921-457F-A89B-D7DCB28ACE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8719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97F3-FBEB-4B8D-8AC5-06077160E512}" type="datetime1">
              <a:rPr lang="it-IT" smtClean="0"/>
              <a:t>13/12/2013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8E964-DD0B-4C6B-96FE-DA1F25C224AA}" type="datetime1">
              <a:rPr lang="it-IT" smtClean="0"/>
              <a:t>13/12/2013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F8E-535A-4006-B748-6FBA8A15C272}" type="datetime1">
              <a:rPr lang="it-IT" smtClean="0"/>
              <a:t>13/12/2013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3D24-9F1E-4FF2-9C9A-2C0B97D824FB}" type="datetime1">
              <a:rPr lang="it-IT" smtClean="0"/>
              <a:t>13/12/2013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FC6ED-D040-4BEE-913B-801432628F79}" type="datetime1">
              <a:rPr lang="it-IT" smtClean="0"/>
              <a:t>13/12/2013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D96B1-4724-4058-B410-C4B7225D48A3}" type="datetime1">
              <a:rPr lang="it-IT" smtClean="0"/>
              <a:t>13/12/2013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8BA1-9978-4C19-8F37-365A8AF02D72}" type="datetime1">
              <a:rPr lang="it-IT" smtClean="0"/>
              <a:t>13/12/2013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9343C-D87E-4C5A-B8BB-2539D0A57F22}" type="datetime1">
              <a:rPr lang="it-IT" smtClean="0"/>
              <a:t>13/12/2013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F3B7-84AC-4864-9E62-855AF575CE55}" type="datetime1">
              <a:rPr lang="it-IT" smtClean="0"/>
              <a:t>13/12/2013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BD304-C44B-413F-8625-1DE3BBA61B8E}" type="datetime1">
              <a:rPr lang="it-IT" smtClean="0"/>
              <a:t>13/12/2013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EA2D6-F492-48F5-BF40-CDFB1372491D}" type="datetime1">
              <a:rPr lang="it-IT" smtClean="0"/>
              <a:t>13/12/2013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F1764B2-AF1D-4DEF-B184-CE4496203C8E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66FEEDB-193F-483C-A05E-B47B96C8DDFB}" type="datetime1">
              <a:rPr lang="it-IT" smtClean="0"/>
              <a:t>13/12/2013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 </a:t>
            </a:r>
            <a:r>
              <a:rPr lang="it-IT" dirty="0" smtClean="0"/>
              <a:t>TRIBUTI </a:t>
            </a:r>
            <a:r>
              <a:rPr lang="it-IT" dirty="0" smtClean="0"/>
              <a:t>LOCALI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/>
              <a:t>SCUOLA DI FORMAZIONE ALLA PROFESSIONE DI DOTTORE COMMERCIALISTA</a:t>
            </a:r>
          </a:p>
          <a:p>
            <a:r>
              <a:rPr lang="it-IT" b="1" dirty="0" smtClean="0"/>
              <a:t>ODCEC DI PERUGIA </a:t>
            </a:r>
            <a:endParaRPr lang="it-IT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 rot="16200000">
            <a:off x="7345362" y="3807212"/>
            <a:ext cx="2850377" cy="365760"/>
          </a:xfrm>
        </p:spPr>
        <p:txBody>
          <a:bodyPr/>
          <a:lstStyle/>
          <a:p>
            <a:r>
              <a:rPr lang="it-IT" dirty="0" smtClean="0"/>
              <a:t>Dott. MARCO RICCI - I TRIBUTI LOCALI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280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 TRIBUTI DEGLI ENTI LOCALI E DELLE REGIONI: IL C.D. «FEDERALISMO FISCALE»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b="1" dirty="0" smtClean="0"/>
              <a:t>BREVE EXCURSUSU STORICO</a:t>
            </a:r>
          </a:p>
          <a:p>
            <a:pPr lvl="1" algn="just"/>
            <a:r>
              <a:rPr lang="it-IT" dirty="0" smtClean="0"/>
              <a:t>Preferenza per la così detta finanza «derivata» (basata su trasferimenti di danaro dallo Stato agli enti locali) nelle scelte del legislatore dei primi anni 70</a:t>
            </a:r>
          </a:p>
          <a:p>
            <a:pPr lvl="1" algn="just"/>
            <a:r>
              <a:rPr lang="it-IT" dirty="0" smtClean="0"/>
              <a:t>L’inversione di tendenza iniziatasi negli anni ‘80 e culminata nella legge 8 giugno 1990 (che </a:t>
            </a:r>
            <a:r>
              <a:rPr lang="it-IT" dirty="0" err="1" smtClean="0"/>
              <a:t>riattribuisce</a:t>
            </a:r>
            <a:r>
              <a:rPr lang="it-IT" dirty="0" smtClean="0"/>
              <a:t> autonomia impositiva agli enti locali) e nelle leggi 504/1992 e n. 507/1993</a:t>
            </a:r>
          </a:p>
          <a:p>
            <a:pPr algn="just"/>
            <a:r>
              <a:rPr lang="it-IT" b="1" dirty="0" smtClean="0"/>
              <a:t>STRUTTURA ATTUALE DEL FEDERALISMO FISCALE</a:t>
            </a:r>
          </a:p>
          <a:p>
            <a:pPr lvl="1" algn="just"/>
            <a:r>
              <a:rPr lang="it-IT" dirty="0" smtClean="0"/>
              <a:t>Tributi «PROPRI»;</a:t>
            </a:r>
          </a:p>
          <a:p>
            <a:pPr lvl="1" algn="just"/>
            <a:r>
              <a:rPr lang="it-IT" dirty="0" smtClean="0"/>
              <a:t>Compartecipazione ai tributi erariali</a:t>
            </a:r>
          </a:p>
          <a:p>
            <a:pPr lvl="1" algn="just"/>
            <a:r>
              <a:rPr lang="it-IT" dirty="0" smtClean="0"/>
              <a:t>Ampliamento del potere regolamentare dei COMUNI e delle PROVINCE</a:t>
            </a:r>
          </a:p>
          <a:p>
            <a:pPr lvl="1" algn="just"/>
            <a:r>
              <a:rPr lang="it-IT" dirty="0" smtClean="0"/>
              <a:t>Il c.d. «PRINCIPIO DEL BENFICIO» e l’ingresso dei «CANONI» o «TARIFFE»</a:t>
            </a:r>
          </a:p>
          <a:p>
            <a:pPr lvl="1" algn="just"/>
            <a:r>
              <a:rPr lang="it-IT" dirty="0" smtClean="0"/>
              <a:t>La riforma del titolo V della Costituzione</a:t>
            </a:r>
          </a:p>
          <a:p>
            <a:pPr lvl="2" algn="just"/>
            <a:r>
              <a:rPr lang="it-IT" dirty="0" smtClean="0"/>
              <a:t>Problemi di concreta applicabilità della riforma</a:t>
            </a:r>
          </a:p>
          <a:p>
            <a:pPr lvl="2" algn="just"/>
            <a:r>
              <a:rPr lang="it-IT" dirty="0" smtClean="0"/>
              <a:t>Le proposte dell’</a:t>
            </a:r>
            <a:r>
              <a:rPr lang="it-IT" dirty="0" err="1" smtClean="0"/>
              <a:t>ACoFF</a:t>
            </a:r>
            <a:r>
              <a:rPr lang="it-IT" dirty="0" smtClean="0"/>
              <a:t> (Alta Commissione per la definizione dei meccanismi del Federalismo Fiscale)</a:t>
            </a:r>
          </a:p>
          <a:p>
            <a:pPr lvl="2" algn="just"/>
            <a:r>
              <a:rPr lang="it-IT" dirty="0" smtClean="0"/>
              <a:t>La legge delega (legge n. 42/2009) per l’attuazione dell’art. 119 COST.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62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LE CONCRETE ATTUAZIONI DELLA LEGGE DELEGA – I TRIBUTI REGIONALI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00200"/>
            <a:ext cx="7753672" cy="4853136"/>
          </a:xfrm>
        </p:spPr>
        <p:txBody>
          <a:bodyPr anchor="ctr" anchorCtr="0">
            <a:noAutofit/>
          </a:bodyPr>
          <a:lstStyle/>
          <a:p>
            <a:r>
              <a:rPr lang="it-IT" b="1" dirty="0" smtClean="0"/>
              <a:t>I TRIBUTI REGIONALI</a:t>
            </a:r>
          </a:p>
          <a:p>
            <a:pPr lvl="1"/>
            <a:r>
              <a:rPr lang="it-IT" dirty="0" smtClean="0"/>
              <a:t>PREMESSA</a:t>
            </a:r>
          </a:p>
          <a:p>
            <a:pPr lvl="1"/>
            <a:r>
              <a:rPr lang="it-IT" dirty="0" smtClean="0"/>
              <a:t>IL QUADRO COSTITUZIONALE</a:t>
            </a:r>
          </a:p>
          <a:p>
            <a:pPr lvl="1"/>
            <a:r>
              <a:rPr lang="it-IT" dirty="0" smtClean="0"/>
              <a:t>I SINGOLI TRIBUTI</a:t>
            </a:r>
          </a:p>
          <a:p>
            <a:pPr lvl="2"/>
            <a:r>
              <a:rPr lang="it-IT" dirty="0" smtClean="0"/>
              <a:t>L’addizionale regionale</a:t>
            </a:r>
          </a:p>
          <a:p>
            <a:pPr lvl="2"/>
            <a:r>
              <a:rPr lang="it-IT" dirty="0" smtClean="0"/>
              <a:t>Le compartecipazioni all’IVA</a:t>
            </a:r>
          </a:p>
          <a:p>
            <a:pPr lvl="2"/>
            <a:r>
              <a:rPr lang="it-IT" dirty="0" smtClean="0"/>
              <a:t>L’IRAP</a:t>
            </a:r>
          </a:p>
          <a:p>
            <a:pPr lvl="2"/>
            <a:r>
              <a:rPr lang="it-IT" dirty="0" smtClean="0"/>
              <a:t>I Tributi regionali minori</a:t>
            </a:r>
          </a:p>
          <a:p>
            <a:pPr lvl="2"/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00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TRIBUTI PROVINCIALI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it-IT" dirty="0" smtClean="0"/>
              <a:t>L’imposta sulle assicurazioni </a:t>
            </a:r>
            <a:r>
              <a:rPr lang="it-IT" dirty="0" err="1" smtClean="0"/>
              <a:t>r.c.</a:t>
            </a:r>
            <a:r>
              <a:rPr lang="it-IT" dirty="0" smtClean="0"/>
              <a:t> auto</a:t>
            </a:r>
          </a:p>
          <a:p>
            <a:r>
              <a:rPr lang="it-IT" dirty="0" smtClean="0"/>
              <a:t>Imposta provinciale di trascrizione (IPT)</a:t>
            </a:r>
          </a:p>
          <a:p>
            <a:r>
              <a:rPr lang="it-IT" dirty="0" smtClean="0"/>
              <a:t>Tributo speciale per il deposito in discarica dei rifiuti solidi</a:t>
            </a:r>
          </a:p>
          <a:p>
            <a:r>
              <a:rPr lang="it-IT" dirty="0" smtClean="0"/>
              <a:t>Il COSAP</a:t>
            </a:r>
          </a:p>
          <a:p>
            <a:r>
              <a:rPr lang="it-IT" dirty="0" smtClean="0"/>
              <a:t>L’imposta provinciale di scopo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19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TRIBUTI COMUNALI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it-IT" dirty="0" smtClean="0"/>
              <a:t>IL FEDERALISMO FISCALE MUNICIPALE</a:t>
            </a:r>
          </a:p>
          <a:p>
            <a:r>
              <a:rPr lang="it-IT" dirty="0" smtClean="0"/>
              <a:t>LA FISCALITA’ IMMOBILIARE</a:t>
            </a:r>
          </a:p>
          <a:p>
            <a:pPr lvl="1"/>
            <a:r>
              <a:rPr lang="it-IT" dirty="0" smtClean="0"/>
              <a:t>LE COMPARTECIPAZIONI (TRANSITORIE)</a:t>
            </a:r>
          </a:p>
          <a:p>
            <a:r>
              <a:rPr lang="it-IT" dirty="0" smtClean="0"/>
              <a:t>L’ADDIZIONALE COMUNALE</a:t>
            </a:r>
          </a:p>
          <a:p>
            <a:r>
              <a:rPr lang="it-IT" dirty="0" smtClean="0"/>
              <a:t>L’IMPOSTA DI SOGGIORNO</a:t>
            </a:r>
          </a:p>
          <a:p>
            <a:r>
              <a:rPr lang="it-IT" dirty="0" smtClean="0"/>
              <a:t>LA RIFORMA INTRODOTTA DALLA LEGGE DI STABILITA’ 2014</a:t>
            </a:r>
          </a:p>
          <a:p>
            <a:pPr lvl="1"/>
            <a:r>
              <a:rPr lang="it-IT" dirty="0" smtClean="0"/>
              <a:t>LA NUOVA </a:t>
            </a:r>
            <a:r>
              <a:rPr lang="it-IT" b="1" dirty="0" smtClean="0"/>
              <a:t>IMPOSTA UNICA COMUNALE (IUC)</a:t>
            </a:r>
            <a:endParaRPr lang="it-IT" dirty="0" smtClean="0"/>
          </a:p>
          <a:p>
            <a:pPr lvl="2"/>
            <a:r>
              <a:rPr lang="it-IT" dirty="0" smtClean="0"/>
              <a:t>Le COMONENTI:</a:t>
            </a:r>
          </a:p>
          <a:p>
            <a:pPr lvl="3"/>
            <a:r>
              <a:rPr lang="it-IT" dirty="0" smtClean="0"/>
              <a:t>L’</a:t>
            </a:r>
            <a:r>
              <a:rPr lang="it-IT" b="1" dirty="0" smtClean="0"/>
              <a:t>IMU</a:t>
            </a:r>
            <a:r>
              <a:rPr lang="it-IT" dirty="0" smtClean="0"/>
              <a:t>;</a:t>
            </a:r>
          </a:p>
          <a:p>
            <a:pPr lvl="3"/>
            <a:r>
              <a:rPr lang="it-IT" dirty="0" smtClean="0"/>
              <a:t>LE TASSE (TARIFFE O CANONI) SUI SERVIZI (DIVISIBILI E INDIVISIBILI)</a:t>
            </a:r>
          </a:p>
          <a:p>
            <a:pPr lvl="4"/>
            <a:r>
              <a:rPr lang="it-IT" dirty="0" smtClean="0"/>
              <a:t>LA </a:t>
            </a:r>
            <a:r>
              <a:rPr lang="it-IT" b="1" dirty="0" smtClean="0"/>
              <a:t>TARI</a:t>
            </a:r>
            <a:r>
              <a:rPr lang="it-IT" dirty="0" smtClean="0"/>
              <a:t> (</a:t>
            </a:r>
            <a:r>
              <a:rPr lang="it-IT" b="1" dirty="0" err="1" smtClean="0"/>
              <a:t>TA</a:t>
            </a:r>
            <a:r>
              <a:rPr lang="it-IT" dirty="0" err="1" smtClean="0"/>
              <a:t>ssa</a:t>
            </a:r>
            <a:r>
              <a:rPr lang="it-IT" dirty="0" smtClean="0"/>
              <a:t> sui </a:t>
            </a:r>
            <a:r>
              <a:rPr lang="it-IT" b="1" dirty="0" smtClean="0"/>
              <a:t>Ri</a:t>
            </a:r>
            <a:r>
              <a:rPr lang="it-IT" dirty="0" smtClean="0"/>
              <a:t>fiuti)</a:t>
            </a:r>
          </a:p>
          <a:p>
            <a:pPr lvl="4"/>
            <a:r>
              <a:rPr lang="it-IT" dirty="0" smtClean="0"/>
              <a:t>LA </a:t>
            </a:r>
            <a:r>
              <a:rPr lang="it-IT" b="1" dirty="0" smtClean="0"/>
              <a:t>TASI</a:t>
            </a:r>
            <a:r>
              <a:rPr lang="it-IT" dirty="0" smtClean="0"/>
              <a:t> (</a:t>
            </a:r>
            <a:r>
              <a:rPr lang="it-IT" b="1" dirty="0" err="1" smtClean="0"/>
              <a:t>TA</a:t>
            </a:r>
            <a:r>
              <a:rPr lang="it-IT" dirty="0" err="1" smtClean="0"/>
              <a:t>ssa</a:t>
            </a:r>
            <a:r>
              <a:rPr lang="it-IT" dirty="0" smtClean="0"/>
              <a:t> sui </a:t>
            </a:r>
            <a:r>
              <a:rPr lang="it-IT" b="1" dirty="0" err="1" smtClean="0"/>
              <a:t>SE</a:t>
            </a:r>
            <a:r>
              <a:rPr lang="it-IT" dirty="0" err="1" smtClean="0"/>
              <a:t>rvizi</a:t>
            </a:r>
            <a:r>
              <a:rPr lang="it-IT" dirty="0" smtClean="0"/>
              <a:t>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i="1" dirty="0" smtClean="0"/>
              <a:t>Continua … </a:t>
            </a:r>
            <a:r>
              <a:rPr lang="it-IT" sz="4000" b="1" dirty="0" smtClean="0"/>
              <a:t>I TRIBUTI COMUNALI</a:t>
            </a:r>
            <a:endParaRPr lang="it-IT" sz="40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La componente IMU (IMPOSTA MUNICIPALE PROPRIA)</a:t>
            </a:r>
          </a:p>
          <a:p>
            <a:pPr lvl="1" algn="just"/>
            <a:r>
              <a:rPr lang="it-IT" dirty="0" smtClean="0"/>
              <a:t>Premessa</a:t>
            </a:r>
          </a:p>
          <a:p>
            <a:pPr lvl="1" algn="just"/>
            <a:r>
              <a:rPr lang="it-IT" dirty="0" smtClean="0"/>
              <a:t>Natura giuridica</a:t>
            </a:r>
          </a:p>
          <a:p>
            <a:pPr lvl="1" algn="just"/>
            <a:r>
              <a:rPr lang="it-IT" dirty="0" smtClean="0"/>
              <a:t>Il presupposto</a:t>
            </a:r>
          </a:p>
          <a:p>
            <a:pPr lvl="1" algn="just"/>
            <a:r>
              <a:rPr lang="it-IT" dirty="0" smtClean="0"/>
              <a:t>I soggetti passivi</a:t>
            </a:r>
          </a:p>
          <a:p>
            <a:pPr lvl="1" algn="just"/>
            <a:r>
              <a:rPr lang="it-IT" dirty="0" smtClean="0"/>
              <a:t>La base imponibile</a:t>
            </a:r>
          </a:p>
          <a:p>
            <a:pPr algn="just"/>
            <a:r>
              <a:rPr lang="it-IT" dirty="0" smtClean="0"/>
              <a:t>Le altre componenti e i rapporti con le tasse, tariffe, canoni già esistenti (TARES, TARSU, TIA, TOSAP, L’IMPOSTA DI PUBBLICITA’, L’IMPOSTA DI SCOPO)</a:t>
            </a:r>
          </a:p>
          <a:p>
            <a:pPr lvl="1" algn="just"/>
            <a:r>
              <a:rPr lang="it-IT" dirty="0" smtClean="0"/>
              <a:t>I presupposti</a:t>
            </a:r>
          </a:p>
          <a:p>
            <a:pPr lvl="1" algn="just"/>
            <a:r>
              <a:rPr lang="it-IT" dirty="0" smtClean="0"/>
              <a:t>I soggetti passivi</a:t>
            </a:r>
          </a:p>
          <a:p>
            <a:pPr lvl="1" algn="just"/>
            <a:r>
              <a:rPr lang="it-IT" dirty="0" smtClean="0"/>
              <a:t>La base imponibile</a:t>
            </a:r>
          </a:p>
          <a:p>
            <a:pPr lvl="1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0580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L’ACCERTAMENTO E LA RSCOSSIONE DEI TRIBUTI LOCALI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it-IT" dirty="0" smtClean="0"/>
              <a:t>L’ACCERTAMENTO</a:t>
            </a:r>
          </a:p>
          <a:p>
            <a:pPr lvl="1"/>
            <a:r>
              <a:rPr lang="it-IT" dirty="0" smtClean="0"/>
              <a:t>Procedimento diverso a seconda del tributo</a:t>
            </a:r>
          </a:p>
          <a:p>
            <a:pPr lvl="2"/>
            <a:r>
              <a:rPr lang="it-IT" dirty="0" smtClean="0"/>
              <a:t>Dichiarazione e autoliquidazione</a:t>
            </a:r>
          </a:p>
          <a:p>
            <a:pPr lvl="2"/>
            <a:r>
              <a:rPr lang="it-IT" dirty="0" smtClean="0"/>
              <a:t>Liquidazione ad iniziativa dell’ente</a:t>
            </a:r>
          </a:p>
          <a:p>
            <a:pPr lvl="1"/>
            <a:r>
              <a:rPr lang="it-IT" dirty="0" smtClean="0"/>
              <a:t>I CONTROLLI</a:t>
            </a:r>
          </a:p>
          <a:p>
            <a:r>
              <a:rPr lang="it-IT" dirty="0" smtClean="0"/>
              <a:t>LA RISCOSSIONE</a:t>
            </a:r>
          </a:p>
          <a:p>
            <a:pPr lvl="1"/>
            <a:r>
              <a:rPr lang="it-IT" dirty="0" smtClean="0"/>
              <a:t>Le novità introdotte dalla legge di stabilità 2014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Dott. MARCO RICCI - I TRIBUTI LOCALI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764B2-AF1D-4DEF-B184-CE4496203C8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494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69</TotalTime>
  <Words>471</Words>
  <Application>Microsoft Office PowerPoint</Application>
  <PresentationFormat>Presentazione su schermo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Adiacente</vt:lpstr>
      <vt:lpstr>I TRIBUTI LOCALI </vt:lpstr>
      <vt:lpstr>I TRIBUTI DEGLI ENTI LOCALI E DELLE REGIONI: IL C.D. «FEDERALISMO FISCALE»</vt:lpstr>
      <vt:lpstr>LE CONCRETE ATTUAZIONI DELLA LEGGE DELEGA – I TRIBUTI REGIONALI</vt:lpstr>
      <vt:lpstr>I TRIBUTI PROVINCIALI</vt:lpstr>
      <vt:lpstr>I TRIBUTI COMUNALI</vt:lpstr>
      <vt:lpstr>Continua … I TRIBUTI COMUNALI</vt:lpstr>
      <vt:lpstr>L’ACCERTAMENTO E LA RSCOSSIONE DEI TRIBUTI LOCALI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TRIBULI LOCALI</dc:title>
  <dc:creator>STUDIORICCI</dc:creator>
  <cp:lastModifiedBy>STUDIORICCI</cp:lastModifiedBy>
  <cp:revision>8</cp:revision>
  <dcterms:created xsi:type="dcterms:W3CDTF">2013-12-13T08:49:24Z</dcterms:created>
  <dcterms:modified xsi:type="dcterms:W3CDTF">2013-12-13T15:54:17Z</dcterms:modified>
</cp:coreProperties>
</file>