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7"/>
  </p:notesMasterIdLst>
  <p:handoutMasterIdLst>
    <p:handoutMasterId r:id="rId48"/>
  </p:handoutMasterIdLst>
  <p:sldIdLst>
    <p:sldId id="256" r:id="rId2"/>
    <p:sldId id="328" r:id="rId3"/>
    <p:sldId id="329" r:id="rId4"/>
    <p:sldId id="330" r:id="rId5"/>
    <p:sldId id="311" r:id="rId6"/>
    <p:sldId id="337" r:id="rId7"/>
    <p:sldId id="298" r:id="rId8"/>
    <p:sldId id="336" r:id="rId9"/>
    <p:sldId id="310" r:id="rId10"/>
    <p:sldId id="302" r:id="rId11"/>
    <p:sldId id="264" r:id="rId12"/>
    <p:sldId id="317" r:id="rId13"/>
    <p:sldId id="263" r:id="rId14"/>
    <p:sldId id="318" r:id="rId15"/>
    <p:sldId id="265" r:id="rId16"/>
    <p:sldId id="319" r:id="rId17"/>
    <p:sldId id="320" r:id="rId18"/>
    <p:sldId id="331" r:id="rId19"/>
    <p:sldId id="277" r:id="rId20"/>
    <p:sldId id="278" r:id="rId21"/>
    <p:sldId id="321" r:id="rId22"/>
    <p:sldId id="279" r:id="rId23"/>
    <p:sldId id="322" r:id="rId24"/>
    <p:sldId id="282" r:id="rId25"/>
    <p:sldId id="304" r:id="rId26"/>
    <p:sldId id="305" r:id="rId27"/>
    <p:sldId id="284" r:id="rId28"/>
    <p:sldId id="292" r:id="rId29"/>
    <p:sldId id="308" r:id="rId30"/>
    <p:sldId id="332" r:id="rId31"/>
    <p:sldId id="299" r:id="rId32"/>
    <p:sldId id="281" r:id="rId33"/>
    <p:sldId id="300" r:id="rId34"/>
    <p:sldId id="323" r:id="rId35"/>
    <p:sldId id="301" r:id="rId36"/>
    <p:sldId id="324" r:id="rId37"/>
    <p:sldId id="325" r:id="rId38"/>
    <p:sldId id="338" r:id="rId39"/>
    <p:sldId id="339" r:id="rId40"/>
    <p:sldId id="340" r:id="rId41"/>
    <p:sldId id="344" r:id="rId42"/>
    <p:sldId id="345" r:id="rId43"/>
    <p:sldId id="341" r:id="rId44"/>
    <p:sldId id="342" r:id="rId45"/>
    <p:sldId id="343" r:id="rId46"/>
  </p:sldIdLst>
  <p:sldSz cx="9144000" cy="6858000" type="screen4x3"/>
  <p:notesSz cx="6797675" cy="9926638"/>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567" autoAdjust="0"/>
  </p:normalViewPr>
  <p:slideViewPr>
    <p:cSldViewPr snapToGrid="0" snapToObjects="1">
      <p:cViewPr>
        <p:scale>
          <a:sx n="100" d="100"/>
          <a:sy n="100" d="100"/>
        </p:scale>
        <p:origin x="-1314" y="-270"/>
      </p:cViewPr>
      <p:guideLst>
        <p:guide orient="horz" pos="2160"/>
        <p:guide pos="2880"/>
      </p:guideLst>
    </p:cSldViewPr>
  </p:slideViewPr>
  <p:outlineViewPr>
    <p:cViewPr>
      <p:scale>
        <a:sx n="33" d="100"/>
        <a:sy n="33" d="100"/>
      </p:scale>
      <p:origin x="20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A929465-A501-BA48-B117-01DD60017B1C}" type="datetimeFigureOut">
              <a:rPr lang="it-IT" smtClean="0"/>
              <a:t>10/05/2013</a:t>
            </a:fld>
            <a:endParaRPr lang="it-IT"/>
          </a:p>
        </p:txBody>
      </p:sp>
      <p:sp>
        <p:nvSpPr>
          <p:cNvPr id="4" name="Segnaposto piè di pagina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8E2477AC-9799-6349-B0CC-75506C425464}" type="slidenum">
              <a:rPr lang="it-IT" smtClean="0"/>
              <a:t>‹N›</a:t>
            </a:fld>
            <a:endParaRPr lang="it-IT"/>
          </a:p>
        </p:txBody>
      </p:sp>
    </p:spTree>
    <p:extLst>
      <p:ext uri="{BB962C8B-B14F-4D97-AF65-F5344CB8AC3E}">
        <p14:creationId xmlns:p14="http://schemas.microsoft.com/office/powerpoint/2010/main" val="39112758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5F036A4-ABF5-E746-935F-F388535DEAE2}" type="datetimeFigureOut">
              <a:rPr lang="it-IT" smtClean="0"/>
              <a:t>10/05/2013</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CFE004B2-667C-1543-88C8-32A97369AE22}" type="slidenum">
              <a:rPr lang="it-IT" smtClean="0"/>
              <a:t>‹N›</a:t>
            </a:fld>
            <a:endParaRPr lang="it-IT"/>
          </a:p>
        </p:txBody>
      </p:sp>
    </p:spTree>
    <p:extLst>
      <p:ext uri="{BB962C8B-B14F-4D97-AF65-F5344CB8AC3E}">
        <p14:creationId xmlns:p14="http://schemas.microsoft.com/office/powerpoint/2010/main" val="1753064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47A8E78-4594-DF43-9BB8-BB20C8C449D1}" type="datetime1">
              <a:rPr lang="it-IT" smtClean="0"/>
              <a:t>10/05/2013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1C2538-63A6-B742-B9B0-E21ABA0CB349}" type="slidenum">
              <a:rPr lang="it-IT" smtClean="0"/>
              <a:t>‹N›</a:t>
            </a:fld>
            <a:endParaRPr lang="it-IT"/>
          </a:p>
        </p:txBody>
      </p:sp>
    </p:spTree>
    <p:extLst>
      <p:ext uri="{BB962C8B-B14F-4D97-AF65-F5344CB8AC3E}">
        <p14:creationId xmlns:p14="http://schemas.microsoft.com/office/powerpoint/2010/main" val="765956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2E5794D-4571-8F44-94A8-B972AE41C91E}" type="datetime1">
              <a:rPr lang="it-IT" smtClean="0"/>
              <a:t>10/05/2013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1C2538-63A6-B742-B9B0-E21ABA0CB349}" type="slidenum">
              <a:rPr lang="it-IT" smtClean="0"/>
              <a:t>‹N›</a:t>
            </a:fld>
            <a:endParaRPr lang="it-IT"/>
          </a:p>
        </p:txBody>
      </p:sp>
    </p:spTree>
    <p:extLst>
      <p:ext uri="{BB962C8B-B14F-4D97-AF65-F5344CB8AC3E}">
        <p14:creationId xmlns:p14="http://schemas.microsoft.com/office/powerpoint/2010/main" val="3836580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A1B229D-8FB0-964C-B987-86B90347DD8E}" type="datetime1">
              <a:rPr lang="it-IT" smtClean="0"/>
              <a:t>10/05/2013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1C2538-63A6-B742-B9B0-E21ABA0CB349}" type="slidenum">
              <a:rPr lang="it-IT" smtClean="0"/>
              <a:t>‹N›</a:t>
            </a:fld>
            <a:endParaRPr lang="it-IT"/>
          </a:p>
        </p:txBody>
      </p:sp>
    </p:spTree>
    <p:extLst>
      <p:ext uri="{BB962C8B-B14F-4D97-AF65-F5344CB8AC3E}">
        <p14:creationId xmlns:p14="http://schemas.microsoft.com/office/powerpoint/2010/main" val="10782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C6D9EA2-78A5-E24C-AB60-7B7FF23B35E1}" type="datetime1">
              <a:rPr lang="it-IT" smtClean="0"/>
              <a:t>10/05/2013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1C2538-63A6-B742-B9B0-E21ABA0CB349}" type="slidenum">
              <a:rPr lang="it-IT" smtClean="0"/>
              <a:t>‹N›</a:t>
            </a:fld>
            <a:endParaRPr lang="it-IT" dirty="0"/>
          </a:p>
        </p:txBody>
      </p:sp>
    </p:spTree>
    <p:extLst>
      <p:ext uri="{BB962C8B-B14F-4D97-AF65-F5344CB8AC3E}">
        <p14:creationId xmlns:p14="http://schemas.microsoft.com/office/powerpoint/2010/main" val="3177316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AA454DF-8551-AC4E-A93A-BAD6ABCFA3E8}" type="datetime1">
              <a:rPr lang="it-IT" smtClean="0"/>
              <a:t>10/05/2013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1C2538-63A6-B742-B9B0-E21ABA0CB349}" type="slidenum">
              <a:rPr lang="it-IT" smtClean="0"/>
              <a:t>‹N›</a:t>
            </a:fld>
            <a:endParaRPr lang="it-IT"/>
          </a:p>
        </p:txBody>
      </p:sp>
    </p:spTree>
    <p:extLst>
      <p:ext uri="{BB962C8B-B14F-4D97-AF65-F5344CB8AC3E}">
        <p14:creationId xmlns:p14="http://schemas.microsoft.com/office/powerpoint/2010/main" val="2209923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5BA6D7C-AF97-2840-B6FE-D9782EFC83BD}" type="datetime1">
              <a:rPr lang="it-IT" smtClean="0"/>
              <a:t>10/05/2013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1C2538-63A6-B742-B9B0-E21ABA0CB349}" type="slidenum">
              <a:rPr lang="it-IT" smtClean="0"/>
              <a:t>‹N›</a:t>
            </a:fld>
            <a:endParaRPr lang="it-IT"/>
          </a:p>
        </p:txBody>
      </p:sp>
    </p:spTree>
    <p:extLst>
      <p:ext uri="{BB962C8B-B14F-4D97-AF65-F5344CB8AC3E}">
        <p14:creationId xmlns:p14="http://schemas.microsoft.com/office/powerpoint/2010/main" val="2119570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CF2041D-513D-C649-935B-D9206A1D4CFA}" type="datetime1">
              <a:rPr lang="it-IT" smtClean="0"/>
              <a:t>10/05/2013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81C2538-63A6-B742-B9B0-E21ABA0CB349}" type="slidenum">
              <a:rPr lang="it-IT" smtClean="0"/>
              <a:t>‹N›</a:t>
            </a:fld>
            <a:endParaRPr lang="it-IT"/>
          </a:p>
        </p:txBody>
      </p:sp>
    </p:spTree>
    <p:extLst>
      <p:ext uri="{BB962C8B-B14F-4D97-AF65-F5344CB8AC3E}">
        <p14:creationId xmlns:p14="http://schemas.microsoft.com/office/powerpoint/2010/main" val="462648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06B0240B-6560-DF41-A760-6F4E7787F2FA}" type="datetime1">
              <a:rPr lang="it-IT" smtClean="0"/>
              <a:t>10/05/2013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81C2538-63A6-B742-B9B0-E21ABA0CB349}" type="slidenum">
              <a:rPr lang="it-IT" smtClean="0"/>
              <a:t>‹N›</a:t>
            </a:fld>
            <a:endParaRPr lang="it-IT"/>
          </a:p>
        </p:txBody>
      </p:sp>
    </p:spTree>
    <p:extLst>
      <p:ext uri="{BB962C8B-B14F-4D97-AF65-F5344CB8AC3E}">
        <p14:creationId xmlns:p14="http://schemas.microsoft.com/office/powerpoint/2010/main" val="3367655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02F6F4A-3CFB-DA48-835A-EC6054D4DD50}" type="datetime1">
              <a:rPr lang="it-IT" smtClean="0"/>
              <a:t>10/05/2013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81C2538-63A6-B742-B9B0-E21ABA0CB349}" type="slidenum">
              <a:rPr lang="it-IT" smtClean="0"/>
              <a:t>‹N›</a:t>
            </a:fld>
            <a:endParaRPr lang="it-IT"/>
          </a:p>
        </p:txBody>
      </p:sp>
    </p:spTree>
    <p:extLst>
      <p:ext uri="{BB962C8B-B14F-4D97-AF65-F5344CB8AC3E}">
        <p14:creationId xmlns:p14="http://schemas.microsoft.com/office/powerpoint/2010/main" val="1176184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2A90F58-C84B-7545-AF5D-08F219F495CD}" type="datetime1">
              <a:rPr lang="it-IT" smtClean="0"/>
              <a:t>10/05/2013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1C2538-63A6-B742-B9B0-E21ABA0CB349}" type="slidenum">
              <a:rPr lang="it-IT" smtClean="0"/>
              <a:t>‹N›</a:t>
            </a:fld>
            <a:endParaRPr lang="it-IT"/>
          </a:p>
        </p:txBody>
      </p:sp>
    </p:spTree>
    <p:extLst>
      <p:ext uri="{BB962C8B-B14F-4D97-AF65-F5344CB8AC3E}">
        <p14:creationId xmlns:p14="http://schemas.microsoft.com/office/powerpoint/2010/main" val="2764399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640F76B-0D9F-334B-B833-0BC487DA2330}" type="datetime1">
              <a:rPr lang="it-IT" smtClean="0"/>
              <a:t>10/05/2013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1C2538-63A6-B742-B9B0-E21ABA0CB349}" type="slidenum">
              <a:rPr lang="it-IT" smtClean="0"/>
              <a:t>‹N›</a:t>
            </a:fld>
            <a:endParaRPr lang="it-IT"/>
          </a:p>
        </p:txBody>
      </p:sp>
    </p:spTree>
    <p:extLst>
      <p:ext uri="{BB962C8B-B14F-4D97-AF65-F5344CB8AC3E}">
        <p14:creationId xmlns:p14="http://schemas.microsoft.com/office/powerpoint/2010/main" val="1069960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7"/>
            <a:ext cx="8229600" cy="1237817"/>
          </a:xfrm>
          <a:prstGeom prst="rect">
            <a:avLst/>
          </a:prstGeom>
        </p:spPr>
        <p:txBody>
          <a:bodyPr vert="horz" lIns="91440" tIns="45720" rIns="91440" bIns="45720" rtlCol="0" anchor="t">
            <a:normAutofit/>
          </a:bodyPr>
          <a:lstStyle/>
          <a:p>
            <a:r>
              <a:rPr lang="it-IT" dirty="0" smtClean="0"/>
              <a:t>Fare clic per modificare stile</a:t>
            </a:r>
            <a:br>
              <a:rPr lang="it-IT" dirty="0" smtClean="0"/>
            </a:br>
            <a:endParaRPr lang="it-IT" dirty="0"/>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4B7B37-5F79-0247-B4D2-78EBFCBE4CA6}" type="datetime1">
              <a:rPr lang="it-IT" smtClean="0"/>
              <a:t>10/05/2013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27CAC-CC51-F141-9396-D33EE3207925}" type="slidenum">
              <a:rPr lang="it-IT" smtClean="0"/>
              <a:t>‹N›</a:t>
            </a:fld>
            <a:endParaRPr lang="it-IT" dirty="0"/>
          </a:p>
        </p:txBody>
      </p:sp>
      <p:cxnSp>
        <p:nvCxnSpPr>
          <p:cNvPr id="8" name="Connettore 1 7"/>
          <p:cNvCxnSpPr/>
          <p:nvPr userDrawn="1"/>
        </p:nvCxnSpPr>
        <p:spPr>
          <a:xfrm>
            <a:off x="457200" y="1437409"/>
            <a:ext cx="8229600" cy="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51755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ilfallimentarista.it/"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571624" y="3838575"/>
            <a:ext cx="6200775" cy="1585913"/>
          </a:xfrm>
        </p:spPr>
        <p:txBody>
          <a:bodyPr anchor="b">
            <a:normAutofit/>
          </a:bodyPr>
          <a:lstStyle/>
          <a:p>
            <a:r>
              <a:rPr lang="it-IT" sz="2400" dirty="0" smtClean="0"/>
              <a:t>Relatore Avv. Giulio Rosetto</a:t>
            </a:r>
          </a:p>
          <a:p>
            <a:endParaRPr lang="it-IT" sz="2000" dirty="0" smtClean="0"/>
          </a:p>
          <a:p>
            <a:r>
              <a:rPr lang="it-IT" sz="2000" dirty="0" smtClean="0"/>
              <a:t>Perugia, 10 maggio 2013</a:t>
            </a:r>
            <a:endParaRPr lang="it-IT" sz="2000" dirty="0" smtClean="0"/>
          </a:p>
          <a:p>
            <a:endParaRPr lang="it-IT" sz="2400" dirty="0"/>
          </a:p>
        </p:txBody>
      </p:sp>
      <p:sp>
        <p:nvSpPr>
          <p:cNvPr id="5" name="Titolo 4"/>
          <p:cNvSpPr>
            <a:spLocks noGrp="1"/>
          </p:cNvSpPr>
          <p:nvPr>
            <p:ph type="ctrTitle"/>
          </p:nvPr>
        </p:nvSpPr>
        <p:spPr>
          <a:xfrm>
            <a:off x="362527" y="1403059"/>
            <a:ext cx="8285018" cy="2245302"/>
          </a:xfrm>
          <a:solidFill>
            <a:schemeClr val="bg1"/>
          </a:solidFill>
        </p:spPr>
        <p:txBody>
          <a:bodyPr anchor="t">
            <a:normAutofit/>
          </a:bodyPr>
          <a:lstStyle/>
          <a:p>
            <a:pPr algn="ctr"/>
            <a:r>
              <a:rPr lang="it-IT" dirty="0" smtClean="0"/>
              <a:t/>
            </a:r>
            <a:br>
              <a:rPr lang="it-IT" dirty="0" smtClean="0"/>
            </a:br>
            <a:r>
              <a:rPr lang="it-IT" dirty="0" smtClean="0"/>
              <a:t>Novità </a:t>
            </a:r>
            <a:r>
              <a:rPr lang="it-IT" dirty="0"/>
              <a:t>di tipo privatistico e pubblicistico e moratoria di un anno per il pagamento dei creditori  privilegiati, pignoratizi e ipotecari</a:t>
            </a:r>
          </a:p>
        </p:txBody>
      </p:sp>
      <p:sp>
        <p:nvSpPr>
          <p:cNvPr id="8" name="CasellaDiTesto 7"/>
          <p:cNvSpPr txBox="1"/>
          <p:nvPr/>
        </p:nvSpPr>
        <p:spPr>
          <a:xfrm>
            <a:off x="473364" y="710294"/>
            <a:ext cx="8174181" cy="646331"/>
          </a:xfrm>
          <a:prstGeom prst="rect">
            <a:avLst/>
          </a:prstGeom>
          <a:noFill/>
        </p:spPr>
        <p:txBody>
          <a:bodyPr wrap="square" rtlCol="0" anchor="ctr">
            <a:spAutoFit/>
          </a:bodyPr>
          <a:lstStyle/>
          <a:p>
            <a:pPr algn="ctr"/>
            <a:r>
              <a:rPr lang="it-IT" sz="3600" b="1" dirty="0" smtClean="0">
                <a:solidFill>
                  <a:prstClr val="black"/>
                </a:solidFill>
                <a:ea typeface="+mj-ea"/>
                <a:cs typeface="+mj-cs"/>
              </a:rPr>
              <a:t>Il Concordato </a:t>
            </a:r>
            <a:r>
              <a:rPr lang="it-IT" sz="3600" b="1" dirty="0">
                <a:solidFill>
                  <a:prstClr val="black"/>
                </a:solidFill>
                <a:ea typeface="+mj-ea"/>
                <a:cs typeface="+mj-cs"/>
              </a:rPr>
              <a:t>Preventivo </a:t>
            </a:r>
            <a:r>
              <a:rPr lang="it-IT" sz="3600" b="1" dirty="0" smtClean="0">
                <a:solidFill>
                  <a:prstClr val="black"/>
                </a:solidFill>
                <a:ea typeface="+mj-ea"/>
                <a:cs typeface="+mj-cs"/>
              </a:rPr>
              <a:t>in </a:t>
            </a:r>
            <a:r>
              <a:rPr lang="it-IT" sz="3600" b="1" dirty="0" smtClean="0">
                <a:solidFill>
                  <a:prstClr val="black"/>
                </a:solidFill>
                <a:ea typeface="+mj-ea"/>
                <a:cs typeface="+mj-cs"/>
              </a:rPr>
              <a:t>Continuità</a:t>
            </a:r>
            <a:endParaRPr lang="it-IT" sz="3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8304" y="5424488"/>
            <a:ext cx="3924300" cy="733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6782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dirty="0" smtClean="0"/>
              <a:t>D.L. n. </a:t>
            </a:r>
            <a:r>
              <a:rPr lang="it-IT" dirty="0"/>
              <a:t>83/2012</a:t>
            </a:r>
            <a:br>
              <a:rPr lang="it-IT" dirty="0"/>
            </a:br>
            <a:r>
              <a:rPr lang="it-IT" dirty="0" smtClean="0"/>
              <a:t>4. Effetti </a:t>
            </a:r>
            <a:r>
              <a:rPr lang="it-IT" dirty="0"/>
              <a:t>della presentazione della </a:t>
            </a:r>
            <a:r>
              <a:rPr lang="it-IT" dirty="0" smtClean="0"/>
              <a:t>domanda</a:t>
            </a:r>
            <a:endParaRPr lang="it-IT" dirty="0"/>
          </a:p>
        </p:txBody>
      </p:sp>
      <p:sp>
        <p:nvSpPr>
          <p:cNvPr id="3" name="Segnaposto contenuto 2"/>
          <p:cNvSpPr>
            <a:spLocks noGrp="1"/>
          </p:cNvSpPr>
          <p:nvPr>
            <p:ph idx="1"/>
          </p:nvPr>
        </p:nvSpPr>
        <p:spPr/>
        <p:txBody>
          <a:bodyPr>
            <a:normAutofit fontScale="47500" lnSpcReduction="20000"/>
          </a:bodyPr>
          <a:lstStyle/>
          <a:p>
            <a:pPr marL="0" indent="0">
              <a:buNone/>
            </a:pPr>
            <a:endParaRPr lang="it-IT" b="1" dirty="0" smtClean="0"/>
          </a:p>
          <a:p>
            <a:pPr algn="just"/>
            <a:endParaRPr lang="it-IT" dirty="0" smtClean="0"/>
          </a:p>
          <a:p>
            <a:pPr algn="just"/>
            <a:r>
              <a:rPr lang="it-IT" dirty="0"/>
              <a:t>L</a:t>
            </a:r>
            <a:r>
              <a:rPr lang="it-IT" dirty="0" smtClean="0"/>
              <a:t>a </a:t>
            </a:r>
            <a:r>
              <a:rPr lang="it-IT" dirty="0"/>
              <a:t>possibilità̀ di compiere </a:t>
            </a:r>
            <a:r>
              <a:rPr lang="it-IT" b="1" u="sng" dirty="0"/>
              <a:t>autonomamente gli atti di ordinaria amministrazione </a:t>
            </a:r>
            <a:r>
              <a:rPr lang="it-IT" dirty="0"/>
              <a:t>e, previa autorizzazione del Tribunale, gli atti urgenti di straordinaria amministrazione (art. 161, comma 7, LF), con </a:t>
            </a:r>
            <a:r>
              <a:rPr lang="it-IT" b="1" u="sng" dirty="0"/>
              <a:t>riconoscimento della </a:t>
            </a:r>
            <a:r>
              <a:rPr lang="it-IT" b="1" u="sng" dirty="0" err="1"/>
              <a:t>pre-deducibilita</a:t>
            </a:r>
            <a:r>
              <a:rPr lang="it-IT" b="1" u="sng" dirty="0"/>
              <a:t>̀ </a:t>
            </a:r>
            <a:r>
              <a:rPr lang="it-IT" u="sng" dirty="0"/>
              <a:t>dei crediti che sorgono in conseguenza di tali atti</a:t>
            </a:r>
            <a:r>
              <a:rPr lang="it-IT" dirty="0"/>
              <a:t>. </a:t>
            </a:r>
          </a:p>
          <a:p>
            <a:pPr algn="just"/>
            <a:endParaRPr lang="it-IT" dirty="0" smtClean="0"/>
          </a:p>
          <a:p>
            <a:pPr algn="just"/>
            <a:r>
              <a:rPr lang="it-IT" dirty="0" smtClean="0"/>
              <a:t>Dalla </a:t>
            </a:r>
            <a:r>
              <a:rPr lang="it-IT" dirty="0"/>
              <a:t>data della </a:t>
            </a:r>
            <a:r>
              <a:rPr lang="it-IT" b="1" u="sng" dirty="0"/>
              <a:t>pubblicazione del ricorso nel registro delle imprese</a:t>
            </a:r>
            <a:r>
              <a:rPr lang="it-IT" dirty="0"/>
              <a:t> e fino al momento in cui il decreto di omologazione del concordato preventivo diventa definitivo, </a:t>
            </a:r>
            <a:r>
              <a:rPr lang="it-IT" b="1" u="sng" dirty="0"/>
              <a:t>i creditori per titolo o causa anteriore non possono, sotto pena di </a:t>
            </a:r>
            <a:r>
              <a:rPr lang="it-IT" b="1" u="sng" dirty="0" err="1"/>
              <a:t>nullita</a:t>
            </a:r>
            <a:r>
              <a:rPr lang="it-IT" b="1" u="sng" dirty="0"/>
              <a:t>̀, iniziare o proseguire azioni esecutive e cautelari sul patrimonio del debitore</a:t>
            </a:r>
            <a:r>
              <a:rPr lang="it-IT" dirty="0"/>
              <a:t>. </a:t>
            </a:r>
            <a:endParaRPr lang="it-IT" dirty="0" smtClean="0"/>
          </a:p>
          <a:p>
            <a:pPr lvl="1" algn="just">
              <a:buFont typeface="Wingdings" pitchFamily="2" charset="2"/>
              <a:buChar char="Ø"/>
            </a:pPr>
            <a:r>
              <a:rPr lang="it-IT" dirty="0" smtClean="0"/>
              <a:t>la  </a:t>
            </a:r>
            <a:r>
              <a:rPr lang="it-IT" dirty="0" smtClean="0"/>
              <a:t>pubblicazione </a:t>
            </a:r>
            <a:r>
              <a:rPr lang="it-IT" dirty="0"/>
              <a:t>della domanda di ammissione alla procedura deve avvenire entro il giorno successivo al deposito in cancelleria a cura del cancelliere (diversamente dagli accordi di ristrutturazione dove è atto e onere di parte</a:t>
            </a:r>
            <a:r>
              <a:rPr lang="it-IT" dirty="0" smtClean="0"/>
              <a:t>).</a:t>
            </a:r>
          </a:p>
          <a:p>
            <a:pPr algn="just"/>
            <a:endParaRPr lang="it-IT" u="sng" dirty="0" smtClean="0"/>
          </a:p>
          <a:p>
            <a:pPr algn="just"/>
            <a:r>
              <a:rPr lang="it-IT" b="1" u="sng" dirty="0" smtClean="0"/>
              <a:t>Le </a:t>
            </a:r>
            <a:r>
              <a:rPr lang="it-IT" b="1" u="sng" dirty="0"/>
              <a:t>ipoteche giudiziali iscritte nei 90 giorni </a:t>
            </a:r>
            <a:r>
              <a:rPr lang="it-IT" u="sng" dirty="0"/>
              <a:t>che precedono la data della pubblicazione del ricorso nel registro delle imprese </a:t>
            </a:r>
            <a:r>
              <a:rPr lang="it-IT" b="1" u="sng" dirty="0"/>
              <a:t>sono inefficaci </a:t>
            </a:r>
            <a:r>
              <a:rPr lang="it-IT" u="sng" dirty="0"/>
              <a:t>rispetto ai creditori anteriori al concordato</a:t>
            </a:r>
            <a:r>
              <a:rPr lang="it-IT" dirty="0"/>
              <a:t>. </a:t>
            </a:r>
          </a:p>
          <a:p>
            <a:pPr algn="just"/>
            <a:endParaRPr lang="it-IT" dirty="0"/>
          </a:p>
          <a:p>
            <a:pPr algn="just"/>
            <a:r>
              <a:rPr lang="it-IT" dirty="0"/>
              <a:t>Le prescrizioni (interrotte dagli atti esecutivi o cautelari) rimangono sospese, e le decadenze non si verificano. </a:t>
            </a:r>
          </a:p>
          <a:p>
            <a:pPr lvl="1" algn="just">
              <a:buFont typeface="Wingdings" pitchFamily="2" charset="2"/>
              <a:buChar char="Ø"/>
            </a:pPr>
            <a:endParaRPr lang="it-IT" dirty="0"/>
          </a:p>
          <a:p>
            <a:pPr algn="just"/>
            <a:endParaRPr lang="it-IT" u="sng" dirty="0" smtClean="0"/>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10</a:t>
            </a:fld>
            <a:endParaRPr lang="it-IT" dirty="0"/>
          </a:p>
        </p:txBody>
      </p:sp>
    </p:spTree>
    <p:extLst>
      <p:ext uri="{BB962C8B-B14F-4D97-AF65-F5344CB8AC3E}">
        <p14:creationId xmlns:p14="http://schemas.microsoft.com/office/powerpoint/2010/main" val="2312773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Il Concordato in </a:t>
            </a:r>
            <a:r>
              <a:rPr lang="it-IT" dirty="0"/>
              <a:t>c</a:t>
            </a:r>
            <a:r>
              <a:rPr lang="it-IT" dirty="0" smtClean="0"/>
              <a:t>ontinuità</a:t>
            </a:r>
            <a:br>
              <a:rPr lang="it-IT" dirty="0" smtClean="0"/>
            </a:b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Primo </a:t>
            </a:r>
            <a:r>
              <a:rPr lang="it-IT" dirty="0"/>
              <a:t>comma art. </a:t>
            </a:r>
            <a:r>
              <a:rPr lang="it-IT" dirty="0" smtClean="0"/>
              <a:t>186</a:t>
            </a:r>
            <a:r>
              <a:rPr lang="it-IT" i="1" dirty="0" smtClean="0"/>
              <a:t> - bis</a:t>
            </a:r>
            <a:r>
              <a:rPr lang="it-IT" dirty="0" smtClean="0"/>
              <a:t>:</a:t>
            </a:r>
            <a:endParaRPr lang="it-IT" dirty="0"/>
          </a:p>
          <a:p>
            <a:pPr algn="just"/>
            <a:r>
              <a:rPr lang="it-IT" dirty="0" smtClean="0"/>
              <a:t>“</a:t>
            </a:r>
            <a:r>
              <a:rPr lang="it-IT" i="1" dirty="0" smtClean="0"/>
              <a:t>Quando il piano di concordato di cui all'articolo 161, secondo comma, lettera e) prevede [1] </a:t>
            </a:r>
            <a:r>
              <a:rPr lang="it-IT" b="1" i="1" u="sng" dirty="0" smtClean="0"/>
              <a:t>la prosecuzione dell’attività di impresa da parte del debitore</a:t>
            </a:r>
            <a:r>
              <a:rPr lang="it-IT" i="1" dirty="0" smtClean="0"/>
              <a:t>, [2] </a:t>
            </a:r>
            <a:r>
              <a:rPr lang="it-IT" b="1" i="1" u="sng" dirty="0" smtClean="0"/>
              <a:t>la cessione dell'azienda in esercizio</a:t>
            </a:r>
            <a:r>
              <a:rPr lang="it-IT" i="1" dirty="0" smtClean="0"/>
              <a:t> ovvero [3] </a:t>
            </a:r>
            <a:r>
              <a:rPr lang="it-IT" b="1" i="1" u="sng" dirty="0" smtClean="0"/>
              <a:t>il conferimento dell'azienda in esercizio in una o più società</a:t>
            </a:r>
            <a:r>
              <a:rPr lang="it-IT" i="1" dirty="0" smtClean="0"/>
              <a:t>, anche di nuova costituzione, si applicano le disposizioni del presente articolo. Il piano può prevedere anche la liquidazione di beni non funzionali all'esercizio dell'impresa</a:t>
            </a:r>
            <a:r>
              <a:rPr lang="it-IT" dirty="0" smtClean="0"/>
              <a:t>”.</a:t>
            </a:r>
          </a:p>
          <a:p>
            <a:pPr algn="just"/>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11</a:t>
            </a:fld>
            <a:endParaRPr lang="it-IT" dirty="0"/>
          </a:p>
        </p:txBody>
      </p:sp>
    </p:spTree>
    <p:extLst>
      <p:ext uri="{BB962C8B-B14F-4D97-AF65-F5344CB8AC3E}">
        <p14:creationId xmlns:p14="http://schemas.microsoft.com/office/powerpoint/2010/main" val="4107350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a:t>
            </a:r>
            <a:r>
              <a:rPr lang="it-IT" dirty="0" smtClean="0"/>
              <a:t>continuità</a:t>
            </a:r>
            <a:br>
              <a:rPr lang="it-IT" dirty="0" smtClean="0"/>
            </a:br>
            <a:r>
              <a:rPr lang="it-IT" dirty="0" smtClean="0"/>
              <a:t>1. la definizione di continuità</a:t>
            </a:r>
            <a:endParaRPr lang="it-IT" dirty="0"/>
          </a:p>
        </p:txBody>
      </p:sp>
      <p:sp>
        <p:nvSpPr>
          <p:cNvPr id="3" name="Segnaposto contenuto 2"/>
          <p:cNvSpPr>
            <a:spLocks noGrp="1"/>
          </p:cNvSpPr>
          <p:nvPr>
            <p:ph idx="1"/>
          </p:nvPr>
        </p:nvSpPr>
        <p:spPr/>
        <p:txBody>
          <a:bodyPr/>
          <a:lstStyle/>
          <a:p>
            <a:pPr marL="0" indent="0" algn="just">
              <a:buNone/>
            </a:pPr>
            <a:r>
              <a:rPr lang="it-IT" dirty="0" smtClean="0"/>
              <a:t>L’art</a:t>
            </a:r>
            <a:r>
              <a:rPr lang="it-IT" dirty="0"/>
              <a:t>. 186 - </a:t>
            </a:r>
            <a:r>
              <a:rPr lang="it-IT" i="1" dirty="0"/>
              <a:t>bis</a:t>
            </a:r>
            <a:r>
              <a:rPr lang="it-IT" dirty="0"/>
              <a:t> LF prevede che il piano di concordato preventivo possa prevedere la prosecuzione dell’attività aziendale:</a:t>
            </a:r>
          </a:p>
          <a:p>
            <a:pPr marL="514350" indent="-514350" algn="just">
              <a:buFont typeface="+mj-lt"/>
              <a:buAutoNum type="arabicPeriod"/>
            </a:pPr>
            <a:r>
              <a:rPr lang="it-IT" b="1" u="sng" dirty="0"/>
              <a:t>da parte del medesimo imprenditore</a:t>
            </a:r>
            <a:r>
              <a:rPr lang="it-IT" dirty="0"/>
              <a:t>; </a:t>
            </a:r>
          </a:p>
          <a:p>
            <a:pPr marL="514350" indent="-514350" algn="just">
              <a:buFont typeface="+mj-lt"/>
              <a:buAutoNum type="arabicPeriod"/>
            </a:pPr>
            <a:r>
              <a:rPr lang="it-IT" dirty="0"/>
              <a:t>mediante </a:t>
            </a:r>
            <a:r>
              <a:rPr lang="it-IT" b="1" u="sng" dirty="0"/>
              <a:t>cessione dell’azienda in esercizio</a:t>
            </a:r>
            <a:r>
              <a:rPr lang="it-IT" dirty="0"/>
              <a:t>;</a:t>
            </a:r>
          </a:p>
          <a:p>
            <a:pPr marL="514350" indent="-514350" algn="just">
              <a:buFont typeface="+mj-lt"/>
              <a:buAutoNum type="arabicPeriod"/>
            </a:pPr>
            <a:r>
              <a:rPr lang="it-IT" dirty="0"/>
              <a:t>mediante </a:t>
            </a:r>
            <a:r>
              <a:rPr lang="it-IT" b="1" u="sng" dirty="0"/>
              <a:t>il conferimento dell’azienda</a:t>
            </a:r>
            <a:r>
              <a:rPr lang="it-IT" dirty="0"/>
              <a:t> in una o più società, anche di nuova costituzione.</a:t>
            </a:r>
          </a:p>
          <a:p>
            <a:endParaRPr lang="it-IT" dirty="0"/>
          </a:p>
        </p:txBody>
      </p:sp>
      <p:sp>
        <p:nvSpPr>
          <p:cNvPr id="5" name="Segnaposto numero diapositiva 4"/>
          <p:cNvSpPr>
            <a:spLocks noGrp="1"/>
          </p:cNvSpPr>
          <p:nvPr>
            <p:ph type="sldNum" sz="quarter" idx="12"/>
          </p:nvPr>
        </p:nvSpPr>
        <p:spPr/>
        <p:txBody>
          <a:bodyPr/>
          <a:lstStyle/>
          <a:p>
            <a:fld id="{C81C2538-63A6-B742-B9B0-E21ABA0CB349}" type="slidenum">
              <a:rPr lang="it-IT" smtClean="0"/>
              <a:t>12</a:t>
            </a:fld>
            <a:endParaRPr lang="it-IT" dirty="0"/>
          </a:p>
        </p:txBody>
      </p:sp>
    </p:spTree>
    <p:extLst>
      <p:ext uri="{BB962C8B-B14F-4D97-AF65-F5344CB8AC3E}">
        <p14:creationId xmlns:p14="http://schemas.microsoft.com/office/powerpoint/2010/main" val="2744197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Il </a:t>
            </a:r>
            <a:r>
              <a:rPr lang="it-IT" dirty="0"/>
              <a:t>legislatore ha ampliato il concetto di continuità legandola al concetto di “</a:t>
            </a:r>
            <a:r>
              <a:rPr lang="it-IT" b="1" dirty="0"/>
              <a:t>Impresa attiva</a:t>
            </a:r>
            <a:r>
              <a:rPr lang="it-IT" dirty="0"/>
              <a:t>” </a:t>
            </a:r>
            <a:r>
              <a:rPr lang="it-IT" dirty="0" smtClean="0">
                <a:latin typeface="Wingdings"/>
                <a:ea typeface="Wingdings"/>
                <a:cs typeface="Wingdings"/>
                <a:sym typeface="Wingdings"/>
              </a:rPr>
              <a:t> </a:t>
            </a:r>
            <a:r>
              <a:rPr lang="it-IT" dirty="0"/>
              <a:t>n</a:t>
            </a:r>
            <a:r>
              <a:rPr lang="it-IT" u="sng" dirty="0"/>
              <a:t>ozione molto più ampia di quella conosciuta nella prassi</a:t>
            </a:r>
            <a:r>
              <a:rPr lang="it-IT" dirty="0"/>
              <a:t> </a:t>
            </a:r>
            <a:r>
              <a:rPr lang="it-IT" u="sng" dirty="0"/>
              <a:t>il concetto di “continuità aziendale comprende ora anche la “cessione/conferimento” di azienda, in passato considerata tipicamente </a:t>
            </a:r>
            <a:r>
              <a:rPr lang="it-IT" u="sng" dirty="0" smtClean="0"/>
              <a:t>liquidatoria. </a:t>
            </a:r>
          </a:p>
          <a:p>
            <a:pPr algn="just"/>
            <a:r>
              <a:rPr lang="it-IT" b="1" i="1" u="sng" dirty="0" smtClean="0"/>
              <a:t>Ratio</a:t>
            </a:r>
            <a:r>
              <a:rPr lang="it-IT" dirty="0"/>
              <a:t>: in un momento di crisi l’attenzione del legislatore è volta ad </a:t>
            </a:r>
            <a:r>
              <a:rPr lang="it-IT" u="sng" dirty="0"/>
              <a:t>evitare il dissolvimento del bene azienda comportante la perdita di valore dei beni aziendali, la perdita di posti di lavoro e le ripercussioni sull’indotto</a:t>
            </a:r>
            <a:r>
              <a:rPr lang="it-IT" dirty="0" smtClean="0"/>
              <a:t>.</a:t>
            </a:r>
          </a:p>
          <a:p>
            <a:pPr marL="0" indent="0" algn="just">
              <a:buNone/>
            </a:pPr>
            <a:endParaRPr lang="it-IT" u="sng" dirty="0" smtClean="0"/>
          </a:p>
        </p:txBody>
      </p:sp>
      <p:sp>
        <p:nvSpPr>
          <p:cNvPr id="5" name="Titolo 4"/>
          <p:cNvSpPr>
            <a:spLocks noGrp="1"/>
          </p:cNvSpPr>
          <p:nvPr>
            <p:ph type="title"/>
          </p:nvPr>
        </p:nvSpPr>
        <p:spPr/>
        <p:txBody>
          <a:bodyPr/>
          <a:lstStyle/>
          <a:p>
            <a:pPr algn="ctr"/>
            <a:r>
              <a:rPr lang="it-IT" dirty="0"/>
              <a:t>Il Concordato in continuità</a:t>
            </a:r>
            <a:br>
              <a:rPr lang="it-IT" dirty="0"/>
            </a:br>
            <a:r>
              <a:rPr lang="it-IT" dirty="0"/>
              <a:t>1. la definizione di </a:t>
            </a:r>
            <a:r>
              <a:rPr lang="it-IT" dirty="0" smtClean="0"/>
              <a:t>continuità (segue)</a:t>
            </a:r>
            <a:endParaRPr lang="it-IT" dirty="0"/>
          </a:p>
        </p:txBody>
      </p:sp>
      <p:sp>
        <p:nvSpPr>
          <p:cNvPr id="6" name="Segnaposto numero diapositiva 5"/>
          <p:cNvSpPr>
            <a:spLocks noGrp="1"/>
          </p:cNvSpPr>
          <p:nvPr>
            <p:ph type="sldNum" sz="quarter" idx="12"/>
          </p:nvPr>
        </p:nvSpPr>
        <p:spPr/>
        <p:txBody>
          <a:bodyPr/>
          <a:lstStyle/>
          <a:p>
            <a:fld id="{C81C2538-63A6-B742-B9B0-E21ABA0CB349}" type="slidenum">
              <a:rPr lang="it-IT" smtClean="0"/>
              <a:t>13</a:t>
            </a:fld>
            <a:endParaRPr lang="it-IT" dirty="0"/>
          </a:p>
        </p:txBody>
      </p:sp>
    </p:spTree>
    <p:extLst>
      <p:ext uri="{BB962C8B-B14F-4D97-AF65-F5344CB8AC3E}">
        <p14:creationId xmlns:p14="http://schemas.microsoft.com/office/powerpoint/2010/main" val="4083288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Il Concordato in continuità</a:t>
            </a:r>
            <a:br>
              <a:rPr lang="it-IT" dirty="0"/>
            </a:br>
            <a:r>
              <a:rPr lang="it-IT" dirty="0"/>
              <a:t>1. la definizione di </a:t>
            </a:r>
            <a:r>
              <a:rPr lang="it-IT" dirty="0" smtClean="0"/>
              <a:t>continuità (segue)</a:t>
            </a:r>
            <a:endParaRPr lang="it-IT" dirty="0"/>
          </a:p>
        </p:txBody>
      </p:sp>
      <p:sp>
        <p:nvSpPr>
          <p:cNvPr id="3" name="Segnaposto contenuto 2"/>
          <p:cNvSpPr>
            <a:spLocks noGrp="1"/>
          </p:cNvSpPr>
          <p:nvPr>
            <p:ph idx="1"/>
          </p:nvPr>
        </p:nvSpPr>
        <p:spPr/>
        <p:txBody>
          <a:bodyPr/>
          <a:lstStyle/>
          <a:p>
            <a:pPr algn="just"/>
            <a:r>
              <a:rPr lang="it-IT" b="1" u="sng" dirty="0"/>
              <a:t>Quesito di fondo</a:t>
            </a:r>
            <a:r>
              <a:rPr lang="it-IT" dirty="0"/>
              <a:t>: dubbi in relazione al fatto che la norma - per come è stata concretamente formulata - riesca a risultare concretamente e pienamente utilizzabile dalle imprese che attraverso il ricorso allo strumento del concordato in continuità si accingano a preservare la propria «continuità aziendale».  </a:t>
            </a:r>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14</a:t>
            </a:fld>
            <a:endParaRPr lang="it-IT" dirty="0"/>
          </a:p>
        </p:txBody>
      </p:sp>
    </p:spTree>
    <p:extLst>
      <p:ext uri="{BB962C8B-B14F-4D97-AF65-F5344CB8AC3E}">
        <p14:creationId xmlns:p14="http://schemas.microsoft.com/office/powerpoint/2010/main" val="21466714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smtClean="0"/>
              <a:t>2. Varie tipologie di concordato</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Alla luce del Decreto Sviluppo, il concordato preventivo può dunque dividersi tra concordato liquidatorio, concordato conservativo e concordato c.d. misto:</a:t>
            </a:r>
          </a:p>
          <a:p>
            <a:pPr lvl="1" algn="just"/>
            <a:endParaRPr lang="it-IT" b="1" u="sng" dirty="0" smtClean="0"/>
          </a:p>
          <a:p>
            <a:pPr lvl="1" algn="just"/>
            <a:r>
              <a:rPr lang="it-IT" b="1" u="sng" dirty="0" smtClean="0"/>
              <a:t>Concordato liquidatorio</a:t>
            </a:r>
            <a:r>
              <a:rPr lang="it-IT" dirty="0" smtClean="0"/>
              <a:t>: il debitore perde la titolarità  dei beni aziendali, i quali vengono ceduti atomisticamente allo scopo di garantire il soddisfacimento del ceto creditorio con conseguente disgregazione dell’azienda;</a:t>
            </a:r>
          </a:p>
          <a:p>
            <a:pPr lvl="1" algn="just"/>
            <a:endParaRPr lang="it-IT" b="1" u="sng" dirty="0" smtClean="0"/>
          </a:p>
          <a:p>
            <a:pPr lvl="1" algn="just"/>
            <a:endParaRPr lang="it-IT" b="1" u="sng" dirty="0" smtClean="0"/>
          </a:p>
        </p:txBody>
      </p:sp>
      <p:sp>
        <p:nvSpPr>
          <p:cNvPr id="4" name="Segnaposto numero diapositiva 3"/>
          <p:cNvSpPr>
            <a:spLocks noGrp="1"/>
          </p:cNvSpPr>
          <p:nvPr>
            <p:ph type="sldNum" sz="quarter" idx="12"/>
          </p:nvPr>
        </p:nvSpPr>
        <p:spPr/>
        <p:txBody>
          <a:bodyPr/>
          <a:lstStyle/>
          <a:p>
            <a:fld id="{C81C2538-63A6-B742-B9B0-E21ABA0CB349}" type="slidenum">
              <a:rPr lang="it-IT" smtClean="0"/>
              <a:t>15</a:t>
            </a:fld>
            <a:endParaRPr lang="it-IT" dirty="0"/>
          </a:p>
        </p:txBody>
      </p:sp>
    </p:spTree>
    <p:extLst>
      <p:ext uri="{BB962C8B-B14F-4D97-AF65-F5344CB8AC3E}">
        <p14:creationId xmlns:p14="http://schemas.microsoft.com/office/powerpoint/2010/main" val="1530656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a:t>2. Varie tipologie di </a:t>
            </a:r>
            <a:r>
              <a:rPr lang="it-IT" dirty="0" smtClean="0"/>
              <a:t>concordato (segue)</a:t>
            </a:r>
            <a:endParaRPr lang="it-IT" dirty="0"/>
          </a:p>
        </p:txBody>
      </p:sp>
      <p:sp>
        <p:nvSpPr>
          <p:cNvPr id="3" name="Segnaposto contenuto 2"/>
          <p:cNvSpPr>
            <a:spLocks noGrp="1"/>
          </p:cNvSpPr>
          <p:nvPr>
            <p:ph idx="1"/>
          </p:nvPr>
        </p:nvSpPr>
        <p:spPr/>
        <p:txBody>
          <a:bodyPr>
            <a:normAutofit fontScale="85000" lnSpcReduction="20000"/>
          </a:bodyPr>
          <a:lstStyle/>
          <a:p>
            <a:pPr lvl="1" algn="just"/>
            <a:r>
              <a:rPr lang="it-IT" b="1" u="sng" dirty="0"/>
              <a:t>Concordato conservativo</a:t>
            </a:r>
            <a:r>
              <a:rPr lang="it-IT" dirty="0"/>
              <a:t>: la finalità di salvaguardia dell’azienda passa attraverso: </a:t>
            </a:r>
          </a:p>
          <a:p>
            <a:pPr marL="1028700" lvl="1" indent="-571500" algn="just">
              <a:buAutoNum type="romanLcParenBoth"/>
            </a:pPr>
            <a:r>
              <a:rPr lang="it-IT" dirty="0"/>
              <a:t>una conservazione c.d. propria, con mantenimento dei beni in capo all’imprenditore e ritorno </a:t>
            </a:r>
            <a:r>
              <a:rPr lang="it-IT" i="1" dirty="0"/>
              <a:t>in </a:t>
            </a:r>
            <a:r>
              <a:rPr lang="it-IT" i="1" dirty="0" err="1"/>
              <a:t>bonis</a:t>
            </a:r>
            <a:r>
              <a:rPr lang="it-IT" i="1" dirty="0"/>
              <a:t> </a:t>
            </a:r>
            <a:r>
              <a:rPr lang="it-IT" dirty="0"/>
              <a:t>dello stesso (c.d. </a:t>
            </a:r>
            <a:r>
              <a:rPr lang="it-IT" b="1" u="sng" dirty="0"/>
              <a:t>concordato di ristrutturazione o di risanamento</a:t>
            </a:r>
            <a:r>
              <a:rPr lang="it-IT" dirty="0"/>
              <a:t>); </a:t>
            </a:r>
          </a:p>
          <a:p>
            <a:pPr marL="1028700" lvl="1" indent="-571500" algn="just">
              <a:buAutoNum type="romanLcParenBoth"/>
            </a:pPr>
            <a:r>
              <a:rPr lang="it-IT" dirty="0"/>
              <a:t>conservazione impropria, mediante il trasferimento a terzi del complesso aziendale con risanamento oggettivo dell’azienda, a prescindere dalla sorte dell’imprenditore (c.d. </a:t>
            </a:r>
            <a:r>
              <a:rPr lang="it-IT" b="1" u="sng" dirty="0"/>
              <a:t>concordato con cessione</a:t>
            </a:r>
            <a:r>
              <a:rPr lang="it-IT" dirty="0"/>
              <a:t>). (es: </a:t>
            </a:r>
            <a:r>
              <a:rPr lang="it-IT" dirty="0" smtClean="0"/>
              <a:t>stipulazione </a:t>
            </a:r>
            <a:r>
              <a:rPr lang="it-IT" dirty="0"/>
              <a:t>di un contratto preliminare di cessione d’azienda e/o assunzione di un impegno irrevocabile all’acquisto sottoposti alla condizione sospensiva dell’omologa della proposta);</a:t>
            </a:r>
          </a:p>
          <a:p>
            <a:endParaRPr lang="it-IT" dirty="0"/>
          </a:p>
        </p:txBody>
      </p:sp>
      <p:sp>
        <p:nvSpPr>
          <p:cNvPr id="4" name="CasellaDiTesto 3"/>
          <p:cNvSpPr txBox="1"/>
          <p:nvPr/>
        </p:nvSpPr>
        <p:spPr>
          <a:xfrm>
            <a:off x="7908636" y="935182"/>
            <a:ext cx="184666" cy="369332"/>
          </a:xfrm>
          <a:prstGeom prst="rect">
            <a:avLst/>
          </a:prstGeom>
          <a:noFill/>
        </p:spPr>
        <p:txBody>
          <a:bodyPr wrap="none" rtlCol="0">
            <a:spAutoFit/>
          </a:bodyPr>
          <a:lstStyle/>
          <a:p>
            <a:endParaRPr lang="it-IT" dirty="0"/>
          </a:p>
        </p:txBody>
      </p:sp>
      <p:sp>
        <p:nvSpPr>
          <p:cNvPr id="5" name="Segnaposto numero diapositiva 4"/>
          <p:cNvSpPr>
            <a:spLocks noGrp="1"/>
          </p:cNvSpPr>
          <p:nvPr>
            <p:ph type="sldNum" sz="quarter" idx="12"/>
          </p:nvPr>
        </p:nvSpPr>
        <p:spPr/>
        <p:txBody>
          <a:bodyPr/>
          <a:lstStyle/>
          <a:p>
            <a:fld id="{C81C2538-63A6-B742-B9B0-E21ABA0CB349}" type="slidenum">
              <a:rPr lang="it-IT" smtClean="0"/>
              <a:t>16</a:t>
            </a:fld>
            <a:endParaRPr lang="it-IT" dirty="0"/>
          </a:p>
        </p:txBody>
      </p:sp>
    </p:spTree>
    <p:extLst>
      <p:ext uri="{BB962C8B-B14F-4D97-AF65-F5344CB8AC3E}">
        <p14:creationId xmlns:p14="http://schemas.microsoft.com/office/powerpoint/2010/main" val="36409230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a:t>2. Varie tipologie di </a:t>
            </a:r>
            <a:r>
              <a:rPr lang="it-IT" dirty="0" smtClean="0"/>
              <a:t>concordato (segue)</a:t>
            </a:r>
            <a:endParaRPr lang="it-IT" dirty="0"/>
          </a:p>
        </p:txBody>
      </p:sp>
      <p:sp>
        <p:nvSpPr>
          <p:cNvPr id="3" name="Segnaposto contenuto 2"/>
          <p:cNvSpPr>
            <a:spLocks noGrp="1"/>
          </p:cNvSpPr>
          <p:nvPr>
            <p:ph idx="1"/>
          </p:nvPr>
        </p:nvSpPr>
        <p:spPr/>
        <p:txBody>
          <a:bodyPr/>
          <a:lstStyle/>
          <a:p>
            <a:pPr lvl="1" algn="just"/>
            <a:r>
              <a:rPr lang="it-IT" b="1" u="sng" dirty="0"/>
              <a:t>Concordato misto</a:t>
            </a:r>
            <a:r>
              <a:rPr lang="it-IT" dirty="0"/>
              <a:t>: continuazione dell’attività con liquidazione dei beni non strategici al fine di recuperare risorse da utilizzare per soddisfare i creditori e per finanziare l’impresa.</a:t>
            </a:r>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17</a:t>
            </a:fld>
            <a:endParaRPr lang="it-IT" dirty="0"/>
          </a:p>
        </p:txBody>
      </p:sp>
    </p:spTree>
    <p:extLst>
      <p:ext uri="{BB962C8B-B14F-4D97-AF65-F5344CB8AC3E}">
        <p14:creationId xmlns:p14="http://schemas.microsoft.com/office/powerpoint/2010/main" val="2020530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pPr algn="just"/>
            <a:r>
              <a:rPr lang="it-IT" dirty="0" smtClean="0"/>
              <a:t>Nessun specifico riferimento normativo sul punto: </a:t>
            </a:r>
            <a:r>
              <a:rPr lang="it-IT" dirty="0" smtClean="0">
                <a:latin typeface="Wingdings"/>
                <a:ea typeface="Wingdings"/>
                <a:cs typeface="Wingdings"/>
                <a:sym typeface="Wingdings"/>
              </a:rPr>
              <a:t> </a:t>
            </a:r>
            <a:r>
              <a:rPr lang="it-IT" b="1" u="sng" dirty="0" smtClean="0"/>
              <a:t>il requisito della funzionalità </a:t>
            </a:r>
            <a:r>
              <a:rPr lang="it-IT" dirty="0" smtClean="0"/>
              <a:t>dovrebbe essere valutato </a:t>
            </a:r>
            <a:r>
              <a:rPr lang="it-IT" b="1" u="sng" dirty="0" smtClean="0"/>
              <a:t>con riferimento </a:t>
            </a:r>
            <a:r>
              <a:rPr lang="it-IT" dirty="0" smtClean="0"/>
              <a:t>alle future prospettive di utilizzo del medesimo bene in ossequio </a:t>
            </a:r>
            <a:r>
              <a:rPr lang="it-IT" b="1" u="sng" dirty="0" smtClean="0"/>
              <a:t>a quanto previsto dal piano </a:t>
            </a:r>
            <a:r>
              <a:rPr lang="it-IT" dirty="0" smtClean="0"/>
              <a:t>(può essere diverso dall’uso del bene nell’impresa del debitore al momento della presentazione della domanda);</a:t>
            </a:r>
          </a:p>
          <a:p>
            <a:pPr algn="just"/>
            <a:endParaRPr lang="it-IT" dirty="0" smtClean="0"/>
          </a:p>
          <a:p>
            <a:pPr algn="just"/>
            <a:r>
              <a:rPr lang="it-IT" dirty="0" smtClean="0"/>
              <a:t>Conseguenza</a:t>
            </a:r>
            <a:r>
              <a:rPr lang="it-IT" dirty="0"/>
              <a:t>: </a:t>
            </a:r>
            <a:r>
              <a:rPr lang="it-IT" dirty="0">
                <a:latin typeface="Wingdings"/>
                <a:ea typeface="Wingdings"/>
                <a:cs typeface="Wingdings"/>
                <a:sym typeface="Wingdings"/>
              </a:rPr>
              <a:t> </a:t>
            </a:r>
            <a:r>
              <a:rPr lang="it-IT" dirty="0">
                <a:sym typeface="Wingdings"/>
              </a:rPr>
              <a:t>qualora i beni dei quali sia prevista la liquidazione risultino funzionali all’esercizio dell’impresa </a:t>
            </a:r>
            <a:r>
              <a:rPr lang="it-IT" dirty="0">
                <a:latin typeface="Wingdings"/>
                <a:ea typeface="Wingdings"/>
                <a:cs typeface="Wingdings"/>
                <a:sym typeface="Wingdings"/>
              </a:rPr>
              <a:t> </a:t>
            </a:r>
            <a:r>
              <a:rPr lang="it-IT" b="1" u="sng" dirty="0">
                <a:sym typeface="Wingdings"/>
              </a:rPr>
              <a:t>non più configurabile il concordato in </a:t>
            </a:r>
            <a:r>
              <a:rPr lang="it-IT" b="1" u="sng" dirty="0" smtClean="0">
                <a:sym typeface="Wingdings"/>
              </a:rPr>
              <a:t>continuità.</a:t>
            </a:r>
            <a:endParaRPr lang="it-IT" b="1" u="sng" dirty="0">
              <a:sym typeface="Wingdings"/>
            </a:endParaRPr>
          </a:p>
          <a:p>
            <a:pPr algn="just"/>
            <a:endParaRPr lang="it-IT" dirty="0" smtClean="0"/>
          </a:p>
          <a:p>
            <a:pPr algn="just"/>
            <a:r>
              <a:rPr lang="it-IT" dirty="0" smtClean="0"/>
              <a:t>Il giudizio sulla «non funzionalità del bene</a:t>
            </a:r>
            <a:r>
              <a:rPr lang="it-IT" dirty="0"/>
              <a:t>»</a:t>
            </a:r>
            <a:r>
              <a:rPr lang="it-IT" dirty="0" smtClean="0"/>
              <a:t> andrebbe condotto anche in ragione di un’eventuale offerta di acquisto dell’azienda pervenuta da un terzo e posta alla base del piano concordatario (in tal caso la valutazione di convenienza dell’attestatore non potrà che essere connessa alla valutazione dell’offerta d’acquisto, e quindi dello stesso piano concordatario </a:t>
            </a:r>
            <a:r>
              <a:rPr lang="it-IT" dirty="0" smtClean="0">
                <a:latin typeface="Wingdings"/>
                <a:ea typeface="Wingdings"/>
                <a:cs typeface="Wingdings"/>
                <a:sym typeface="Wingdings"/>
              </a:rPr>
              <a:t> </a:t>
            </a:r>
            <a:r>
              <a:rPr lang="it-IT" sz="3100" dirty="0">
                <a:sym typeface="Wingdings"/>
              </a:rPr>
              <a:t>evidenti rischi che il </a:t>
            </a:r>
            <a:r>
              <a:rPr lang="it-IT" sz="3100" dirty="0" smtClean="0">
                <a:sym typeface="Wingdings"/>
              </a:rPr>
              <a:t>Tribunale valuti indirettamente la convenienza dell’offerta di acquisto in sede di ammissione del concordato</a:t>
            </a:r>
            <a:r>
              <a:rPr lang="it-IT" dirty="0" smtClean="0"/>
              <a:t>); </a:t>
            </a:r>
          </a:p>
          <a:p>
            <a:pPr algn="just"/>
            <a:endParaRPr lang="it-IT" b="1" u="sng" dirty="0"/>
          </a:p>
          <a:p>
            <a:pPr algn="just"/>
            <a:endParaRPr lang="it-IT" dirty="0"/>
          </a:p>
        </p:txBody>
      </p:sp>
      <p:sp>
        <p:nvSpPr>
          <p:cNvPr id="4" name="Titolo 3"/>
          <p:cNvSpPr>
            <a:spLocks noGrp="1"/>
          </p:cNvSpPr>
          <p:nvPr>
            <p:ph type="title"/>
          </p:nvPr>
        </p:nvSpPr>
        <p:spPr>
          <a:xfrm>
            <a:off x="457200" y="211137"/>
            <a:ext cx="8229600" cy="1237817"/>
          </a:xfrm>
        </p:spPr>
        <p:txBody>
          <a:bodyPr>
            <a:normAutofit fontScale="90000"/>
          </a:bodyPr>
          <a:lstStyle/>
          <a:p>
            <a:pPr algn="ctr"/>
            <a:r>
              <a:rPr lang="it-IT" dirty="0"/>
              <a:t>Il Concordato in continuità</a:t>
            </a:r>
            <a:br>
              <a:rPr lang="it-IT" dirty="0"/>
            </a:br>
            <a:r>
              <a:rPr lang="it-IT" dirty="0"/>
              <a:t>3. La liquidazione dei beni non funzionali all’esercizio di impresa</a:t>
            </a:r>
            <a:br>
              <a:rPr lang="it-IT" dirty="0"/>
            </a:br>
            <a:endParaRPr lang="it-IT" dirty="0"/>
          </a:p>
        </p:txBody>
      </p:sp>
      <p:sp>
        <p:nvSpPr>
          <p:cNvPr id="5" name="Segnaposto numero diapositiva 4"/>
          <p:cNvSpPr>
            <a:spLocks noGrp="1"/>
          </p:cNvSpPr>
          <p:nvPr>
            <p:ph type="sldNum" sz="quarter" idx="12"/>
          </p:nvPr>
        </p:nvSpPr>
        <p:spPr/>
        <p:txBody>
          <a:bodyPr/>
          <a:lstStyle/>
          <a:p>
            <a:fld id="{C81C2538-63A6-B742-B9B0-E21ABA0CB349}" type="slidenum">
              <a:rPr lang="it-IT" smtClean="0"/>
              <a:t>18</a:t>
            </a:fld>
            <a:endParaRPr lang="it-IT" dirty="0"/>
          </a:p>
        </p:txBody>
      </p:sp>
    </p:spTree>
    <p:extLst>
      <p:ext uri="{BB962C8B-B14F-4D97-AF65-F5344CB8AC3E}">
        <p14:creationId xmlns:p14="http://schemas.microsoft.com/office/powerpoint/2010/main" val="1592199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a:t>4</a:t>
            </a:r>
            <a:r>
              <a:rPr lang="it-IT" dirty="0" smtClean="0"/>
              <a:t>. Le due precise condizioni</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L’art. 186 – </a:t>
            </a:r>
            <a:r>
              <a:rPr lang="it-IT" i="1" dirty="0" smtClean="0"/>
              <a:t>bis</a:t>
            </a:r>
            <a:r>
              <a:rPr lang="it-IT" dirty="0" smtClean="0"/>
              <a:t> pone </a:t>
            </a:r>
            <a:r>
              <a:rPr lang="it-IT" b="1" u="sng" dirty="0" smtClean="0"/>
              <a:t>due precise condizioni </a:t>
            </a:r>
            <a:r>
              <a:rPr lang="it-IT" dirty="0" smtClean="0"/>
              <a:t>perché la disciplina di favore si possa applicare:</a:t>
            </a:r>
            <a:endParaRPr lang="it-IT" i="1" dirty="0" smtClean="0"/>
          </a:p>
          <a:p>
            <a:pPr algn="just"/>
            <a:r>
              <a:rPr lang="it-IT" i="1" dirty="0" smtClean="0"/>
              <a:t>a) il piano del concordato deve contenere anche </a:t>
            </a:r>
            <a:r>
              <a:rPr lang="it-IT" b="1" i="1" u="sng" dirty="0" smtClean="0"/>
              <a:t>un'analitica indicazione dei costi e dei ricavi </a:t>
            </a:r>
            <a:r>
              <a:rPr lang="it-IT" i="1" dirty="0" smtClean="0"/>
              <a:t>attesi dalla prosecuzione dell'attività d'impresa prevista dal piano di concordato, delle </a:t>
            </a:r>
            <a:r>
              <a:rPr lang="it-IT" b="1" i="1" u="sng" dirty="0" smtClean="0"/>
              <a:t>risorse finanziarie necessarie e delle relative modalità di copertura</a:t>
            </a:r>
            <a:r>
              <a:rPr lang="it-IT" i="1" dirty="0" smtClean="0"/>
              <a:t>;</a:t>
            </a:r>
          </a:p>
          <a:p>
            <a:pPr algn="just"/>
            <a:r>
              <a:rPr lang="it-IT" i="1" dirty="0" smtClean="0"/>
              <a:t>b) la relazione dell’esperto </a:t>
            </a:r>
            <a:r>
              <a:rPr lang="it-IT" i="1" dirty="0" err="1" smtClean="0"/>
              <a:t>asseveratore</a:t>
            </a:r>
            <a:r>
              <a:rPr lang="it-IT" i="1" dirty="0" smtClean="0"/>
              <a:t> deve attestare che </a:t>
            </a:r>
            <a:r>
              <a:rPr lang="it-IT" b="1" i="1" u="sng" dirty="0" smtClean="0"/>
              <a:t>la prosecuzione dell'attività d'impresa prevista dal piano di concordato è funzionale al miglior soddisfacimento dei creditori</a:t>
            </a:r>
            <a:r>
              <a:rPr lang="it-IT" i="1" dirty="0" smtClean="0"/>
              <a:t>;</a:t>
            </a:r>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19</a:t>
            </a:fld>
            <a:endParaRPr lang="it-IT" dirty="0"/>
          </a:p>
        </p:txBody>
      </p:sp>
    </p:spTree>
    <p:extLst>
      <p:ext uri="{BB962C8B-B14F-4D97-AF65-F5344CB8AC3E}">
        <p14:creationId xmlns:p14="http://schemas.microsoft.com/office/powerpoint/2010/main" val="3102494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Sommario dei contenuti</a:t>
            </a:r>
            <a:endParaRPr lang="it-IT" dirty="0"/>
          </a:p>
        </p:txBody>
      </p:sp>
      <p:sp>
        <p:nvSpPr>
          <p:cNvPr id="3" name="Segnaposto contenuto 2"/>
          <p:cNvSpPr>
            <a:spLocks noGrp="1"/>
          </p:cNvSpPr>
          <p:nvPr>
            <p:ph idx="1"/>
          </p:nvPr>
        </p:nvSpPr>
        <p:spPr/>
        <p:txBody>
          <a:bodyPr>
            <a:normAutofit/>
          </a:bodyPr>
          <a:lstStyle/>
          <a:p>
            <a:pPr>
              <a:buFont typeface="Wingdings" charset="2"/>
              <a:buChar char="Ø"/>
            </a:pPr>
            <a:r>
              <a:rPr lang="it-IT" b="1" dirty="0" smtClean="0"/>
              <a:t>Introduzione al </a:t>
            </a:r>
            <a:r>
              <a:rPr lang="it-IT" b="1" dirty="0"/>
              <a:t>D.L. n. </a:t>
            </a:r>
            <a:r>
              <a:rPr lang="it-IT" b="1" dirty="0" smtClean="0"/>
              <a:t>83/2012:</a:t>
            </a:r>
          </a:p>
          <a:p>
            <a:pPr marL="914400" lvl="1" indent="-514350">
              <a:buFont typeface="+mj-lt"/>
              <a:buAutoNum type="arabicPeriod"/>
            </a:pPr>
            <a:r>
              <a:rPr lang="it-IT" dirty="0" smtClean="0"/>
              <a:t>Nuovi requisiti di presentazione della domanda</a:t>
            </a:r>
          </a:p>
          <a:p>
            <a:pPr marL="914400" lvl="1" indent="-514350">
              <a:buFont typeface="+mj-lt"/>
              <a:buAutoNum type="arabicPeriod"/>
            </a:pPr>
            <a:r>
              <a:rPr lang="it-IT" dirty="0"/>
              <a:t>Regola del silenzio-assenso nella votazione dei creditori</a:t>
            </a:r>
          </a:p>
          <a:p>
            <a:pPr marL="914400" lvl="1" indent="-514350">
              <a:buFont typeface="+mj-lt"/>
              <a:buAutoNum type="arabicPeriod"/>
            </a:pPr>
            <a:r>
              <a:rPr lang="it-IT" dirty="0" smtClean="0"/>
              <a:t>Domanda di concordato in bianco</a:t>
            </a:r>
          </a:p>
          <a:p>
            <a:pPr marL="914400" lvl="1" indent="-514350">
              <a:buFont typeface="+mj-lt"/>
              <a:buAutoNum type="arabicPeriod"/>
            </a:pPr>
            <a:r>
              <a:rPr lang="it-IT" dirty="0" smtClean="0"/>
              <a:t>Effetti della presentazione della domanda di concordato in bianco</a:t>
            </a:r>
          </a:p>
          <a:p>
            <a:pPr marL="1314450" lvl="2" indent="-514350">
              <a:buFont typeface="+mj-lt"/>
              <a:buAutoNum type="alphaLcPeriod"/>
            </a:pPr>
            <a:endParaRPr lang="it-IT" dirty="0" smtClean="0"/>
          </a:p>
          <a:p>
            <a:pPr marL="1314450" lvl="2" indent="-514350">
              <a:buFont typeface="+mj-lt"/>
              <a:buAutoNum type="alphaLcPeriod"/>
            </a:pPr>
            <a:endParaRPr lang="it-IT" dirty="0" smtClean="0"/>
          </a:p>
          <a:p>
            <a:pPr marL="1314450" lvl="2" indent="-514350">
              <a:buFont typeface="+mj-lt"/>
              <a:buAutoNum type="alphaLcPeriod"/>
            </a:pPr>
            <a:endParaRPr lang="it-IT" dirty="0" smtClean="0"/>
          </a:p>
          <a:p>
            <a:pPr marL="514350" indent="-514350">
              <a:buFont typeface="+mj-lt"/>
              <a:buAutoNum type="arabicPeriod"/>
            </a:pPr>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2</a:t>
            </a:fld>
            <a:endParaRPr lang="it-IT" dirty="0"/>
          </a:p>
        </p:txBody>
      </p:sp>
    </p:spTree>
    <p:extLst>
      <p:ext uri="{BB962C8B-B14F-4D97-AF65-F5344CB8AC3E}">
        <p14:creationId xmlns:p14="http://schemas.microsoft.com/office/powerpoint/2010/main" val="12542724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a:t>4</a:t>
            </a:r>
            <a:r>
              <a:rPr lang="it-IT" dirty="0" smtClean="0"/>
              <a:t>. a) Il </a:t>
            </a:r>
            <a:r>
              <a:rPr lang="it-IT" i="1" dirty="0" smtClean="0"/>
              <a:t>budget</a:t>
            </a:r>
            <a:r>
              <a:rPr lang="it-IT" dirty="0" smtClean="0"/>
              <a:t> del concordato</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smtClean="0"/>
              <a:t>In caso di </a:t>
            </a:r>
            <a:r>
              <a:rPr lang="it-IT" b="1" u="sng" dirty="0" smtClean="0"/>
              <a:t>concordato conservativo di risanamento</a:t>
            </a:r>
            <a:r>
              <a:rPr lang="it-IT" dirty="0" smtClean="0"/>
              <a:t>: </a:t>
            </a:r>
          </a:p>
          <a:p>
            <a:pPr marL="0" indent="0" algn="just">
              <a:buNone/>
            </a:pPr>
            <a:endParaRPr lang="it-IT" dirty="0" smtClean="0"/>
          </a:p>
          <a:p>
            <a:pPr marL="0" indent="0" algn="just">
              <a:buNone/>
            </a:pPr>
            <a:r>
              <a:rPr lang="it-IT" b="1" u="sng" dirty="0" smtClean="0"/>
              <a:t>l’indicazione dei costi e dei ricavi </a:t>
            </a:r>
            <a:r>
              <a:rPr lang="it-IT" dirty="0" smtClean="0"/>
              <a:t>dovrebbe estendersi fino al completo superamento della crisi da parte dell’impresa  </a:t>
            </a:r>
          </a:p>
          <a:p>
            <a:pPr algn="just">
              <a:buFont typeface="Wingdings"/>
              <a:buChar char="è"/>
            </a:pPr>
            <a:r>
              <a:rPr lang="it-IT" dirty="0" smtClean="0"/>
              <a:t>obbligo del professionista di verificare che il piano consente il «riequilibrio finanziario» dell’impresa. Si segnala che le risorse necessarie potrebbero provenire da finanziamenti prededucibili assunti in corso di procedura ai sensi dell’art. 182-</a:t>
            </a:r>
            <a:r>
              <a:rPr lang="it-IT" i="1" dirty="0" smtClean="0"/>
              <a:t>quinquies, il cui rimborso e oneri finanziati andrebbero conteggiati tra i </a:t>
            </a:r>
            <a:r>
              <a:rPr lang="it-IT" i="1" dirty="0" smtClean="0"/>
              <a:t>costi</a:t>
            </a:r>
            <a:r>
              <a:rPr lang="it-IT" b="1" dirty="0"/>
              <a:t>;</a:t>
            </a:r>
          </a:p>
          <a:p>
            <a:pPr lvl="2" algn="just">
              <a:buFont typeface="Wingdings"/>
              <a:buChar char="è"/>
            </a:pPr>
            <a:r>
              <a:rPr lang="it-IT" i="1" dirty="0" smtClean="0"/>
              <a:t> </a:t>
            </a:r>
            <a:r>
              <a:rPr lang="it-IT" b="1" dirty="0" smtClean="0"/>
              <a:t>RINVIO</a:t>
            </a:r>
            <a:endParaRPr lang="it-IT" dirty="0"/>
          </a:p>
          <a:p>
            <a:pPr algn="just">
              <a:buFont typeface="Wingdings"/>
              <a:buChar char="è"/>
            </a:pPr>
            <a:endParaRPr lang="it-IT" b="1" dirty="0" smtClean="0"/>
          </a:p>
          <a:p>
            <a:pPr marL="0" indent="0" algn="just">
              <a:buNone/>
            </a:pPr>
            <a:endParaRPr lang="it-IT" dirty="0" smtClean="0"/>
          </a:p>
        </p:txBody>
      </p:sp>
      <p:sp>
        <p:nvSpPr>
          <p:cNvPr id="4" name="Segnaposto numero diapositiva 3"/>
          <p:cNvSpPr>
            <a:spLocks noGrp="1"/>
          </p:cNvSpPr>
          <p:nvPr>
            <p:ph type="sldNum" sz="quarter" idx="12"/>
          </p:nvPr>
        </p:nvSpPr>
        <p:spPr/>
        <p:txBody>
          <a:bodyPr/>
          <a:lstStyle/>
          <a:p>
            <a:fld id="{C81C2538-63A6-B742-B9B0-E21ABA0CB349}" type="slidenum">
              <a:rPr lang="it-IT" smtClean="0"/>
              <a:t>20</a:t>
            </a:fld>
            <a:endParaRPr lang="it-IT" dirty="0"/>
          </a:p>
        </p:txBody>
      </p:sp>
    </p:spTree>
    <p:extLst>
      <p:ext uri="{BB962C8B-B14F-4D97-AF65-F5344CB8AC3E}">
        <p14:creationId xmlns:p14="http://schemas.microsoft.com/office/powerpoint/2010/main" val="10139737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Il Concordato in continuità</a:t>
            </a:r>
            <a:br>
              <a:rPr lang="it-IT" dirty="0"/>
            </a:br>
            <a:r>
              <a:rPr lang="it-IT" dirty="0" smtClean="0"/>
              <a:t>4. </a:t>
            </a:r>
            <a:r>
              <a:rPr lang="it-IT" dirty="0"/>
              <a:t>a) Il </a:t>
            </a:r>
            <a:r>
              <a:rPr lang="it-IT" i="1" dirty="0"/>
              <a:t>budget</a:t>
            </a:r>
            <a:r>
              <a:rPr lang="it-IT" dirty="0"/>
              <a:t> del </a:t>
            </a:r>
            <a:r>
              <a:rPr lang="it-IT" dirty="0" smtClean="0"/>
              <a:t>concordato (segue)</a:t>
            </a:r>
            <a:endParaRPr lang="it-IT" dirty="0"/>
          </a:p>
        </p:txBody>
      </p:sp>
      <p:sp>
        <p:nvSpPr>
          <p:cNvPr id="3" name="Segnaposto contenuto 2"/>
          <p:cNvSpPr>
            <a:spLocks noGrp="1"/>
          </p:cNvSpPr>
          <p:nvPr>
            <p:ph idx="1"/>
          </p:nvPr>
        </p:nvSpPr>
        <p:spPr/>
        <p:txBody>
          <a:bodyPr>
            <a:normAutofit fontScale="55000" lnSpcReduction="20000"/>
          </a:bodyPr>
          <a:lstStyle/>
          <a:p>
            <a:pPr marL="0" indent="0" algn="just">
              <a:buNone/>
            </a:pPr>
            <a:r>
              <a:rPr lang="it-IT" sz="3600" b="1" dirty="0"/>
              <a:t>Concordato in continuità con cessione d’azienda: </a:t>
            </a:r>
          </a:p>
          <a:p>
            <a:pPr marL="0" indent="0" algn="just">
              <a:buNone/>
            </a:pPr>
            <a:r>
              <a:rPr lang="it-IT" sz="3600" b="1" u="sng" dirty="0"/>
              <a:t>(I)</a:t>
            </a:r>
            <a:r>
              <a:rPr lang="it-IT" sz="3600" dirty="0"/>
              <a:t>	</a:t>
            </a:r>
            <a:r>
              <a:rPr lang="it-IT" sz="3600" b="1" u="sng" dirty="0"/>
              <a:t>conferimento d’azienda </a:t>
            </a:r>
            <a:r>
              <a:rPr lang="it-IT" sz="3600" dirty="0"/>
              <a:t> </a:t>
            </a:r>
            <a:r>
              <a:rPr lang="it-IT" sz="3600" dirty="0">
                <a:latin typeface="Wingdings"/>
                <a:ea typeface="Wingdings"/>
                <a:cs typeface="Wingdings"/>
                <a:sym typeface="Wingdings"/>
              </a:rPr>
              <a:t> </a:t>
            </a:r>
            <a:r>
              <a:rPr lang="it-IT" sz="3600" dirty="0"/>
              <a:t>verificare la «sostenibilità </a:t>
            </a:r>
            <a:r>
              <a:rPr lang="it-IT" sz="3600" dirty="0" smtClean="0"/>
              <a:t>	economico </a:t>
            </a:r>
            <a:r>
              <a:rPr lang="it-IT" sz="3600" dirty="0"/>
              <a:t>finanziaria» 	dell’azienda 	conferitaria;</a:t>
            </a:r>
          </a:p>
          <a:p>
            <a:pPr marL="571500" indent="-571500" algn="just">
              <a:buAutoNum type="romanUcParenBoth" startAt="2"/>
            </a:pPr>
            <a:r>
              <a:rPr lang="it-IT" sz="3600" b="1" dirty="0"/>
              <a:t>affitto e successiva cessione ad una </a:t>
            </a:r>
            <a:r>
              <a:rPr lang="it-IT" sz="3600" b="1" i="1" dirty="0" err="1"/>
              <a:t>newco</a:t>
            </a:r>
            <a:r>
              <a:rPr lang="it-IT" sz="3600" dirty="0"/>
              <a:t> </a:t>
            </a:r>
            <a:r>
              <a:rPr lang="it-IT" sz="3600" dirty="0">
                <a:latin typeface="Wingdings"/>
                <a:ea typeface="Wingdings"/>
                <a:cs typeface="Wingdings"/>
                <a:sym typeface="Wingdings"/>
              </a:rPr>
              <a:t> </a:t>
            </a:r>
            <a:r>
              <a:rPr lang="it-IT" sz="3600" dirty="0"/>
              <a:t>verificare la sostenibilità del piano in 	capo alla società cessionaria nella misura in cui rileva, in via indiretta, per il soddisfacimento dei 	creditori pregressi;</a:t>
            </a:r>
          </a:p>
          <a:p>
            <a:pPr marL="571500" indent="-571500" algn="just">
              <a:buAutoNum type="romanUcParenBoth" startAt="2"/>
            </a:pPr>
            <a:r>
              <a:rPr lang="it-IT" sz="3600" b="1" u="sng" dirty="0"/>
              <a:t>cessione d’azienda con immediato pagamento del corrispettivo</a:t>
            </a:r>
            <a:r>
              <a:rPr lang="it-IT" sz="3600" dirty="0"/>
              <a:t>  </a:t>
            </a:r>
            <a:r>
              <a:rPr lang="it-IT" sz="3600" dirty="0">
                <a:latin typeface="Wingdings"/>
                <a:ea typeface="Wingdings"/>
                <a:cs typeface="Wingdings"/>
                <a:sym typeface="Wingdings"/>
              </a:rPr>
              <a:t> </a:t>
            </a:r>
            <a:r>
              <a:rPr lang="it-IT" sz="3600" dirty="0"/>
              <a:t>sarebbe comunque prudente valutare le vicende dell’azienda del cessionario tutte le volte in cui la prosecuzione aziendale sia funzionale alla liquidazione dei restanti </a:t>
            </a:r>
            <a:r>
              <a:rPr lang="it-IT" sz="3600" i="1" dirty="0" err="1"/>
              <a:t>assets</a:t>
            </a:r>
            <a:r>
              <a:rPr lang="it-IT" sz="3600" dirty="0"/>
              <a:t> non oggetto di cessione</a:t>
            </a:r>
            <a:r>
              <a:rPr lang="it-IT" sz="3600" dirty="0" smtClean="0"/>
              <a:t>.</a:t>
            </a:r>
          </a:p>
          <a:p>
            <a:pPr marL="0" indent="0" algn="just">
              <a:buNone/>
            </a:pPr>
            <a:endParaRPr lang="it-IT" dirty="0" smtClean="0"/>
          </a:p>
          <a:p>
            <a:pPr marL="0" indent="0" algn="just">
              <a:buNone/>
            </a:pPr>
            <a:r>
              <a:rPr lang="it-IT" dirty="0" smtClean="0"/>
              <a:t>Nota</a:t>
            </a:r>
            <a:r>
              <a:rPr lang="it-IT" dirty="0"/>
              <a:t>: «</a:t>
            </a:r>
            <a:r>
              <a:rPr lang="it-IT" i="1" dirty="0"/>
              <a:t>ai fini dell’attendibilità della </a:t>
            </a:r>
            <a:r>
              <a:rPr lang="it-IT" b="1" i="1" u="sng" dirty="0"/>
              <a:t>proposta</a:t>
            </a:r>
            <a:r>
              <a:rPr lang="it-IT" i="1" dirty="0"/>
              <a:t>, considerando anche le best </a:t>
            </a:r>
            <a:r>
              <a:rPr lang="it-IT" i="1" dirty="0" err="1"/>
              <a:t>practices</a:t>
            </a:r>
            <a:r>
              <a:rPr lang="it-IT" i="1" dirty="0"/>
              <a:t> in materia di valutazione d’azienda, esse debbano </a:t>
            </a:r>
            <a:r>
              <a:rPr lang="it-IT" b="1" i="1" u="sng" dirty="0"/>
              <a:t>ricomprendere un periodo futuro non inferiore ai tre anni</a:t>
            </a:r>
            <a:r>
              <a:rPr lang="it-IT" i="1" dirty="0"/>
              <a:t>, attraverso cui la rinnovata gestione aziendale svolta in continuità sia in grado di generare flussi di cassa congrui da destinare alla migliore soddisfazione dei creditori sociali</a:t>
            </a:r>
            <a:r>
              <a:rPr lang="it-IT" dirty="0"/>
              <a:t>» (</a:t>
            </a:r>
            <a:r>
              <a:rPr lang="it-IT" dirty="0" err="1"/>
              <a:t>Ravazzin</a:t>
            </a:r>
            <a:r>
              <a:rPr lang="it-IT" dirty="0"/>
              <a:t>,  Concordato preventivo più snello per la tempestiva risoluzione della crisi d’impresa, in Corriere Tributario, 2012, 34, 2631)</a:t>
            </a:r>
          </a:p>
          <a:p>
            <a:pPr marL="571500" indent="-571500" algn="just">
              <a:buAutoNum type="romanUcParenBoth" startAt="2"/>
            </a:pPr>
            <a:endParaRPr lang="it-IT" dirty="0"/>
          </a:p>
          <a:p>
            <a:endParaRPr lang="it-IT" dirty="0"/>
          </a:p>
        </p:txBody>
      </p:sp>
      <p:sp>
        <p:nvSpPr>
          <p:cNvPr id="4" name="CasellaDiTesto 3"/>
          <p:cNvSpPr txBox="1"/>
          <p:nvPr/>
        </p:nvSpPr>
        <p:spPr>
          <a:xfrm>
            <a:off x="5130800" y="647700"/>
            <a:ext cx="184666" cy="369332"/>
          </a:xfrm>
          <a:prstGeom prst="rect">
            <a:avLst/>
          </a:prstGeom>
          <a:noFill/>
        </p:spPr>
        <p:txBody>
          <a:bodyPr wrap="none" rtlCol="0">
            <a:spAutoFit/>
          </a:bodyPr>
          <a:lstStyle/>
          <a:p>
            <a:endParaRPr lang="it-IT" dirty="0"/>
          </a:p>
        </p:txBody>
      </p:sp>
      <p:sp>
        <p:nvSpPr>
          <p:cNvPr id="5" name="Segnaposto numero diapositiva 4"/>
          <p:cNvSpPr>
            <a:spLocks noGrp="1"/>
          </p:cNvSpPr>
          <p:nvPr>
            <p:ph type="sldNum" sz="quarter" idx="12"/>
          </p:nvPr>
        </p:nvSpPr>
        <p:spPr/>
        <p:txBody>
          <a:bodyPr/>
          <a:lstStyle/>
          <a:p>
            <a:fld id="{C81C2538-63A6-B742-B9B0-E21ABA0CB349}" type="slidenum">
              <a:rPr lang="it-IT" smtClean="0"/>
              <a:t>21</a:t>
            </a:fld>
            <a:endParaRPr lang="it-IT" dirty="0"/>
          </a:p>
        </p:txBody>
      </p:sp>
    </p:spTree>
    <p:extLst>
      <p:ext uri="{BB962C8B-B14F-4D97-AF65-F5344CB8AC3E}">
        <p14:creationId xmlns:p14="http://schemas.microsoft.com/office/powerpoint/2010/main" val="6788777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smtClean="0"/>
              <a:t>4. b) La migliore soddisfazione dei creditori</a:t>
            </a:r>
            <a:endParaRPr lang="it-IT" dirty="0"/>
          </a:p>
        </p:txBody>
      </p:sp>
      <p:sp>
        <p:nvSpPr>
          <p:cNvPr id="3" name="Segnaposto contenuto 2"/>
          <p:cNvSpPr>
            <a:spLocks noGrp="1"/>
          </p:cNvSpPr>
          <p:nvPr>
            <p:ph idx="1"/>
          </p:nvPr>
        </p:nvSpPr>
        <p:spPr/>
        <p:txBody>
          <a:bodyPr>
            <a:normAutofit fontScale="77500" lnSpcReduction="20000"/>
          </a:bodyPr>
          <a:lstStyle/>
          <a:p>
            <a:pPr marL="0" indent="0" algn="ctr">
              <a:buNone/>
            </a:pPr>
            <a:r>
              <a:rPr lang="it-IT" b="1" u="sng" dirty="0"/>
              <a:t>C</a:t>
            </a:r>
            <a:r>
              <a:rPr lang="it-IT" b="1" u="sng" dirty="0" smtClean="0"/>
              <a:t>ondizione legale assai </a:t>
            </a:r>
            <a:r>
              <a:rPr lang="it-IT" b="1" u="sng" dirty="0"/>
              <a:t>criticata in dottrina</a:t>
            </a:r>
            <a:endParaRPr lang="it-IT" b="1" u="sng" dirty="0" smtClean="0"/>
          </a:p>
          <a:p>
            <a:pPr algn="just"/>
            <a:endParaRPr lang="it-IT" dirty="0" smtClean="0"/>
          </a:p>
          <a:p>
            <a:pPr algn="just"/>
            <a:r>
              <a:rPr lang="it-IT" dirty="0" smtClean="0"/>
              <a:t>Occorre effettuare una </a:t>
            </a:r>
            <a:r>
              <a:rPr lang="it-IT" b="1" u="sng" dirty="0" smtClean="0"/>
              <a:t>comparazione tra prospettiva liquidatoria e di continuità aziendale in cui deve risultare una preferibilità economica della seconda</a:t>
            </a:r>
            <a:r>
              <a:rPr lang="it-IT" dirty="0" smtClean="0"/>
              <a:t>; </a:t>
            </a:r>
          </a:p>
          <a:p>
            <a:pPr marL="0" indent="0" algn="just">
              <a:buNone/>
            </a:pPr>
            <a:endParaRPr lang="it-IT" dirty="0"/>
          </a:p>
          <a:p>
            <a:pPr marL="0" indent="0" algn="just">
              <a:buNone/>
            </a:pPr>
            <a:r>
              <a:rPr lang="it-IT" dirty="0"/>
              <a:t>T</a:t>
            </a:r>
            <a:r>
              <a:rPr lang="it-IT" dirty="0" smtClean="0"/>
              <a:t>ale </a:t>
            </a:r>
            <a:r>
              <a:rPr lang="it-IT" dirty="0"/>
              <a:t>norma sovvertirebbe «</a:t>
            </a:r>
            <a:r>
              <a:rPr lang="it-IT" i="1" dirty="0"/>
              <a:t>ciò che sembrava ormai come un dato acquisito per il nuovo concordato preventivo, ossia che servisse più a salvare l’impresa che a soddisfare i creditori. Sembra trattarsi quindi di </a:t>
            </a:r>
            <a:r>
              <a:rPr lang="it-IT" b="1" i="1" u="sng" dirty="0"/>
              <a:t>un possibile arretramento delle finalità della riforma</a:t>
            </a:r>
            <a:r>
              <a:rPr lang="it-IT" i="1" dirty="0" smtClean="0"/>
              <a:t>.</a:t>
            </a:r>
            <a:r>
              <a:rPr lang="it-IT" dirty="0" smtClean="0"/>
              <a:t>» </a:t>
            </a:r>
            <a:endParaRPr lang="it-IT" dirty="0"/>
          </a:p>
          <a:p>
            <a:pPr marL="0" indent="0" algn="just">
              <a:buNone/>
            </a:pPr>
            <a:r>
              <a:rPr lang="it-IT" dirty="0"/>
              <a:t>(Lamanna, il c.d. decreto sviluppo: primo commento sulle novità in materia concorsuale, in ilfallimentarista.it).</a:t>
            </a:r>
          </a:p>
          <a:p>
            <a:pPr marL="0" indent="0" algn="just">
              <a:buNone/>
            </a:pPr>
            <a:endParaRPr lang="it-IT" dirty="0" smtClean="0"/>
          </a:p>
        </p:txBody>
      </p:sp>
      <p:sp>
        <p:nvSpPr>
          <p:cNvPr id="5" name="Segnaposto numero diapositiva 4"/>
          <p:cNvSpPr>
            <a:spLocks noGrp="1"/>
          </p:cNvSpPr>
          <p:nvPr>
            <p:ph type="sldNum" sz="quarter" idx="12"/>
          </p:nvPr>
        </p:nvSpPr>
        <p:spPr/>
        <p:txBody>
          <a:bodyPr/>
          <a:lstStyle/>
          <a:p>
            <a:fld id="{C81C2538-63A6-B742-B9B0-E21ABA0CB349}" type="slidenum">
              <a:rPr lang="it-IT" smtClean="0"/>
              <a:t>22</a:t>
            </a:fld>
            <a:endParaRPr lang="it-IT" dirty="0"/>
          </a:p>
        </p:txBody>
      </p:sp>
    </p:spTree>
    <p:extLst>
      <p:ext uri="{BB962C8B-B14F-4D97-AF65-F5344CB8AC3E}">
        <p14:creationId xmlns:p14="http://schemas.microsoft.com/office/powerpoint/2010/main" val="13729597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smtClean="0"/>
              <a:t>4. </a:t>
            </a:r>
            <a:r>
              <a:rPr lang="it-IT" dirty="0"/>
              <a:t>b) La migliore soddisfazione dei </a:t>
            </a:r>
            <a:r>
              <a:rPr lang="it-IT" dirty="0" smtClean="0"/>
              <a:t>creditori (segue)</a:t>
            </a:r>
            <a:endParaRPr lang="it-IT" dirty="0"/>
          </a:p>
        </p:txBody>
      </p:sp>
      <p:sp>
        <p:nvSpPr>
          <p:cNvPr id="3" name="Segnaposto contenuto 2"/>
          <p:cNvSpPr>
            <a:spLocks noGrp="1"/>
          </p:cNvSpPr>
          <p:nvPr>
            <p:ph idx="1"/>
          </p:nvPr>
        </p:nvSpPr>
        <p:spPr/>
        <p:txBody>
          <a:bodyPr>
            <a:normAutofit fontScale="47500" lnSpcReduction="20000"/>
          </a:bodyPr>
          <a:lstStyle/>
          <a:p>
            <a:pPr algn="just">
              <a:buFont typeface="Wingdings"/>
              <a:buChar char="è"/>
            </a:pPr>
            <a:r>
              <a:rPr lang="it-IT" b="1" u="sng" dirty="0" smtClean="0"/>
              <a:t>si </a:t>
            </a:r>
            <a:r>
              <a:rPr lang="it-IT" b="1" u="sng" dirty="0"/>
              <a:t>privilegia il soddisfacimento economico dei creditori piuttosto che la salvaguardia dell’impresa</a:t>
            </a:r>
            <a:r>
              <a:rPr lang="it-IT" dirty="0"/>
              <a:t>;</a:t>
            </a:r>
          </a:p>
          <a:p>
            <a:pPr algn="just">
              <a:buFont typeface="Wingdings"/>
              <a:buChar char="è"/>
            </a:pPr>
            <a:endParaRPr lang="it-IT" dirty="0" smtClean="0">
              <a:sym typeface="Wingdings"/>
            </a:endParaRPr>
          </a:p>
          <a:p>
            <a:pPr algn="just">
              <a:buFont typeface="Wingdings"/>
              <a:buChar char="è"/>
            </a:pPr>
            <a:r>
              <a:rPr lang="it-IT" dirty="0" smtClean="0">
                <a:sym typeface="Wingdings"/>
              </a:rPr>
              <a:t>risulta </a:t>
            </a:r>
            <a:r>
              <a:rPr lang="it-IT" dirty="0">
                <a:sym typeface="Wingdings"/>
              </a:rPr>
              <a:t>complesso da accertare, in ipotesi di suddivisione in classi, </a:t>
            </a:r>
            <a:r>
              <a:rPr lang="it-IT" b="1" u="sng" dirty="0">
                <a:sym typeface="Wingdings"/>
              </a:rPr>
              <a:t>la misura del vantaggio che la continuazione possa rappresentare per il singolo creditore dal momento che il vantaggio potrebbe sussistere anche solo per effetto della stessa continuazione piuttosto che per l’entità del pagamento del singolo credito</a:t>
            </a:r>
            <a:r>
              <a:rPr lang="it-IT" dirty="0">
                <a:sym typeface="Wingdings"/>
              </a:rPr>
              <a:t>;</a:t>
            </a:r>
          </a:p>
          <a:p>
            <a:pPr algn="just">
              <a:buFont typeface="Wingdings"/>
              <a:buChar char="è"/>
            </a:pPr>
            <a:endParaRPr lang="it-IT" dirty="0" smtClean="0">
              <a:sym typeface="Wingdings"/>
            </a:endParaRPr>
          </a:p>
          <a:p>
            <a:pPr algn="just">
              <a:buFont typeface="Wingdings"/>
              <a:buChar char="è"/>
            </a:pPr>
            <a:r>
              <a:rPr lang="it-IT" dirty="0" smtClean="0">
                <a:sym typeface="Wingdings"/>
              </a:rPr>
              <a:t>evidenti </a:t>
            </a:r>
            <a:r>
              <a:rPr lang="it-IT" dirty="0">
                <a:sym typeface="Wingdings"/>
              </a:rPr>
              <a:t>profili di rischio per l’attestatore che fanno ipotizzare che il professionista pretenda  un elevato livello di certezza in relazione alle probabilità di realizzazione del piano.  </a:t>
            </a:r>
            <a:endParaRPr lang="it-IT" dirty="0">
              <a:latin typeface="Wingdings"/>
              <a:ea typeface="Wingdings"/>
              <a:cs typeface="Wingdings"/>
              <a:sym typeface="Wingdings"/>
            </a:endParaRPr>
          </a:p>
          <a:p>
            <a:pPr marL="0" indent="0" algn="ctr">
              <a:buNone/>
            </a:pPr>
            <a:endParaRPr lang="it-IT" dirty="0" smtClean="0"/>
          </a:p>
          <a:p>
            <a:pPr marL="0" indent="0" algn="ctr">
              <a:buNone/>
            </a:pPr>
            <a:r>
              <a:rPr lang="it-IT" b="1" dirty="0" smtClean="0"/>
              <a:t>NOTA</a:t>
            </a:r>
          </a:p>
          <a:p>
            <a:pPr algn="just"/>
            <a:endParaRPr lang="it-IT" dirty="0" smtClean="0"/>
          </a:p>
          <a:p>
            <a:pPr algn="just"/>
            <a:r>
              <a:rPr lang="it-IT" dirty="0" smtClean="0"/>
              <a:t>Il </a:t>
            </a:r>
            <a:r>
              <a:rPr lang="it-IT" dirty="0"/>
              <a:t>concordato in continuità potrà </a:t>
            </a:r>
            <a:r>
              <a:rPr lang="it-IT" dirty="0" smtClean="0"/>
              <a:t>pertanto essere </a:t>
            </a:r>
            <a:r>
              <a:rPr lang="it-IT" dirty="0"/>
              <a:t>validamente ammesso solo qualora siano rispettati </a:t>
            </a:r>
            <a:r>
              <a:rPr lang="it-IT" dirty="0" smtClean="0"/>
              <a:t>i presupposti </a:t>
            </a:r>
            <a:r>
              <a:rPr lang="it-IT" dirty="0"/>
              <a:t>legali previsti dalla norma:</a:t>
            </a:r>
          </a:p>
          <a:p>
            <a:pPr marL="914400" lvl="1" indent="-514350" algn="just">
              <a:buFont typeface="+mj-lt"/>
              <a:buAutoNum type="arabicPeriod"/>
            </a:pPr>
            <a:r>
              <a:rPr lang="it-IT" dirty="0"/>
              <a:t>Piano che attesti che si tratta di un concordato conservativo</a:t>
            </a:r>
          </a:p>
          <a:p>
            <a:pPr marL="914400" lvl="1" indent="-514350" algn="just">
              <a:buFont typeface="+mj-lt"/>
              <a:buAutoNum type="arabicPeriod"/>
            </a:pPr>
            <a:r>
              <a:rPr lang="it-IT" dirty="0" smtClean="0"/>
              <a:t>Budget;</a:t>
            </a:r>
            <a:endParaRPr lang="it-IT" dirty="0"/>
          </a:p>
          <a:p>
            <a:pPr marL="914400" lvl="1" indent="-514350" algn="just">
              <a:buFont typeface="+mj-lt"/>
              <a:buAutoNum type="arabicPeriod"/>
            </a:pPr>
            <a:r>
              <a:rPr lang="it-IT" dirty="0"/>
              <a:t>Attestazione che la prosecuzione è funzionale alla migliore soddisfazione dei creditori</a:t>
            </a:r>
          </a:p>
          <a:p>
            <a:pPr marL="400050" lvl="1" indent="0" algn="just">
              <a:buNone/>
            </a:pPr>
            <a:r>
              <a:rPr lang="it-IT" b="1" u="sng" dirty="0" smtClean="0"/>
              <a:t>«</a:t>
            </a:r>
            <a:r>
              <a:rPr lang="it-IT" b="1" i="1" u="sng" dirty="0" smtClean="0"/>
              <a:t>In </a:t>
            </a:r>
            <a:r>
              <a:rPr lang="it-IT" b="1" i="1" u="sng" dirty="0"/>
              <a:t>mancanza dei suddetti presupposti, il Tribunale potrà comunque disporre l’ammissione del concordato </a:t>
            </a:r>
            <a:r>
              <a:rPr lang="it-IT" b="1" u="sng" dirty="0" smtClean="0"/>
              <a:t>[ricorrendone </a:t>
            </a:r>
            <a:r>
              <a:rPr lang="it-IT" b="1" u="sng" dirty="0"/>
              <a:t>gli altri requisiti di </a:t>
            </a:r>
            <a:r>
              <a:rPr lang="it-IT" b="1" u="sng" dirty="0" smtClean="0"/>
              <a:t>legge] </a:t>
            </a:r>
            <a:r>
              <a:rPr lang="it-IT" b="1" i="1" u="sng" dirty="0"/>
              <a:t>specificando però che non si tratta di concordato in continuità ai fini dell’art. 186 – bis</a:t>
            </a:r>
            <a:r>
              <a:rPr lang="it-IT" dirty="0" smtClean="0"/>
              <a:t>.» (Lamanna, E’ opportuno che il Tribunale specifichi la natura del concordato con continuità aziendale quando pronuncia decreto di ammissione,  in www.ilfallimentarista.it)</a:t>
            </a:r>
            <a:endParaRPr lang="it-IT" dirty="0"/>
          </a:p>
          <a:p>
            <a:pPr marL="0" indent="0" algn="ctr">
              <a:buNone/>
            </a:pPr>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23</a:t>
            </a:fld>
            <a:endParaRPr lang="it-IT" dirty="0"/>
          </a:p>
        </p:txBody>
      </p:sp>
    </p:spTree>
    <p:extLst>
      <p:ext uri="{BB962C8B-B14F-4D97-AF65-F5344CB8AC3E}">
        <p14:creationId xmlns:p14="http://schemas.microsoft.com/office/powerpoint/2010/main" val="15844088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b="1" u="sng" dirty="0" smtClean="0"/>
              <a:t>i contratti in corso di esecuzione alla data di deposito del ricorso</a:t>
            </a:r>
            <a:r>
              <a:rPr lang="it-IT" dirty="0" smtClean="0"/>
              <a:t>, anche stipulati con pubbliche amministrazioni, </a:t>
            </a:r>
            <a:r>
              <a:rPr lang="it-IT" b="1" u="sng" dirty="0" smtClean="0"/>
              <a:t>non si risolvono per effetto dell'apertura della procedura</a:t>
            </a:r>
            <a:r>
              <a:rPr lang="it-IT" dirty="0" smtClean="0"/>
              <a:t>. Sono inefficaci eventuali patti contrari. </a:t>
            </a:r>
            <a:r>
              <a:rPr lang="it-IT" b="1" u="sng" dirty="0" smtClean="0"/>
              <a:t>L'ammissione al concordato preventivo non impedisce la continuazione di contratti pubblici</a:t>
            </a:r>
            <a:r>
              <a:rPr lang="it-IT" dirty="0" smtClean="0"/>
              <a:t> se il professionista designato dal debitore di cui all'articolo 67 ha </a:t>
            </a:r>
            <a:r>
              <a:rPr lang="it-IT" b="1" u="sng" dirty="0" smtClean="0"/>
              <a:t>attestato la conformità al piano e la ragionevole capacità di adempimento</a:t>
            </a:r>
            <a:r>
              <a:rPr lang="it-IT" dirty="0" smtClean="0"/>
              <a:t>. </a:t>
            </a:r>
          </a:p>
          <a:p>
            <a:pPr algn="just"/>
            <a:endParaRPr lang="it-IT" dirty="0" smtClean="0"/>
          </a:p>
          <a:p>
            <a:pPr algn="just"/>
            <a:r>
              <a:rPr lang="it-IT" dirty="0" smtClean="0"/>
              <a:t>Di tale </a:t>
            </a:r>
            <a:r>
              <a:rPr lang="it-IT" b="1" u="sng" dirty="0" smtClean="0"/>
              <a:t>continuazione può beneficiare</a:t>
            </a:r>
            <a:r>
              <a:rPr lang="it-IT" dirty="0" smtClean="0"/>
              <a:t>, in presenza dei requisiti di legge, </a:t>
            </a:r>
            <a:r>
              <a:rPr lang="it-IT" b="1" u="sng" dirty="0" smtClean="0"/>
              <a:t>anche la società cessionaria o conferitaria d'azienda o di rami d'azienda cui i contratti siano trasferiti</a:t>
            </a:r>
            <a:r>
              <a:rPr lang="it-IT" dirty="0" smtClean="0"/>
              <a:t>. </a:t>
            </a:r>
          </a:p>
          <a:p>
            <a:pPr algn="just"/>
            <a:endParaRPr lang="it-IT" dirty="0" smtClean="0"/>
          </a:p>
          <a:p>
            <a:pPr algn="just"/>
            <a:r>
              <a:rPr lang="it-IT" dirty="0" smtClean="0"/>
              <a:t>In </a:t>
            </a:r>
            <a:r>
              <a:rPr lang="it-IT" dirty="0"/>
              <a:t>primo luogo la norma presuppone che il debitore non abbia optato per lo scioglimento ai sensi dell’art. 169 - </a:t>
            </a:r>
            <a:r>
              <a:rPr lang="it-IT" i="1" dirty="0"/>
              <a:t>bis</a:t>
            </a:r>
            <a:r>
              <a:rPr lang="it-IT" dirty="0"/>
              <a:t> LF;</a:t>
            </a:r>
          </a:p>
          <a:p>
            <a:pPr algn="just"/>
            <a:endParaRPr lang="it-IT" dirty="0" smtClean="0"/>
          </a:p>
          <a:p>
            <a:pPr algn="just"/>
            <a:endParaRPr lang="it-IT" dirty="0" smtClean="0"/>
          </a:p>
          <a:p>
            <a:endParaRPr lang="it-IT" dirty="0"/>
          </a:p>
        </p:txBody>
      </p:sp>
      <p:sp>
        <p:nvSpPr>
          <p:cNvPr id="4" name="Titolo 3"/>
          <p:cNvSpPr>
            <a:spLocks noGrp="1"/>
          </p:cNvSpPr>
          <p:nvPr>
            <p:ph type="title"/>
          </p:nvPr>
        </p:nvSpPr>
        <p:spPr>
          <a:xfrm>
            <a:off x="457200" y="287337"/>
            <a:ext cx="8229600" cy="1237817"/>
          </a:xfrm>
        </p:spPr>
        <p:txBody>
          <a:bodyPr>
            <a:normAutofit/>
          </a:bodyPr>
          <a:lstStyle/>
          <a:p>
            <a:pPr algn="ctr"/>
            <a:r>
              <a:rPr lang="it-IT" dirty="0"/>
              <a:t>Il Concordato in continuità</a:t>
            </a:r>
            <a:br>
              <a:rPr lang="it-IT" dirty="0"/>
            </a:br>
            <a:r>
              <a:rPr lang="it-IT" dirty="0"/>
              <a:t>5</a:t>
            </a:r>
            <a:r>
              <a:rPr lang="it-IT" dirty="0" smtClean="0"/>
              <a:t>. Mantenimento </a:t>
            </a:r>
            <a:r>
              <a:rPr lang="it-IT" dirty="0"/>
              <a:t>dei contratti in corso di </a:t>
            </a:r>
            <a:r>
              <a:rPr lang="it-IT" dirty="0" smtClean="0"/>
              <a:t>esecuzione</a:t>
            </a:r>
            <a:endParaRPr lang="it-IT" dirty="0"/>
          </a:p>
        </p:txBody>
      </p:sp>
      <p:sp>
        <p:nvSpPr>
          <p:cNvPr id="5" name="Segnaposto numero diapositiva 4"/>
          <p:cNvSpPr>
            <a:spLocks noGrp="1"/>
          </p:cNvSpPr>
          <p:nvPr>
            <p:ph type="sldNum" sz="quarter" idx="12"/>
          </p:nvPr>
        </p:nvSpPr>
        <p:spPr/>
        <p:txBody>
          <a:bodyPr/>
          <a:lstStyle/>
          <a:p>
            <a:fld id="{C81C2538-63A6-B742-B9B0-E21ABA0CB349}" type="slidenum">
              <a:rPr lang="it-IT" smtClean="0"/>
              <a:t>24</a:t>
            </a:fld>
            <a:endParaRPr lang="it-IT" dirty="0"/>
          </a:p>
        </p:txBody>
      </p:sp>
    </p:spTree>
    <p:extLst>
      <p:ext uri="{BB962C8B-B14F-4D97-AF65-F5344CB8AC3E}">
        <p14:creationId xmlns:p14="http://schemas.microsoft.com/office/powerpoint/2010/main" val="37649487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a:t>5. Mantenimento dei contratti in corso di esecuzione</a:t>
            </a:r>
            <a:endParaRPr lang="it-IT" sz="2800" dirty="0"/>
          </a:p>
        </p:txBody>
      </p:sp>
      <p:sp>
        <p:nvSpPr>
          <p:cNvPr id="3" name="Segnaposto contenuto 2"/>
          <p:cNvSpPr>
            <a:spLocks noGrp="1"/>
          </p:cNvSpPr>
          <p:nvPr>
            <p:ph idx="1"/>
          </p:nvPr>
        </p:nvSpPr>
        <p:spPr>
          <a:xfrm>
            <a:off x="457200" y="1542617"/>
            <a:ext cx="8229600" cy="4525963"/>
          </a:xfrm>
        </p:spPr>
        <p:txBody>
          <a:bodyPr>
            <a:normAutofit fontScale="62500" lnSpcReduction="20000"/>
          </a:bodyPr>
          <a:lstStyle/>
          <a:p>
            <a:pPr algn="just"/>
            <a:endParaRPr lang="it-IT" dirty="0" smtClean="0"/>
          </a:p>
          <a:p>
            <a:pPr algn="just"/>
            <a:r>
              <a:rPr lang="it-IT" dirty="0" smtClean="0"/>
              <a:t>Conseguenze: </a:t>
            </a:r>
          </a:p>
          <a:p>
            <a:pPr marL="514350" indent="-514350" algn="just">
              <a:buFont typeface="+mj-lt"/>
              <a:buAutoNum type="arabicPeriod"/>
            </a:pPr>
            <a:endParaRPr lang="it-IT" dirty="0" smtClean="0"/>
          </a:p>
          <a:p>
            <a:pPr marL="514350" indent="-514350" algn="just">
              <a:buFont typeface="+mj-lt"/>
              <a:buAutoNum type="arabicPeriod"/>
            </a:pPr>
            <a:r>
              <a:rPr lang="it-IT" b="1" u="sng" dirty="0" smtClean="0"/>
              <a:t>Inapplicabilità di precedenti previsioni normative contrarie</a:t>
            </a:r>
            <a:r>
              <a:rPr lang="it-IT" dirty="0" smtClean="0"/>
              <a:t>; </a:t>
            </a:r>
          </a:p>
          <a:p>
            <a:pPr marL="514350" indent="-514350" algn="just">
              <a:buFont typeface="+mj-lt"/>
              <a:buAutoNum type="arabicPeriod"/>
            </a:pPr>
            <a:endParaRPr lang="it-IT" dirty="0" smtClean="0"/>
          </a:p>
          <a:p>
            <a:pPr marL="514350" indent="-514350" algn="just">
              <a:buFont typeface="+mj-lt"/>
              <a:buAutoNum type="arabicPeriod"/>
            </a:pPr>
            <a:r>
              <a:rPr lang="it-IT" b="1" u="sng" dirty="0" smtClean="0"/>
              <a:t>Inefficacia </a:t>
            </a:r>
            <a:r>
              <a:rPr lang="it-IT" b="1" u="sng" dirty="0"/>
              <a:t>delle</a:t>
            </a:r>
            <a:r>
              <a:rPr lang="it-IT" b="1" u="sng" dirty="0" smtClean="0"/>
              <a:t> clausole contrattuali di </a:t>
            </a:r>
            <a:r>
              <a:rPr lang="it-IT" b="1" i="1" u="sng" dirty="0" err="1" smtClean="0"/>
              <a:t>change</a:t>
            </a:r>
            <a:r>
              <a:rPr lang="it-IT" b="1" i="1" u="sng" dirty="0" smtClean="0"/>
              <a:t> of control </a:t>
            </a:r>
            <a:r>
              <a:rPr lang="it-IT" i="1" dirty="0" smtClean="0"/>
              <a:t> </a:t>
            </a:r>
            <a:r>
              <a:rPr lang="it-IT" dirty="0" smtClean="0"/>
              <a:t>contenute</a:t>
            </a:r>
            <a:r>
              <a:rPr lang="it-IT" i="1" dirty="0" smtClean="0"/>
              <a:t> </a:t>
            </a:r>
            <a:r>
              <a:rPr lang="it-IT" dirty="0" smtClean="0"/>
              <a:t>in contratti tra impresa e terzi che facciano dipendere dal trasferimento dell’azienda a terzi la risoluzione del contratto (ampliamento della sfera di operatività del primo comma dell’art. 2558 c.c.);</a:t>
            </a:r>
          </a:p>
          <a:p>
            <a:pPr marL="514350" indent="-514350" algn="just">
              <a:buFont typeface="+mj-lt"/>
              <a:buAutoNum type="arabicPeriod"/>
            </a:pPr>
            <a:endParaRPr lang="it-IT" dirty="0" smtClean="0"/>
          </a:p>
          <a:p>
            <a:pPr marL="514350" indent="-514350" algn="just">
              <a:buFont typeface="+mj-lt"/>
              <a:buAutoNum type="arabicPeriod"/>
            </a:pPr>
            <a:r>
              <a:rPr lang="it-IT" b="1" u="sng" dirty="0" smtClean="0"/>
              <a:t>il terzo contraente ceduto </a:t>
            </a:r>
            <a:r>
              <a:rPr lang="it-IT" dirty="0" smtClean="0"/>
              <a:t>– che non abbia già eventualmente risolto il contratto per inadempimento -  non potrebbe far valere la clausola </a:t>
            </a:r>
            <a:r>
              <a:rPr lang="it-IT" dirty="0"/>
              <a:t>di </a:t>
            </a:r>
            <a:r>
              <a:rPr lang="it-IT" i="1" dirty="0" err="1"/>
              <a:t>change</a:t>
            </a:r>
            <a:r>
              <a:rPr lang="it-IT" i="1" dirty="0"/>
              <a:t> of </a:t>
            </a:r>
            <a:r>
              <a:rPr lang="it-IT" i="1" dirty="0" smtClean="0"/>
              <a:t>control</a:t>
            </a:r>
            <a:r>
              <a:rPr lang="it-IT" dirty="0" smtClean="0"/>
              <a:t>, ma </a:t>
            </a:r>
            <a:r>
              <a:rPr lang="it-IT" b="1" u="sng" dirty="0" smtClean="0"/>
              <a:t>avrebbe comunque la possibilità di invocare l’applicazione del secondo comma dell’art. 2558 c.c.</a:t>
            </a:r>
            <a:r>
              <a:rPr lang="it-IT" dirty="0" smtClean="0"/>
              <a:t> (recesso entro 3 mesi dalla notizia dell’avvenuto trasferimento per una  </a:t>
            </a:r>
            <a:r>
              <a:rPr lang="it-IT" dirty="0"/>
              <a:t>«giusta causa</a:t>
            </a:r>
            <a:r>
              <a:rPr lang="it-IT" dirty="0" smtClean="0"/>
              <a:t>» evidentemente diversa dal trasferimento in sé);</a:t>
            </a:r>
          </a:p>
          <a:p>
            <a:pPr marL="514350" indent="-514350" algn="just">
              <a:buFont typeface="+mj-lt"/>
              <a:buAutoNum type="arabicPeriod"/>
            </a:pPr>
            <a:endParaRPr lang="it-IT" dirty="0" smtClean="0"/>
          </a:p>
          <a:p>
            <a:pPr marL="514350" indent="-514350">
              <a:buFont typeface="+mj-lt"/>
              <a:buAutoNum type="arabicPeriod"/>
            </a:pPr>
            <a:endParaRPr lang="it-IT" dirty="0" smtClean="0"/>
          </a:p>
          <a:p>
            <a:pPr marL="514350" indent="-514350">
              <a:buFont typeface="+mj-lt"/>
              <a:buAutoNum type="arabicPeriod"/>
            </a:pPr>
            <a:endParaRPr lang="it-IT" b="1"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25</a:t>
            </a:fld>
            <a:endParaRPr lang="it-IT" dirty="0"/>
          </a:p>
        </p:txBody>
      </p:sp>
    </p:spTree>
    <p:extLst>
      <p:ext uri="{BB962C8B-B14F-4D97-AF65-F5344CB8AC3E}">
        <p14:creationId xmlns:p14="http://schemas.microsoft.com/office/powerpoint/2010/main" val="16146091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a:t>5. Mantenimento dei contratti in corso di esecuzione</a:t>
            </a:r>
            <a:endParaRPr lang="it-IT" sz="2800" dirty="0"/>
          </a:p>
        </p:txBody>
      </p:sp>
      <p:sp>
        <p:nvSpPr>
          <p:cNvPr id="3" name="Segnaposto contenuto 2"/>
          <p:cNvSpPr>
            <a:spLocks noGrp="1"/>
          </p:cNvSpPr>
          <p:nvPr>
            <p:ph idx="1"/>
          </p:nvPr>
        </p:nvSpPr>
        <p:spPr/>
        <p:txBody>
          <a:bodyPr>
            <a:normAutofit fontScale="70000" lnSpcReduction="20000"/>
          </a:bodyPr>
          <a:lstStyle/>
          <a:p>
            <a:pPr marL="514350" indent="-514350" algn="just">
              <a:buFont typeface="+mj-lt"/>
              <a:buAutoNum type="arabicPeriod" startAt="4"/>
            </a:pPr>
            <a:endParaRPr lang="it-IT" dirty="0" smtClean="0"/>
          </a:p>
          <a:p>
            <a:pPr marL="514350" indent="-514350" algn="just">
              <a:buFont typeface="+mj-lt"/>
              <a:buAutoNum type="arabicPeriod" startAt="4"/>
            </a:pPr>
            <a:r>
              <a:rPr lang="it-IT" dirty="0" smtClean="0"/>
              <a:t>Con </a:t>
            </a:r>
            <a:r>
              <a:rPr lang="it-IT" dirty="0"/>
              <a:t>riguardo ai </a:t>
            </a:r>
            <a:r>
              <a:rPr lang="it-IT" b="1" u="sng" dirty="0"/>
              <a:t>contratti pubblici</a:t>
            </a:r>
            <a:r>
              <a:rPr lang="it-IT" dirty="0"/>
              <a:t>, si sottolinea che l’operatività della norma è subordinata alla presentazione di </a:t>
            </a:r>
            <a:r>
              <a:rPr lang="it-IT" b="1" u="sng" dirty="0"/>
              <a:t>un’attestazione di conformità al piano</a:t>
            </a:r>
            <a:r>
              <a:rPr lang="it-IT" dirty="0"/>
              <a:t> e di </a:t>
            </a:r>
            <a:r>
              <a:rPr lang="it-IT" b="1" u="sng" dirty="0"/>
              <a:t>ragionevole capacità di </a:t>
            </a:r>
            <a:r>
              <a:rPr lang="it-IT" b="1" u="sng" dirty="0" smtClean="0"/>
              <a:t>adempimento</a:t>
            </a:r>
            <a:r>
              <a:rPr lang="it-IT" dirty="0" smtClean="0"/>
              <a:t>; </a:t>
            </a:r>
            <a:r>
              <a:rPr lang="it-IT" dirty="0" smtClean="0">
                <a:sym typeface="Wingdings"/>
              </a:rPr>
              <a:t>l’attestazione </a:t>
            </a:r>
            <a:r>
              <a:rPr lang="it-IT" dirty="0">
                <a:sym typeface="Wingdings"/>
              </a:rPr>
              <a:t>deve pertanto contenere: </a:t>
            </a:r>
          </a:p>
          <a:p>
            <a:pPr lvl="1" algn="just">
              <a:buFont typeface="Wingdings"/>
              <a:buChar char="è"/>
            </a:pPr>
            <a:r>
              <a:rPr lang="it-IT" dirty="0" smtClean="0">
                <a:sym typeface="Wingdings"/>
              </a:rPr>
              <a:t>nell’interesse </a:t>
            </a:r>
            <a:r>
              <a:rPr lang="it-IT" dirty="0">
                <a:sym typeface="Wingdings"/>
              </a:rPr>
              <a:t>del debitore e del creditore </a:t>
            </a:r>
            <a:r>
              <a:rPr lang="it-IT" dirty="0" smtClean="0">
                <a:sym typeface="Wingdings"/>
              </a:rPr>
              <a:t>che il contratto pubblico è effettivamente funzionale alla realizzazione del piano; e </a:t>
            </a:r>
          </a:p>
          <a:p>
            <a:pPr lvl="1" algn="just">
              <a:buFont typeface="Wingdings"/>
              <a:buChar char="è"/>
            </a:pPr>
            <a:r>
              <a:rPr lang="it-IT" dirty="0" smtClean="0">
                <a:sym typeface="Wingdings"/>
              </a:rPr>
              <a:t>nell’interesse della pubblica amministrazione che le risorse di cui dispone l’imprenditore gli consentono di dare esecuzione agli obblighi previsti dal contratto pubblico;</a:t>
            </a:r>
          </a:p>
          <a:p>
            <a:pPr marL="457200" lvl="1" indent="0" algn="just">
              <a:buNone/>
            </a:pPr>
            <a:endParaRPr lang="it-IT" u="sng" dirty="0">
              <a:sym typeface="Wingdings"/>
            </a:endParaRPr>
          </a:p>
          <a:p>
            <a:pPr marL="457200" lvl="1" indent="0" algn="just">
              <a:buNone/>
            </a:pPr>
            <a:r>
              <a:rPr lang="it-IT" u="sng" dirty="0" smtClean="0"/>
              <a:t>Nota: spesso </a:t>
            </a:r>
            <a:r>
              <a:rPr lang="it-IT" u="sng" dirty="0"/>
              <a:t>le imprese che operavano in prevalenza con la PA non potevano avvalersi  del c.p. e con esso delle prospettive di risanamento per evitare la risoluzione automatica. </a:t>
            </a:r>
          </a:p>
          <a:p>
            <a:pPr lvl="1" algn="just">
              <a:buFont typeface="Wingdings"/>
              <a:buChar char="è"/>
            </a:pPr>
            <a:endParaRPr lang="it-IT" dirty="0" smtClean="0">
              <a:latin typeface="Wingdings"/>
              <a:ea typeface="Wingdings"/>
              <a:cs typeface="Wingdings"/>
              <a:sym typeface="Wingdings"/>
            </a:endParaRPr>
          </a:p>
          <a:p>
            <a:pPr marL="0" indent="0" algn="just">
              <a:buNone/>
            </a:pPr>
            <a:endParaRPr lang="it-IT" dirty="0"/>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26</a:t>
            </a:fld>
            <a:endParaRPr lang="it-IT" dirty="0"/>
          </a:p>
        </p:txBody>
      </p:sp>
    </p:spTree>
    <p:extLst>
      <p:ext uri="{BB962C8B-B14F-4D97-AF65-F5344CB8AC3E}">
        <p14:creationId xmlns:p14="http://schemas.microsoft.com/office/powerpoint/2010/main" val="7803638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35727"/>
            <a:ext cx="8229600" cy="4290436"/>
          </a:xfrm>
        </p:spPr>
        <p:txBody>
          <a:bodyPr>
            <a:noAutofit/>
          </a:bodyPr>
          <a:lstStyle/>
          <a:p>
            <a:pPr algn="just"/>
            <a:r>
              <a:rPr lang="it-IT" sz="1600" dirty="0" smtClean="0"/>
              <a:t>L'ammissione al concordato preventivo non impedisce </a:t>
            </a:r>
            <a:r>
              <a:rPr lang="it-IT" sz="1600" b="1" u="sng" dirty="0" smtClean="0"/>
              <a:t>la partecipazione a procedure di assegnazione di </a:t>
            </a:r>
            <a:r>
              <a:rPr lang="it-IT" sz="1600" b="1" dirty="0" smtClean="0"/>
              <a:t>contratti pubblici</a:t>
            </a:r>
            <a:r>
              <a:rPr lang="it-IT" sz="1600" dirty="0" smtClean="0"/>
              <a:t>, quando l'impresa presenta in gara:</a:t>
            </a:r>
          </a:p>
          <a:p>
            <a:pPr lvl="1" algn="just">
              <a:buFont typeface="+mj-lt"/>
              <a:buAutoNum type="alphaLcParenR"/>
            </a:pPr>
            <a:r>
              <a:rPr lang="it-IT" sz="1600" b="1" u="sng" dirty="0" smtClean="0"/>
              <a:t>relazione dell’</a:t>
            </a:r>
            <a:r>
              <a:rPr lang="it-IT" sz="1600" b="1" u="sng" dirty="0" err="1" smtClean="0"/>
              <a:t>asseveratore</a:t>
            </a:r>
            <a:r>
              <a:rPr lang="it-IT" sz="1600" b="1" u="sng" dirty="0" smtClean="0"/>
              <a:t> che attesti che</a:t>
            </a:r>
            <a:r>
              <a:rPr lang="it-IT" sz="1600" u="sng" dirty="0" smtClean="0"/>
              <a:t> </a:t>
            </a:r>
            <a:r>
              <a:rPr lang="it-IT" sz="1600" b="1" u="sng" dirty="0" smtClean="0"/>
              <a:t>la conformità al piano e la ragionevole capacità di adempimento del contratto </a:t>
            </a:r>
            <a:r>
              <a:rPr lang="it-IT" sz="1600" dirty="0" smtClean="0"/>
              <a:t>(medesima previsione per la continuazione dei contratti con la PA in essere);</a:t>
            </a:r>
          </a:p>
          <a:p>
            <a:pPr lvl="1" algn="just">
              <a:buFont typeface="+mj-lt"/>
              <a:buAutoNum type="alphaLcParenR"/>
            </a:pPr>
            <a:r>
              <a:rPr lang="it-IT" sz="1600" b="1" u="sng" dirty="0" smtClean="0"/>
              <a:t>la </a:t>
            </a:r>
            <a:r>
              <a:rPr lang="it-IT" sz="1600" b="1" u="sng" dirty="0"/>
              <a:t>dichiarazione di altro operatore in possesso dei requisiti </a:t>
            </a:r>
            <a:r>
              <a:rPr lang="it-IT" sz="1600" dirty="0"/>
              <a:t>di carattere generale, di capacità finanziaria, tecnica, economica nonché di certificazione, </a:t>
            </a:r>
            <a:r>
              <a:rPr lang="it-IT" sz="1600" b="1" u="sng" dirty="0"/>
              <a:t>richiesti per l'affidamento dell'appalto</a:t>
            </a:r>
            <a:r>
              <a:rPr lang="it-IT" sz="1600" dirty="0"/>
              <a:t>, il quale </a:t>
            </a:r>
            <a:r>
              <a:rPr lang="it-IT" sz="1600" b="1" dirty="0"/>
              <a:t>si </a:t>
            </a:r>
            <a:r>
              <a:rPr lang="it-IT" sz="1600" b="1" u="sng" dirty="0" err="1"/>
              <a:t>é</a:t>
            </a:r>
            <a:r>
              <a:rPr lang="it-IT" sz="1600" b="1" u="sng" dirty="0"/>
              <a:t> impegnato nei confronti del concorrente e della stazione appaltante a mettere a disposizione, per la durata del contratto, le risorse necessarie all'esecuzione dell'appalto e a subentrare all'impresa </a:t>
            </a:r>
            <a:r>
              <a:rPr lang="it-IT" sz="1600" b="1" u="sng" dirty="0" err="1"/>
              <a:t>ausiliata</a:t>
            </a:r>
            <a:r>
              <a:rPr lang="it-IT" sz="1600" b="1" dirty="0"/>
              <a:t> </a:t>
            </a:r>
            <a:r>
              <a:rPr lang="it-IT" sz="1600" dirty="0"/>
              <a:t>nel caso in cui questa fallisca nel corso della gara ovvero dopo la stipulazione del contratto, ovvero non sia per qualsiasi ragione più in grado di dare regolare esecuzione </a:t>
            </a:r>
            <a:r>
              <a:rPr lang="it-IT" sz="1600" dirty="0" smtClean="0"/>
              <a:t>all'appalto.</a:t>
            </a:r>
          </a:p>
          <a:p>
            <a:pPr marL="457200" lvl="1" indent="0" algn="just">
              <a:buNone/>
            </a:pPr>
            <a:endParaRPr lang="it-IT" sz="1600" b="1" u="sng" dirty="0"/>
          </a:p>
          <a:p>
            <a:pPr marL="342900" lvl="1" indent="-342900" algn="just">
              <a:buFont typeface="Arial"/>
              <a:buChar char="•"/>
            </a:pPr>
            <a:r>
              <a:rPr lang="it-IT" sz="1600" b="1" u="sng" dirty="0" err="1" smtClean="0"/>
              <a:t>lnoltre</a:t>
            </a:r>
            <a:r>
              <a:rPr lang="it-IT" sz="1600" b="1" u="sng" dirty="0" smtClean="0"/>
              <a:t> l'impresa </a:t>
            </a:r>
            <a:r>
              <a:rPr lang="it-IT" sz="1600" b="1" u="sng" dirty="0"/>
              <a:t>in concordato può concorrere anche riunita in raggruppamento temporaneo di imprese, purché non rivesta la qualità di mandataria </a:t>
            </a:r>
            <a:r>
              <a:rPr lang="it-IT" sz="1600" dirty="0"/>
              <a:t>e sempre che le altre imprese aderenti al raggruppamento non siano assoggettate ad una procedura concorsuale</a:t>
            </a:r>
            <a:r>
              <a:rPr lang="it-IT" sz="1600" i="1" dirty="0"/>
              <a:t>. </a:t>
            </a:r>
            <a:endParaRPr lang="it-IT" sz="1600" dirty="0"/>
          </a:p>
          <a:p>
            <a:pPr lvl="1" algn="just">
              <a:buFont typeface="+mj-lt"/>
              <a:buAutoNum type="alphaLcParenR"/>
            </a:pPr>
            <a:endParaRPr lang="it-IT" sz="2000" dirty="0" smtClean="0"/>
          </a:p>
        </p:txBody>
      </p:sp>
      <p:sp>
        <p:nvSpPr>
          <p:cNvPr id="4" name="Titolo 3"/>
          <p:cNvSpPr>
            <a:spLocks noGrp="1"/>
          </p:cNvSpPr>
          <p:nvPr>
            <p:ph type="title"/>
          </p:nvPr>
        </p:nvSpPr>
        <p:spPr>
          <a:xfrm>
            <a:off x="457200" y="261937"/>
            <a:ext cx="8229600" cy="1237817"/>
          </a:xfrm>
        </p:spPr>
        <p:txBody>
          <a:bodyPr>
            <a:normAutofit fontScale="90000"/>
          </a:bodyPr>
          <a:lstStyle/>
          <a:p>
            <a:pPr algn="ctr"/>
            <a:r>
              <a:rPr lang="it-IT" dirty="0"/>
              <a:t>Il Concordato in continuità</a:t>
            </a:r>
            <a:br>
              <a:rPr lang="it-IT" dirty="0"/>
            </a:br>
            <a:r>
              <a:rPr lang="it-IT" dirty="0"/>
              <a:t>6. Partecipazioni a gare e assegnazioni di contributi </a:t>
            </a:r>
            <a:r>
              <a:rPr lang="it-IT" dirty="0" smtClean="0"/>
              <a:t>pubblici</a:t>
            </a:r>
            <a:endParaRPr lang="it-IT" dirty="0"/>
          </a:p>
        </p:txBody>
      </p:sp>
      <p:sp>
        <p:nvSpPr>
          <p:cNvPr id="5" name="Segnaposto numero diapositiva 4"/>
          <p:cNvSpPr>
            <a:spLocks noGrp="1"/>
          </p:cNvSpPr>
          <p:nvPr>
            <p:ph type="sldNum" sz="quarter" idx="12"/>
          </p:nvPr>
        </p:nvSpPr>
        <p:spPr/>
        <p:txBody>
          <a:bodyPr/>
          <a:lstStyle/>
          <a:p>
            <a:fld id="{C81C2538-63A6-B742-B9B0-E21ABA0CB349}" type="slidenum">
              <a:rPr lang="it-IT" smtClean="0"/>
              <a:t>27</a:t>
            </a:fld>
            <a:endParaRPr lang="it-IT" dirty="0"/>
          </a:p>
        </p:txBody>
      </p:sp>
    </p:spTree>
    <p:extLst>
      <p:ext uri="{BB962C8B-B14F-4D97-AF65-F5344CB8AC3E}">
        <p14:creationId xmlns:p14="http://schemas.microsoft.com/office/powerpoint/2010/main" val="9783163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dirty="0" smtClean="0"/>
              <a:t>In tutti i procedimenti di autorizzazione al compimento di atti </a:t>
            </a:r>
            <a:r>
              <a:rPr lang="it-IT" b="1" u="sng" dirty="0" smtClean="0"/>
              <a:t>il Tribunale provvede in composizione collegiale con rito camerale</a:t>
            </a:r>
            <a:r>
              <a:rPr lang="it-IT" dirty="0" smtClean="0"/>
              <a:t>, previa eventuale convocazione dell’imprenditore e alla presenza del PM, e potrà assegnare all’occorrenza un termine per integrare la domanda o fornire chiarimenti. Se ci sono controinteressati è necessario disporne la convocazione (ad esempio la PA per le autorizzazioni che la coinvolgono).</a:t>
            </a:r>
          </a:p>
          <a:p>
            <a:pPr algn="just"/>
            <a:endParaRPr lang="it-IT" dirty="0" smtClean="0"/>
          </a:p>
          <a:p>
            <a:pPr algn="just"/>
            <a:r>
              <a:rPr lang="it-IT" dirty="0" smtClean="0"/>
              <a:t>I pagamenti di crediti anteriori possono essere autorizzati nei soli casi previsti tassativamente dalla legge (l’autorizzazione riguarda solo il momento temporale del pagamento e non l’importo); per permettere al Tribunale di valutare è sempre necessaria l’immediata produzione del piano/proposta con l’eventuale suddivisione in classi, poiché il pagamento anticipato di crediti anteriori va autorizzato con le modalità quantitative che riguardano i crediti di pari rango o classe.</a:t>
            </a:r>
          </a:p>
          <a:p>
            <a:pPr algn="just"/>
            <a:endParaRPr lang="it-IT" dirty="0" smtClean="0"/>
          </a:p>
          <a:p>
            <a:pPr marL="514350" indent="-514350">
              <a:buFont typeface="+mj-lt"/>
              <a:buAutoNum type="arabicPeriod"/>
            </a:pPr>
            <a:endParaRPr lang="it-IT" dirty="0" smtClean="0"/>
          </a:p>
          <a:p>
            <a:endParaRPr lang="it-IT" dirty="0"/>
          </a:p>
        </p:txBody>
      </p:sp>
      <p:sp>
        <p:nvSpPr>
          <p:cNvPr id="4" name="Titolo 3"/>
          <p:cNvSpPr>
            <a:spLocks noGrp="1"/>
          </p:cNvSpPr>
          <p:nvPr>
            <p:ph type="title"/>
          </p:nvPr>
        </p:nvSpPr>
        <p:spPr/>
        <p:txBody>
          <a:bodyPr>
            <a:normAutofit/>
          </a:bodyPr>
          <a:lstStyle/>
          <a:p>
            <a:pPr algn="ctr"/>
            <a:r>
              <a:rPr lang="it-IT" dirty="0"/>
              <a:t>Il Concordato in continuità</a:t>
            </a:r>
            <a:br>
              <a:rPr lang="it-IT" dirty="0"/>
            </a:br>
            <a:r>
              <a:rPr lang="it-IT" dirty="0" smtClean="0"/>
              <a:t>7. Atti </a:t>
            </a:r>
            <a:r>
              <a:rPr lang="it-IT" dirty="0"/>
              <a:t>e Autorizzazioni speciali nel </a:t>
            </a:r>
            <a:r>
              <a:rPr lang="it-IT" dirty="0" smtClean="0"/>
              <a:t>concordato</a:t>
            </a:r>
            <a:endParaRPr lang="it-IT" dirty="0"/>
          </a:p>
        </p:txBody>
      </p:sp>
      <p:sp>
        <p:nvSpPr>
          <p:cNvPr id="6" name="Segnaposto numero diapositiva 5"/>
          <p:cNvSpPr>
            <a:spLocks noGrp="1"/>
          </p:cNvSpPr>
          <p:nvPr>
            <p:ph type="sldNum" sz="quarter" idx="12"/>
          </p:nvPr>
        </p:nvSpPr>
        <p:spPr/>
        <p:txBody>
          <a:bodyPr/>
          <a:lstStyle/>
          <a:p>
            <a:fld id="{C81C2538-63A6-B742-B9B0-E21ABA0CB349}" type="slidenum">
              <a:rPr lang="it-IT" smtClean="0"/>
              <a:t>28</a:t>
            </a:fld>
            <a:endParaRPr lang="it-IT" dirty="0"/>
          </a:p>
        </p:txBody>
      </p:sp>
    </p:spTree>
    <p:extLst>
      <p:ext uri="{BB962C8B-B14F-4D97-AF65-F5344CB8AC3E}">
        <p14:creationId xmlns:p14="http://schemas.microsoft.com/office/powerpoint/2010/main" val="42811195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smtClean="0"/>
              <a:t>7. </a:t>
            </a:r>
            <a:r>
              <a:rPr lang="it-IT" dirty="0"/>
              <a:t>Atti e Autorizzazioni speciali nel </a:t>
            </a:r>
            <a:r>
              <a:rPr lang="it-IT" dirty="0" smtClean="0"/>
              <a:t>concordato (segue)</a:t>
            </a:r>
            <a:endParaRPr lang="it-IT" sz="2800" dirty="0"/>
          </a:p>
        </p:txBody>
      </p:sp>
      <p:sp>
        <p:nvSpPr>
          <p:cNvPr id="3" name="Segnaposto contenuto 2"/>
          <p:cNvSpPr>
            <a:spLocks noGrp="1"/>
          </p:cNvSpPr>
          <p:nvPr>
            <p:ph idx="1"/>
          </p:nvPr>
        </p:nvSpPr>
        <p:spPr/>
        <p:txBody>
          <a:bodyPr>
            <a:normAutofit fontScale="92500" lnSpcReduction="20000"/>
          </a:bodyPr>
          <a:lstStyle/>
          <a:p>
            <a:pPr lvl="0" algn="just"/>
            <a:endParaRPr lang="it-IT" sz="2000" dirty="0" smtClean="0">
              <a:solidFill>
                <a:prstClr val="black"/>
              </a:solidFill>
            </a:endParaRPr>
          </a:p>
          <a:p>
            <a:pPr lvl="0" algn="just"/>
            <a:r>
              <a:rPr lang="it-IT" sz="2100" dirty="0" smtClean="0">
                <a:solidFill>
                  <a:prstClr val="black"/>
                </a:solidFill>
              </a:rPr>
              <a:t>Per </a:t>
            </a:r>
            <a:r>
              <a:rPr lang="it-IT" sz="2100" b="1" u="sng" dirty="0">
                <a:solidFill>
                  <a:prstClr val="black"/>
                </a:solidFill>
              </a:rPr>
              <a:t>l’autorizzazione al compimento di atti di straordinaria amministrazione</a:t>
            </a:r>
            <a:r>
              <a:rPr lang="it-IT" sz="2100" dirty="0">
                <a:solidFill>
                  <a:prstClr val="black"/>
                </a:solidFill>
              </a:rPr>
              <a:t>:</a:t>
            </a:r>
          </a:p>
          <a:p>
            <a:pPr marL="514350" lvl="0" indent="-514350" algn="just">
              <a:buFont typeface="+mj-lt"/>
              <a:buAutoNum type="arabicPeriod"/>
            </a:pPr>
            <a:endParaRPr lang="it-IT" sz="2100" dirty="0" smtClean="0">
              <a:solidFill>
                <a:prstClr val="black"/>
              </a:solidFill>
            </a:endParaRPr>
          </a:p>
          <a:p>
            <a:pPr marL="514350" lvl="0" indent="-514350" algn="just">
              <a:buFont typeface="+mj-lt"/>
              <a:buAutoNum type="arabicPeriod"/>
            </a:pPr>
            <a:r>
              <a:rPr lang="it-IT" sz="2100" dirty="0" smtClean="0">
                <a:solidFill>
                  <a:prstClr val="black"/>
                </a:solidFill>
              </a:rPr>
              <a:t>è </a:t>
            </a:r>
            <a:r>
              <a:rPr lang="it-IT" sz="2100" dirty="0">
                <a:solidFill>
                  <a:prstClr val="black"/>
                </a:solidFill>
              </a:rPr>
              <a:t>sempre competente </a:t>
            </a:r>
            <a:r>
              <a:rPr lang="it-IT" sz="2100" b="1" u="sng" dirty="0">
                <a:solidFill>
                  <a:prstClr val="black"/>
                </a:solidFill>
              </a:rPr>
              <a:t>il Collegio</a:t>
            </a:r>
            <a:r>
              <a:rPr lang="it-IT" sz="2100" dirty="0">
                <a:solidFill>
                  <a:prstClr val="black"/>
                </a:solidFill>
              </a:rPr>
              <a:t>, previa istruttoria del Giudice relatore dopo il decreto di ammissione del giudice delegato;</a:t>
            </a:r>
          </a:p>
          <a:p>
            <a:pPr marL="514350" lvl="0" indent="-514350" algn="just">
              <a:buFont typeface="+mj-lt"/>
              <a:buAutoNum type="arabicPeriod"/>
            </a:pPr>
            <a:endParaRPr lang="it-IT" sz="2100" dirty="0" smtClean="0">
              <a:solidFill>
                <a:prstClr val="black"/>
              </a:solidFill>
            </a:endParaRPr>
          </a:p>
          <a:p>
            <a:pPr marL="514350" lvl="0" indent="-514350" algn="just">
              <a:buFont typeface="+mj-lt"/>
              <a:buAutoNum type="arabicPeriod"/>
            </a:pPr>
            <a:r>
              <a:rPr lang="it-IT" sz="2100" dirty="0" smtClean="0">
                <a:solidFill>
                  <a:prstClr val="black"/>
                </a:solidFill>
              </a:rPr>
              <a:t>occorre </a:t>
            </a:r>
            <a:r>
              <a:rPr lang="it-IT" sz="2100" dirty="0">
                <a:solidFill>
                  <a:prstClr val="black"/>
                </a:solidFill>
              </a:rPr>
              <a:t>che siano indicati i </a:t>
            </a:r>
            <a:r>
              <a:rPr lang="it-IT" sz="2100" b="1" u="sng" dirty="0">
                <a:solidFill>
                  <a:prstClr val="black"/>
                </a:solidFill>
              </a:rPr>
              <a:t>caratteri di massima del concordato</a:t>
            </a:r>
            <a:r>
              <a:rPr lang="it-IT" sz="2100" dirty="0">
                <a:solidFill>
                  <a:prstClr val="black"/>
                </a:solidFill>
              </a:rPr>
              <a:t>, le </a:t>
            </a:r>
            <a:r>
              <a:rPr lang="it-IT" sz="2100" b="1" u="sng" dirty="0">
                <a:solidFill>
                  <a:prstClr val="black"/>
                </a:solidFill>
              </a:rPr>
              <a:t>voci attive e passive dell’impresa</a:t>
            </a:r>
            <a:r>
              <a:rPr lang="it-IT" sz="2100" dirty="0">
                <a:solidFill>
                  <a:prstClr val="black"/>
                </a:solidFill>
              </a:rPr>
              <a:t>, </a:t>
            </a:r>
            <a:r>
              <a:rPr lang="it-IT" sz="2100" b="1" u="sng" dirty="0">
                <a:solidFill>
                  <a:prstClr val="black"/>
                </a:solidFill>
              </a:rPr>
              <a:t>gli atti di gestione</a:t>
            </a:r>
            <a:r>
              <a:rPr lang="it-IT" sz="2100" dirty="0">
                <a:solidFill>
                  <a:prstClr val="black"/>
                </a:solidFill>
              </a:rPr>
              <a:t> che si intono compiere previa autorizzazione, con l’illustrazione delle relative </a:t>
            </a:r>
            <a:r>
              <a:rPr lang="it-IT" sz="2100" b="1" u="sng" dirty="0">
                <a:solidFill>
                  <a:prstClr val="black"/>
                </a:solidFill>
              </a:rPr>
              <a:t>finalità</a:t>
            </a:r>
            <a:r>
              <a:rPr lang="it-IT" sz="2100" dirty="0">
                <a:solidFill>
                  <a:prstClr val="black"/>
                </a:solidFill>
              </a:rPr>
              <a:t>, </a:t>
            </a:r>
            <a:r>
              <a:rPr lang="it-IT" sz="2100" b="1" u="sng" dirty="0">
                <a:solidFill>
                  <a:prstClr val="black"/>
                </a:solidFill>
              </a:rPr>
              <a:t>gli oneri che conseguiranno</a:t>
            </a:r>
            <a:r>
              <a:rPr lang="it-IT" sz="2100" dirty="0">
                <a:solidFill>
                  <a:prstClr val="black"/>
                </a:solidFill>
              </a:rPr>
              <a:t>, altrimenti  </a:t>
            </a:r>
            <a:r>
              <a:rPr lang="it-IT" sz="2100" dirty="0">
                <a:solidFill>
                  <a:prstClr val="black"/>
                </a:solidFill>
                <a:latin typeface="Wingdings"/>
                <a:ea typeface="Wingdings"/>
                <a:cs typeface="Wingdings"/>
                <a:sym typeface="Wingdings"/>
              </a:rPr>
              <a:t> </a:t>
            </a:r>
            <a:r>
              <a:rPr lang="it-IT" sz="2100" b="1" dirty="0">
                <a:solidFill>
                  <a:prstClr val="black"/>
                </a:solidFill>
              </a:rPr>
              <a:t>INAMMISSIBILITA’ della domanda</a:t>
            </a:r>
            <a:r>
              <a:rPr lang="it-IT" sz="2100" dirty="0">
                <a:solidFill>
                  <a:prstClr val="black"/>
                </a:solidFill>
              </a:rPr>
              <a:t>. </a:t>
            </a:r>
            <a:endParaRPr lang="it-IT" sz="2100" dirty="0" smtClean="0">
              <a:solidFill>
                <a:prstClr val="black"/>
              </a:solidFill>
            </a:endParaRPr>
          </a:p>
          <a:p>
            <a:pPr marL="914400" lvl="1" indent="-514350" algn="just"/>
            <a:r>
              <a:rPr lang="it-IT" sz="2100" i="1" dirty="0" smtClean="0">
                <a:solidFill>
                  <a:prstClr val="black"/>
                </a:solidFill>
              </a:rPr>
              <a:t>(</a:t>
            </a:r>
            <a:r>
              <a:rPr lang="it-IT" sz="1700" i="1" dirty="0">
                <a:solidFill>
                  <a:prstClr val="black"/>
                </a:solidFill>
              </a:rPr>
              <a:t>Tribunale Pinerolo 9 gennaio 2013, secondo cui “La domanda di concordato preventivo con 	riserva deve essere dichiarata inammissibile non solo quando siano stati violati gli obblighi </a:t>
            </a:r>
            <a:r>
              <a:rPr lang="it-IT" sz="1700" i="1" dirty="0" smtClean="0">
                <a:solidFill>
                  <a:prstClr val="black"/>
                </a:solidFill>
              </a:rPr>
              <a:t>informativi </a:t>
            </a:r>
            <a:r>
              <a:rPr lang="it-IT" sz="1700" i="1" dirty="0">
                <a:solidFill>
                  <a:prstClr val="black"/>
                </a:solidFill>
              </a:rPr>
              <a:t>periodici disposti dal collegio, ma anche quando siano stati compiuti atti di </a:t>
            </a:r>
            <a:r>
              <a:rPr lang="it-IT" sz="1700" i="1" dirty="0" smtClean="0">
                <a:solidFill>
                  <a:prstClr val="black"/>
                </a:solidFill>
              </a:rPr>
              <a:t>straordinaria </a:t>
            </a:r>
            <a:r>
              <a:rPr lang="it-IT" sz="1700" i="1" dirty="0">
                <a:solidFill>
                  <a:prstClr val="black"/>
                </a:solidFill>
              </a:rPr>
              <a:t>amministrazione senza l’autorizzazione del tribunale</a:t>
            </a:r>
            <a:r>
              <a:rPr lang="it-IT" sz="1700" dirty="0" smtClean="0">
                <a:solidFill>
                  <a:prstClr val="black"/>
                </a:solidFill>
              </a:rPr>
              <a:t>.» Nel </a:t>
            </a:r>
            <a:r>
              <a:rPr lang="it-IT" sz="1700" dirty="0">
                <a:solidFill>
                  <a:prstClr val="black"/>
                </a:solidFill>
              </a:rPr>
              <a:t>caso di </a:t>
            </a:r>
            <a:r>
              <a:rPr lang="it-IT" sz="1700" dirty="0" smtClean="0">
                <a:solidFill>
                  <a:prstClr val="black"/>
                </a:solidFill>
              </a:rPr>
              <a:t>specie sono stati ritenuti </a:t>
            </a:r>
            <a:r>
              <a:rPr lang="it-IT" sz="1700" dirty="0">
                <a:solidFill>
                  <a:prstClr val="black"/>
                </a:solidFill>
              </a:rPr>
              <a:t>atti </a:t>
            </a:r>
            <a:r>
              <a:rPr lang="it-IT" sz="1700" dirty="0" smtClean="0">
                <a:solidFill>
                  <a:prstClr val="black"/>
                </a:solidFill>
              </a:rPr>
              <a:t>di </a:t>
            </a:r>
            <a:r>
              <a:rPr lang="it-IT" sz="1700" dirty="0">
                <a:solidFill>
                  <a:prstClr val="black"/>
                </a:solidFill>
              </a:rPr>
              <a:t>straordinaria </a:t>
            </a:r>
            <a:r>
              <a:rPr lang="it-IT" sz="1700" dirty="0" smtClean="0">
                <a:solidFill>
                  <a:prstClr val="black"/>
                </a:solidFill>
              </a:rPr>
              <a:t>amministrazione: </a:t>
            </a:r>
            <a:r>
              <a:rPr lang="it-IT" sz="1700" dirty="0">
                <a:solidFill>
                  <a:prstClr val="black"/>
                </a:solidFill>
              </a:rPr>
              <a:t>il contratto di comodato di un immobile, la </a:t>
            </a:r>
            <a:r>
              <a:rPr lang="it-IT" sz="1700" dirty="0" smtClean="0">
                <a:solidFill>
                  <a:prstClr val="black"/>
                </a:solidFill>
              </a:rPr>
              <a:t>ripresa dell’attività </a:t>
            </a:r>
            <a:r>
              <a:rPr lang="it-IT" sz="1700" dirty="0">
                <a:solidFill>
                  <a:prstClr val="black"/>
                </a:solidFill>
              </a:rPr>
              <a:t>produttiva di una società in liquidazione e l’assunzione a tempo determinato di </a:t>
            </a:r>
            <a:r>
              <a:rPr lang="it-IT" sz="1700" dirty="0" smtClean="0">
                <a:solidFill>
                  <a:prstClr val="black"/>
                </a:solidFill>
              </a:rPr>
              <a:t>personale </a:t>
            </a:r>
            <a:r>
              <a:rPr lang="it-IT" sz="1700" dirty="0">
                <a:solidFill>
                  <a:prstClr val="black"/>
                </a:solidFill>
              </a:rPr>
              <a:t>dipendente</a:t>
            </a:r>
            <a:r>
              <a:rPr lang="it-IT" sz="1700" dirty="0" smtClean="0">
                <a:solidFill>
                  <a:prstClr val="black"/>
                </a:solidFill>
              </a:rPr>
              <a:t>)</a:t>
            </a:r>
          </a:p>
          <a:p>
            <a:pPr marL="0" lvl="0" indent="0" algn="just">
              <a:buNone/>
            </a:pPr>
            <a:endParaRPr lang="it-IT" sz="2100" dirty="0">
              <a:solidFill>
                <a:prstClr val="black"/>
              </a:solidFill>
            </a:endParaRPr>
          </a:p>
          <a:p>
            <a:pPr marL="0" indent="0">
              <a:buNone/>
            </a:pPr>
            <a:endParaRPr lang="it-IT" sz="2100"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29</a:t>
            </a:fld>
            <a:endParaRPr lang="it-IT" dirty="0"/>
          </a:p>
        </p:txBody>
      </p:sp>
    </p:spTree>
    <p:extLst>
      <p:ext uri="{BB962C8B-B14F-4D97-AF65-F5344CB8AC3E}">
        <p14:creationId xmlns:p14="http://schemas.microsoft.com/office/powerpoint/2010/main" val="193175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Sommario dei contenuti</a:t>
            </a:r>
            <a:endParaRPr lang="it-IT" dirty="0"/>
          </a:p>
        </p:txBody>
      </p:sp>
      <p:sp>
        <p:nvSpPr>
          <p:cNvPr id="3" name="Segnaposto contenuto 2"/>
          <p:cNvSpPr>
            <a:spLocks noGrp="1"/>
          </p:cNvSpPr>
          <p:nvPr>
            <p:ph idx="1"/>
          </p:nvPr>
        </p:nvSpPr>
        <p:spPr>
          <a:xfrm>
            <a:off x="457200" y="1512454"/>
            <a:ext cx="8229600" cy="4613709"/>
          </a:xfrm>
        </p:spPr>
        <p:txBody>
          <a:bodyPr>
            <a:normAutofit fontScale="55000" lnSpcReduction="20000"/>
          </a:bodyPr>
          <a:lstStyle/>
          <a:p>
            <a:pPr>
              <a:buFont typeface="Wingdings" charset="2"/>
              <a:buChar char="Ø"/>
            </a:pPr>
            <a:r>
              <a:rPr lang="it-IT" b="1" dirty="0" smtClean="0"/>
              <a:t>Il concordato in continuità</a:t>
            </a:r>
            <a:endParaRPr lang="it-IT" dirty="0" smtClean="0"/>
          </a:p>
          <a:p>
            <a:pPr marL="971550" lvl="1" indent="-514350">
              <a:buFont typeface="+mj-lt"/>
              <a:buAutoNum type="arabicPeriod"/>
            </a:pPr>
            <a:r>
              <a:rPr lang="it-IT" dirty="0" smtClean="0"/>
              <a:t>La definizione di “continuità” la prosecuzione dell’attività:</a:t>
            </a:r>
          </a:p>
          <a:p>
            <a:pPr marL="1371600" lvl="2" indent="-514350">
              <a:buFont typeface="+mj-lt"/>
              <a:buAutoNum type="alphaLcParenR"/>
            </a:pPr>
            <a:r>
              <a:rPr lang="it-IT" dirty="0" smtClean="0"/>
              <a:t>da parte del medesimo imprenditore </a:t>
            </a:r>
          </a:p>
          <a:p>
            <a:pPr marL="1371600" lvl="2" indent="-514350">
              <a:buFont typeface="+mj-lt"/>
              <a:buAutoNum type="alphaLcParenR"/>
            </a:pPr>
            <a:r>
              <a:rPr lang="it-IT" dirty="0" smtClean="0"/>
              <a:t>mediante cessione d’azienda in esercizio</a:t>
            </a:r>
          </a:p>
          <a:p>
            <a:pPr marL="1371600" lvl="2" indent="-514350">
              <a:buFont typeface="+mj-lt"/>
              <a:buAutoNum type="alphaLcParenR"/>
            </a:pPr>
            <a:r>
              <a:rPr lang="it-IT" dirty="0" smtClean="0"/>
              <a:t>mediante </a:t>
            </a:r>
            <a:r>
              <a:rPr lang="it-IT" dirty="0" smtClean="0"/>
              <a:t>conferimento di azienda</a:t>
            </a:r>
          </a:p>
          <a:p>
            <a:pPr marL="971550" lvl="1" indent="-514350">
              <a:buFont typeface="+mj-lt"/>
              <a:buAutoNum type="arabicPeriod"/>
            </a:pPr>
            <a:r>
              <a:rPr lang="it-IT" sz="2700" dirty="0" smtClean="0"/>
              <a:t>Le diverse tipologie di concordato</a:t>
            </a:r>
          </a:p>
          <a:p>
            <a:pPr marL="1371600" lvl="2" indent="-514350">
              <a:buFont typeface="+mj-lt"/>
              <a:buAutoNum type="alphaLcParenR"/>
            </a:pPr>
            <a:r>
              <a:rPr lang="it-IT" dirty="0" smtClean="0"/>
              <a:t>Concordato liquidatorio</a:t>
            </a:r>
          </a:p>
          <a:p>
            <a:pPr marL="1371600" lvl="2" indent="-514350">
              <a:buFont typeface="+mj-lt"/>
              <a:buAutoNum type="alphaLcParenR"/>
            </a:pPr>
            <a:r>
              <a:rPr lang="it-IT" dirty="0" smtClean="0"/>
              <a:t>Concordato conservativo</a:t>
            </a:r>
          </a:p>
          <a:p>
            <a:pPr marL="1828800" lvl="3" indent="-514350"/>
            <a:r>
              <a:rPr lang="it-IT" dirty="0" smtClean="0"/>
              <a:t>Concordato di risanamento</a:t>
            </a:r>
          </a:p>
          <a:p>
            <a:pPr marL="1828800" lvl="3" indent="-514350"/>
            <a:r>
              <a:rPr lang="it-IT" dirty="0" smtClean="0"/>
              <a:t>Concordato di concessione</a:t>
            </a:r>
          </a:p>
          <a:p>
            <a:pPr marL="1371600" lvl="2" indent="-514350">
              <a:buFont typeface="+mj-lt"/>
              <a:buAutoNum type="alphaLcParenR"/>
            </a:pPr>
            <a:r>
              <a:rPr lang="it-IT" dirty="0" smtClean="0"/>
              <a:t>Concordato misto</a:t>
            </a:r>
          </a:p>
          <a:p>
            <a:pPr marL="971550" lvl="1" indent="-514350">
              <a:buFont typeface="+mj-lt"/>
              <a:buAutoNum type="arabicPeriod"/>
            </a:pPr>
            <a:r>
              <a:rPr lang="it-IT" dirty="0" smtClean="0"/>
              <a:t>La </a:t>
            </a:r>
            <a:r>
              <a:rPr lang="it-IT" dirty="0"/>
              <a:t>liquidazione dei beni non funzionali all’esercizio di </a:t>
            </a:r>
            <a:r>
              <a:rPr lang="it-IT" dirty="0" smtClean="0"/>
              <a:t>impresa</a:t>
            </a:r>
            <a:endParaRPr lang="it-IT" dirty="0"/>
          </a:p>
          <a:p>
            <a:pPr marL="971550" lvl="1" indent="-514350">
              <a:buFont typeface="+mj-lt"/>
              <a:buAutoNum type="arabicPeriod"/>
            </a:pPr>
            <a:r>
              <a:rPr lang="it-IT" dirty="0" smtClean="0"/>
              <a:t>Le due precise condizioni</a:t>
            </a:r>
          </a:p>
          <a:p>
            <a:pPr marL="1371600" lvl="2" indent="-514350">
              <a:buFont typeface="+mj-lt"/>
              <a:buAutoNum type="alphaLcParenR"/>
            </a:pPr>
            <a:r>
              <a:rPr lang="it-IT" dirty="0" smtClean="0"/>
              <a:t>Il </a:t>
            </a:r>
            <a:r>
              <a:rPr lang="it-IT" i="1" dirty="0" smtClean="0"/>
              <a:t>budget </a:t>
            </a:r>
            <a:r>
              <a:rPr lang="it-IT" dirty="0" smtClean="0"/>
              <a:t>del concordato</a:t>
            </a:r>
          </a:p>
          <a:p>
            <a:pPr marL="1371600" lvl="2" indent="-514350">
              <a:buFont typeface="+mj-lt"/>
              <a:buAutoNum type="alphaLcParenR"/>
            </a:pPr>
            <a:r>
              <a:rPr lang="it-IT" dirty="0" smtClean="0"/>
              <a:t>La migliore soddisfazione dei creditori</a:t>
            </a:r>
          </a:p>
          <a:p>
            <a:pPr marL="971550" lvl="1" indent="-514350">
              <a:buFont typeface="+mj-lt"/>
              <a:buAutoNum type="arabicPeriod"/>
            </a:pPr>
            <a:r>
              <a:rPr lang="it-IT" dirty="0" smtClean="0"/>
              <a:t>Mantenimento dei contratti in corso di esecuzione</a:t>
            </a:r>
          </a:p>
          <a:p>
            <a:pPr marL="971550" lvl="1" indent="-514350">
              <a:buFont typeface="+mj-lt"/>
              <a:buAutoNum type="arabicPeriod"/>
            </a:pPr>
            <a:r>
              <a:rPr lang="it-IT" dirty="0" smtClean="0"/>
              <a:t>Contatti pubblici e concordato in continuità</a:t>
            </a:r>
          </a:p>
          <a:p>
            <a:pPr marL="971550" lvl="1" indent="-514350">
              <a:buFont typeface="+mj-lt"/>
              <a:buAutoNum type="arabicPeriod"/>
            </a:pPr>
            <a:r>
              <a:rPr lang="it-IT" dirty="0" smtClean="0"/>
              <a:t>Atti e autorizzazioni speciali nel concordato in continuità</a:t>
            </a:r>
          </a:p>
          <a:p>
            <a:pPr marL="971550" lvl="1" indent="-514350">
              <a:buFont typeface="+mj-lt"/>
              <a:buAutoNum type="arabicPeriod"/>
            </a:pPr>
            <a:r>
              <a:rPr lang="it-IT" dirty="0" smtClean="0"/>
              <a:t>La revoca del concordato</a:t>
            </a:r>
            <a:endParaRPr lang="it-IT" dirty="0"/>
          </a:p>
        </p:txBody>
      </p:sp>
      <p:sp>
        <p:nvSpPr>
          <p:cNvPr id="5" name="Segnaposto numero diapositiva 4"/>
          <p:cNvSpPr>
            <a:spLocks noGrp="1"/>
          </p:cNvSpPr>
          <p:nvPr>
            <p:ph type="sldNum" sz="quarter" idx="12"/>
          </p:nvPr>
        </p:nvSpPr>
        <p:spPr/>
        <p:txBody>
          <a:bodyPr/>
          <a:lstStyle/>
          <a:p>
            <a:fld id="{C81C2538-63A6-B742-B9B0-E21ABA0CB349}" type="slidenum">
              <a:rPr lang="it-IT" smtClean="0"/>
              <a:t>3</a:t>
            </a:fld>
            <a:endParaRPr lang="it-IT" dirty="0"/>
          </a:p>
        </p:txBody>
      </p:sp>
    </p:spTree>
    <p:extLst>
      <p:ext uri="{BB962C8B-B14F-4D97-AF65-F5344CB8AC3E}">
        <p14:creationId xmlns:p14="http://schemas.microsoft.com/office/powerpoint/2010/main" val="11556983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Il Concordato in continuità</a:t>
            </a:r>
            <a:br>
              <a:rPr lang="it-IT" dirty="0"/>
            </a:br>
            <a:r>
              <a:rPr lang="it-IT" dirty="0" smtClean="0"/>
              <a:t>8. Revoca del concordato in continuità</a:t>
            </a:r>
            <a:endParaRPr lang="it-IT" dirty="0"/>
          </a:p>
        </p:txBody>
      </p:sp>
      <p:sp>
        <p:nvSpPr>
          <p:cNvPr id="3" name="Segnaposto contenuto 2"/>
          <p:cNvSpPr>
            <a:spLocks noGrp="1"/>
          </p:cNvSpPr>
          <p:nvPr>
            <p:ph idx="1"/>
          </p:nvPr>
        </p:nvSpPr>
        <p:spPr/>
        <p:txBody>
          <a:bodyPr>
            <a:normAutofit fontScale="55000" lnSpcReduction="20000"/>
          </a:bodyPr>
          <a:lstStyle/>
          <a:p>
            <a:pPr algn="just"/>
            <a:r>
              <a:rPr lang="it-IT" dirty="0" smtClean="0"/>
              <a:t>Ai sensi dell’ultimo comma dell’art. 186 bis LF è specificato che il </a:t>
            </a:r>
            <a:r>
              <a:rPr lang="it-IT" b="1" u="sng" dirty="0" smtClean="0"/>
              <a:t>Tribunale</a:t>
            </a:r>
            <a:r>
              <a:rPr lang="it-IT" dirty="0" smtClean="0"/>
              <a:t> debba provvedere ai sensi dell’art. 173 LF  con la </a:t>
            </a:r>
            <a:r>
              <a:rPr lang="it-IT" b="1" u="sng" dirty="0" smtClean="0"/>
              <a:t>revoca dell’ammissione </a:t>
            </a:r>
            <a:r>
              <a:rPr lang="it-IT" dirty="0" smtClean="0"/>
              <a:t>qualora:</a:t>
            </a:r>
          </a:p>
          <a:p>
            <a:pPr marL="514350" indent="-514350" algn="just">
              <a:buFont typeface="+mj-lt"/>
              <a:buAutoNum type="arabicPeriod"/>
            </a:pPr>
            <a:r>
              <a:rPr lang="it-IT" b="1" u="sng" dirty="0" smtClean="0"/>
              <a:t>L’attività d’impresa cessi</a:t>
            </a:r>
            <a:r>
              <a:rPr lang="it-IT" dirty="0" smtClean="0"/>
              <a:t>; ovvero</a:t>
            </a:r>
          </a:p>
          <a:p>
            <a:pPr marL="514350" indent="-514350" algn="just">
              <a:buFont typeface="+mj-lt"/>
              <a:buAutoNum type="arabicPeriod"/>
            </a:pPr>
            <a:r>
              <a:rPr lang="it-IT" b="1" u="sng" dirty="0" smtClean="0"/>
              <a:t>La prosecuzione</a:t>
            </a:r>
            <a:r>
              <a:rPr lang="it-IT" dirty="0" smtClean="0"/>
              <a:t> della medesima attività </a:t>
            </a:r>
            <a:r>
              <a:rPr lang="it-IT" b="1" u="sng" dirty="0" smtClean="0"/>
              <a:t>risulti pregiudizievole per i creditori</a:t>
            </a:r>
          </a:p>
          <a:p>
            <a:pPr marL="0" indent="0" algn="just">
              <a:buNone/>
            </a:pPr>
            <a:r>
              <a:rPr lang="it-IT" dirty="0" smtClean="0"/>
              <a:t>Pertanto, venendo a mancare uno dei presupposti fondanti della continuità (la prosecuzione dell’impresa e la migliore soddisfazione dei creditori) </a:t>
            </a:r>
            <a:r>
              <a:rPr lang="it-IT" dirty="0" smtClean="0">
                <a:solidFill>
                  <a:prstClr val="black"/>
                </a:solidFill>
                <a:latin typeface="Wingdings"/>
                <a:ea typeface="Wingdings"/>
                <a:cs typeface="Wingdings"/>
                <a:sym typeface="Wingdings"/>
              </a:rPr>
              <a:t> </a:t>
            </a:r>
            <a:r>
              <a:rPr lang="it-IT" dirty="0" smtClean="0"/>
              <a:t> </a:t>
            </a:r>
            <a:r>
              <a:rPr lang="it-IT" dirty="0" smtClean="0">
                <a:sym typeface="Wingdings"/>
              </a:rPr>
              <a:t>revoca del concordato, </a:t>
            </a:r>
            <a:r>
              <a:rPr lang="it-IT" b="1" u="sng" dirty="0" smtClean="0">
                <a:sym typeface="Wingdings"/>
              </a:rPr>
              <a:t>salvo INTERVENTO di MODIFICA del debitore</a:t>
            </a:r>
            <a:r>
              <a:rPr lang="it-IT" dirty="0" smtClean="0">
                <a:sym typeface="Wingdings"/>
              </a:rPr>
              <a:t>. </a:t>
            </a:r>
          </a:p>
          <a:p>
            <a:pPr marL="0" indent="0" algn="ctr">
              <a:buNone/>
            </a:pPr>
            <a:endParaRPr lang="it-IT" dirty="0" smtClean="0">
              <a:sym typeface="Wingdings"/>
            </a:endParaRPr>
          </a:p>
          <a:p>
            <a:pPr marL="0" indent="0" algn="ctr">
              <a:buNone/>
            </a:pPr>
            <a:r>
              <a:rPr lang="it-IT" b="1" dirty="0" smtClean="0">
                <a:sym typeface="Wingdings"/>
              </a:rPr>
              <a:t>Norma innovativa</a:t>
            </a:r>
          </a:p>
          <a:p>
            <a:pPr algn="just"/>
            <a:endParaRPr lang="it-IT" dirty="0" smtClean="0">
              <a:sym typeface="Wingdings"/>
            </a:endParaRPr>
          </a:p>
          <a:p>
            <a:pPr algn="just"/>
            <a:r>
              <a:rPr lang="it-IT" dirty="0" smtClean="0">
                <a:sym typeface="Wingdings"/>
              </a:rPr>
              <a:t>Per evitare </a:t>
            </a:r>
            <a:r>
              <a:rPr lang="it-IT" dirty="0" smtClean="0">
                <a:sym typeface="Wingdings"/>
              </a:rPr>
              <a:t>la </a:t>
            </a:r>
            <a:r>
              <a:rPr lang="it-IT" dirty="0" smtClean="0">
                <a:sym typeface="Wingdings"/>
              </a:rPr>
              <a:t>revoca del concordato, </a:t>
            </a:r>
            <a:r>
              <a:rPr lang="it-IT" b="1" u="sng" dirty="0" smtClean="0">
                <a:sym typeface="Wingdings"/>
              </a:rPr>
              <a:t>il debitore può modificare la proposta originaria risultata </a:t>
            </a:r>
            <a:r>
              <a:rPr lang="it-IT" b="1" i="1" u="sng" dirty="0" smtClean="0">
                <a:sym typeface="Wingdings"/>
              </a:rPr>
              <a:t>ex post </a:t>
            </a:r>
            <a:r>
              <a:rPr lang="it-IT" b="1" u="sng" dirty="0" smtClean="0">
                <a:sym typeface="Wingdings"/>
              </a:rPr>
              <a:t>inadeguata </a:t>
            </a:r>
            <a:r>
              <a:rPr lang="it-IT" dirty="0" smtClean="0">
                <a:sym typeface="Wingdings"/>
              </a:rPr>
              <a:t>(Da ricordare però che ai sensi dell’art. 175 LF la modifica della domanda è possibile solo fino a quando a quando le operazioni di voto non sono state modificate)</a:t>
            </a:r>
          </a:p>
          <a:p>
            <a:pPr marL="0" indent="0" algn="just">
              <a:buNone/>
            </a:pPr>
            <a:r>
              <a:rPr lang="it-IT" dirty="0" smtClean="0">
                <a:sym typeface="Wingdings"/>
              </a:rPr>
              <a:t> </a:t>
            </a:r>
            <a:endParaRPr lang="it-IT" dirty="0">
              <a:sym typeface="Wingdings"/>
            </a:endParaRPr>
          </a:p>
          <a:p>
            <a:pPr marL="0" indent="0" algn="just">
              <a:buNone/>
            </a:pPr>
            <a:endParaRPr lang="it-IT" i="1" dirty="0" smtClean="0">
              <a:sym typeface="Wingdings"/>
            </a:endParaRPr>
          </a:p>
          <a:p>
            <a:pPr marL="0" indent="0" algn="just">
              <a:buNone/>
            </a:pPr>
            <a:endParaRPr lang="it-IT" i="1" dirty="0">
              <a:sym typeface="Wingdings"/>
            </a:endParaRPr>
          </a:p>
          <a:p>
            <a:pPr marL="0" indent="0" algn="just">
              <a:buNone/>
            </a:pPr>
            <a:endParaRPr lang="it-IT" i="1"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30</a:t>
            </a:fld>
            <a:endParaRPr lang="it-IT" dirty="0"/>
          </a:p>
        </p:txBody>
      </p:sp>
    </p:spTree>
    <p:extLst>
      <p:ext uri="{BB962C8B-B14F-4D97-AF65-F5344CB8AC3E}">
        <p14:creationId xmlns:p14="http://schemas.microsoft.com/office/powerpoint/2010/main" val="32518253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Concordato in continuità</a:t>
            </a:r>
            <a:br>
              <a:rPr lang="it-IT" dirty="0"/>
            </a:br>
            <a:r>
              <a:rPr lang="it-IT" dirty="0" smtClean="0"/>
              <a:t>8. </a:t>
            </a:r>
            <a:r>
              <a:rPr lang="it-IT" dirty="0"/>
              <a:t>La revoca del </a:t>
            </a:r>
            <a:r>
              <a:rPr lang="it-IT" dirty="0" smtClean="0"/>
              <a:t>concordato in continuità (segue)</a:t>
            </a:r>
            <a:endParaRPr lang="it-IT" dirty="0"/>
          </a:p>
        </p:txBody>
      </p:sp>
      <p:sp>
        <p:nvSpPr>
          <p:cNvPr id="3" name="Segnaposto contenuto 2"/>
          <p:cNvSpPr>
            <a:spLocks noGrp="1"/>
          </p:cNvSpPr>
          <p:nvPr>
            <p:ph idx="1"/>
          </p:nvPr>
        </p:nvSpPr>
        <p:spPr>
          <a:xfrm>
            <a:off x="457200" y="1600200"/>
            <a:ext cx="8229600" cy="4794990"/>
          </a:xfrm>
        </p:spPr>
        <p:txBody>
          <a:bodyPr>
            <a:normAutofit/>
          </a:bodyPr>
          <a:lstStyle/>
          <a:p>
            <a:pPr marL="0" indent="0">
              <a:buNone/>
            </a:pPr>
            <a:endParaRPr lang="it-IT" sz="1800" dirty="0" smtClean="0"/>
          </a:p>
          <a:p>
            <a:r>
              <a:rPr lang="it-IT" sz="1800" dirty="0" smtClean="0"/>
              <a:t>In caso di </a:t>
            </a:r>
            <a:r>
              <a:rPr lang="it-IT" sz="1800" b="1" dirty="0" smtClean="0"/>
              <a:t>modifiche sostanziali </a:t>
            </a:r>
            <a:r>
              <a:rPr lang="it-IT" sz="1800" dirty="0" smtClean="0"/>
              <a:t>e che intervengono entro l’inizio delle operazioni di voto: </a:t>
            </a:r>
            <a:r>
              <a:rPr lang="it-IT" sz="1800" dirty="0" smtClean="0">
                <a:latin typeface="Wingdings"/>
                <a:ea typeface="Wingdings"/>
                <a:cs typeface="Wingdings"/>
                <a:sym typeface="Wingdings"/>
              </a:rPr>
              <a:t></a:t>
            </a:r>
            <a:r>
              <a:rPr lang="it-IT" sz="1800" dirty="0">
                <a:sym typeface="Wingdings"/>
              </a:rPr>
              <a:t> </a:t>
            </a:r>
            <a:r>
              <a:rPr lang="it-IT" sz="1800" dirty="0" smtClean="0">
                <a:sym typeface="Wingdings"/>
              </a:rPr>
              <a:t>obbligo di integrazione della relazione del professionista </a:t>
            </a:r>
            <a:r>
              <a:rPr lang="it-IT" sz="1800" dirty="0" err="1" smtClean="0">
                <a:sym typeface="Wingdings"/>
              </a:rPr>
              <a:t>asseveratore</a:t>
            </a:r>
            <a:r>
              <a:rPr lang="it-IT" sz="1800" dirty="0" smtClean="0">
                <a:sym typeface="Wingdings"/>
              </a:rPr>
              <a:t>. </a:t>
            </a:r>
          </a:p>
          <a:p>
            <a:pPr marL="0" indent="0">
              <a:buNone/>
            </a:pPr>
            <a:endParaRPr lang="it-IT" sz="1800" u="sng" dirty="0" smtClean="0">
              <a:sym typeface="Wingdings"/>
            </a:endParaRPr>
          </a:p>
          <a:p>
            <a:pPr marL="0" indent="0">
              <a:buNone/>
            </a:pPr>
            <a:r>
              <a:rPr lang="it-IT" sz="1800" u="sng" dirty="0" smtClean="0">
                <a:sym typeface="Wingdings"/>
              </a:rPr>
              <a:t>NB: Nulla si dice sul come e e sul quando debba o possa intervenire il Tribunale. </a:t>
            </a:r>
          </a:p>
          <a:p>
            <a:pPr marL="0" indent="0">
              <a:buNone/>
            </a:pPr>
            <a:endParaRPr lang="it-IT" sz="1800" dirty="0" smtClean="0">
              <a:sym typeface="Wingdings"/>
            </a:endParaRPr>
          </a:p>
          <a:p>
            <a:r>
              <a:rPr lang="it-IT" sz="1800" dirty="0" smtClean="0">
                <a:sym typeface="Wingdings"/>
              </a:rPr>
              <a:t>In caso di modifiche non semplicemente sostanziali ma tali da conformare una nuova proposta e che intervengono successivamente al decreto di ammissione e anteriormente all’inizio delle operazioni di voto: </a:t>
            </a:r>
            <a:r>
              <a:rPr lang="it-IT" sz="1800" dirty="0" smtClean="0">
                <a:latin typeface="Wingdings"/>
                <a:ea typeface="Wingdings"/>
                <a:cs typeface="Wingdings"/>
                <a:sym typeface="Wingdings"/>
              </a:rPr>
              <a:t></a:t>
            </a:r>
            <a:r>
              <a:rPr lang="it-IT" sz="1800" dirty="0" smtClean="0">
                <a:sym typeface="Wingdings"/>
              </a:rPr>
              <a:t> reiterazione dell’esame da parte del Tribunale.</a:t>
            </a:r>
          </a:p>
        </p:txBody>
      </p:sp>
      <p:sp>
        <p:nvSpPr>
          <p:cNvPr id="4" name="Segnaposto numero diapositiva 3"/>
          <p:cNvSpPr>
            <a:spLocks noGrp="1"/>
          </p:cNvSpPr>
          <p:nvPr>
            <p:ph type="sldNum" sz="quarter" idx="12"/>
          </p:nvPr>
        </p:nvSpPr>
        <p:spPr/>
        <p:txBody>
          <a:bodyPr/>
          <a:lstStyle/>
          <a:p>
            <a:fld id="{C81C2538-63A6-B742-B9B0-E21ABA0CB349}" type="slidenum">
              <a:rPr lang="it-IT" smtClean="0"/>
              <a:t>31</a:t>
            </a:fld>
            <a:endParaRPr lang="it-IT" dirty="0"/>
          </a:p>
        </p:txBody>
      </p:sp>
    </p:spTree>
    <p:extLst>
      <p:ext uri="{BB962C8B-B14F-4D97-AF65-F5344CB8AC3E}">
        <p14:creationId xmlns:p14="http://schemas.microsoft.com/office/powerpoint/2010/main" val="1870617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Ai sensi della lettera c) del secondo comma dell’art. 186-</a:t>
            </a:r>
            <a:r>
              <a:rPr lang="it-IT" i="1" dirty="0" smtClean="0"/>
              <a:t>bis</a:t>
            </a:r>
            <a:r>
              <a:rPr lang="it-IT" dirty="0" smtClean="0"/>
              <a:t> è previsto che:</a:t>
            </a:r>
          </a:p>
          <a:p>
            <a:pPr marL="514350" indent="-514350" algn="just">
              <a:buFont typeface="+mj-lt"/>
              <a:buAutoNum type="arabicPeriod"/>
            </a:pPr>
            <a:endParaRPr lang="it-IT" b="1" dirty="0" smtClean="0"/>
          </a:p>
          <a:p>
            <a:pPr marL="514350" indent="-514350" algn="just">
              <a:buFont typeface="+mj-lt"/>
              <a:buAutoNum type="arabicPeriod"/>
            </a:pPr>
            <a:r>
              <a:rPr lang="it-IT" b="1" dirty="0" smtClean="0"/>
              <a:t>il piano possa </a:t>
            </a:r>
            <a:r>
              <a:rPr lang="it-IT" dirty="0" smtClean="0"/>
              <a:t>prevedere </a:t>
            </a:r>
            <a:r>
              <a:rPr lang="it-IT" b="1" u="sng" dirty="0" smtClean="0"/>
              <a:t>una </a:t>
            </a:r>
            <a:r>
              <a:rPr lang="it-IT" b="1" u="sng" dirty="0"/>
              <a:t>moratoria fino a un anno dall'omologazione per il pagamento dei creditori muniti di privilegio, pegno o ipoteca</a:t>
            </a:r>
            <a:r>
              <a:rPr lang="it-IT" dirty="0"/>
              <a:t>, salvo che sia prevista la liquidazione dei beni o diritti sui quali sussiste la causa di prelazione. </a:t>
            </a:r>
            <a:endParaRPr lang="it-IT" dirty="0" smtClean="0"/>
          </a:p>
          <a:p>
            <a:pPr marL="514350" indent="-514350" algn="just">
              <a:buFont typeface="+mj-lt"/>
              <a:buAutoNum type="arabicPeriod"/>
            </a:pPr>
            <a:endParaRPr lang="it-IT" dirty="0" smtClean="0"/>
          </a:p>
          <a:p>
            <a:pPr marL="514350" indent="-514350" algn="just">
              <a:buFont typeface="+mj-lt"/>
              <a:buAutoNum type="arabicPeriod"/>
            </a:pPr>
            <a:r>
              <a:rPr lang="it-IT" dirty="0" smtClean="0"/>
              <a:t>In </a:t>
            </a:r>
            <a:r>
              <a:rPr lang="it-IT" dirty="0"/>
              <a:t>tal caso, </a:t>
            </a:r>
            <a:r>
              <a:rPr lang="it-IT" b="1" u="sng" dirty="0"/>
              <a:t>i creditori muniti di cause di prelazione di cui al periodo precedente non hanno diritto al voto</a:t>
            </a:r>
            <a:r>
              <a:rPr lang="it-IT" dirty="0" smtClean="0"/>
              <a:t>.</a:t>
            </a:r>
            <a:endParaRPr lang="it-IT" dirty="0"/>
          </a:p>
        </p:txBody>
      </p:sp>
      <p:sp>
        <p:nvSpPr>
          <p:cNvPr id="4" name="Titolo 3"/>
          <p:cNvSpPr>
            <a:spLocks noGrp="1"/>
          </p:cNvSpPr>
          <p:nvPr>
            <p:ph type="title"/>
          </p:nvPr>
        </p:nvSpPr>
        <p:spPr>
          <a:xfrm>
            <a:off x="457200" y="198437"/>
            <a:ext cx="8229600" cy="1237817"/>
          </a:xfrm>
        </p:spPr>
        <p:txBody>
          <a:bodyPr>
            <a:normAutofit fontScale="90000"/>
          </a:bodyPr>
          <a:lstStyle/>
          <a:p>
            <a:pPr algn="ctr"/>
            <a:r>
              <a:rPr lang="it-IT" dirty="0" smtClean="0"/>
              <a:t>La particolare fattispecie della </a:t>
            </a:r>
            <a:r>
              <a:rPr lang="it-IT" dirty="0"/>
              <a:t>moratoria di un anno per il pagamento dei creditori muniti di titolo di prelazione </a:t>
            </a:r>
          </a:p>
        </p:txBody>
      </p:sp>
      <p:sp>
        <p:nvSpPr>
          <p:cNvPr id="5" name="Segnaposto numero diapositiva 4"/>
          <p:cNvSpPr>
            <a:spLocks noGrp="1"/>
          </p:cNvSpPr>
          <p:nvPr>
            <p:ph type="sldNum" sz="quarter" idx="12"/>
          </p:nvPr>
        </p:nvSpPr>
        <p:spPr/>
        <p:txBody>
          <a:bodyPr/>
          <a:lstStyle/>
          <a:p>
            <a:fld id="{C81C2538-63A6-B742-B9B0-E21ABA0CB349}" type="slidenum">
              <a:rPr lang="it-IT" smtClean="0"/>
              <a:t>32</a:t>
            </a:fld>
            <a:endParaRPr lang="it-IT" dirty="0"/>
          </a:p>
        </p:txBody>
      </p:sp>
    </p:spTree>
    <p:extLst>
      <p:ext uri="{BB962C8B-B14F-4D97-AF65-F5344CB8AC3E}">
        <p14:creationId xmlns:p14="http://schemas.microsoft.com/office/powerpoint/2010/main" val="31547807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
            </a:r>
            <a:br>
              <a:rPr lang="it-IT" dirty="0"/>
            </a:br>
            <a:r>
              <a:rPr lang="it-IT" dirty="0" smtClean="0"/>
              <a:t>a) Computo degli interessi durante la moratoria</a:t>
            </a:r>
            <a:endParaRPr lang="it-IT" sz="2800" dirty="0"/>
          </a:p>
        </p:txBody>
      </p:sp>
      <p:sp>
        <p:nvSpPr>
          <p:cNvPr id="3" name="Segnaposto contenuto 2"/>
          <p:cNvSpPr>
            <a:spLocks noGrp="1"/>
          </p:cNvSpPr>
          <p:nvPr>
            <p:ph idx="1"/>
          </p:nvPr>
        </p:nvSpPr>
        <p:spPr/>
        <p:txBody>
          <a:bodyPr>
            <a:normAutofit fontScale="70000" lnSpcReduction="20000"/>
          </a:bodyPr>
          <a:lstStyle/>
          <a:p>
            <a:pPr marL="0" indent="0" algn="ctr">
              <a:buNone/>
            </a:pPr>
            <a:endParaRPr lang="it-IT" b="1" dirty="0" smtClean="0"/>
          </a:p>
          <a:p>
            <a:pPr marL="514350" indent="-514350" algn="just">
              <a:buFont typeface="+mj-lt"/>
              <a:buAutoNum type="arabicPeriod"/>
            </a:pPr>
            <a:r>
              <a:rPr lang="it-IT" b="1" u="sng" dirty="0" smtClean="0"/>
              <a:t>Non è chiaro se la dilazione del pagamento in linea capitale dei crediti privilegiati porti con sé l’interruzione del relativo decorso</a:t>
            </a:r>
            <a:r>
              <a:rPr lang="it-IT" dirty="0" smtClean="0"/>
              <a:t>:</a:t>
            </a:r>
          </a:p>
          <a:p>
            <a:pPr marL="0" indent="0" algn="just">
              <a:buNone/>
            </a:pPr>
            <a:r>
              <a:rPr lang="it-IT" dirty="0" smtClean="0"/>
              <a:t>in mancanza di una specifica previsione normativa come quella contenuta all’art. 55 LF (</a:t>
            </a:r>
            <a:r>
              <a:rPr lang="it-IT" i="1" dirty="0" smtClean="0"/>
              <a:t>i.e. </a:t>
            </a:r>
            <a:r>
              <a:rPr lang="it-IT" dirty="0" smtClean="0"/>
              <a:t>sospensione del corso degli interessi convenzionali o legali salvo che per i creditori privilegiati), nel periodo di moratoria sui crediti previlegiati oggetto di moratoria: </a:t>
            </a:r>
          </a:p>
          <a:p>
            <a:pPr algn="just"/>
            <a:r>
              <a:rPr lang="it-IT" b="1" u="sng" dirty="0" smtClean="0"/>
              <a:t>decorrerebbero </a:t>
            </a:r>
            <a:r>
              <a:rPr lang="it-IT" b="1" u="sng" dirty="0"/>
              <a:t>gli interessi compensativi</a:t>
            </a:r>
            <a:r>
              <a:rPr lang="it-IT" dirty="0"/>
              <a:t>, nella misura del tasso legale, per riequilibrare il </a:t>
            </a:r>
            <a:r>
              <a:rPr lang="it-IT" dirty="0" smtClean="0"/>
              <a:t>vantaggio </a:t>
            </a:r>
            <a:r>
              <a:rPr lang="it-IT" dirty="0"/>
              <a:t>ottenuto dal debitore per la dilazione di </a:t>
            </a:r>
            <a:r>
              <a:rPr lang="it-IT" dirty="0" smtClean="0"/>
              <a:t>pagamento</a:t>
            </a:r>
          </a:p>
          <a:p>
            <a:pPr algn="just"/>
            <a:r>
              <a:rPr lang="it-IT" b="1" u="sng" dirty="0" smtClean="0"/>
              <a:t>non decorrerebbero gli interessi di mora</a:t>
            </a:r>
            <a:r>
              <a:rPr lang="it-IT" dirty="0"/>
              <a:t> </a:t>
            </a:r>
            <a:r>
              <a:rPr lang="it-IT" dirty="0">
                <a:latin typeface="Wingdings"/>
                <a:ea typeface="Wingdings"/>
                <a:cs typeface="Wingdings"/>
                <a:sym typeface="Wingdings"/>
              </a:rPr>
              <a:t> </a:t>
            </a:r>
            <a:r>
              <a:rPr lang="it-IT" dirty="0" smtClean="0"/>
              <a:t>il debitore non potrebbe essere considerato inadempiente in presenza di una norma che legittima la dilazione. </a:t>
            </a:r>
          </a:p>
          <a:p>
            <a:pPr marL="514350" indent="-514350" algn="just">
              <a:buFont typeface="+mj-lt"/>
              <a:buAutoNum type="arabicPeriod" startAt="2"/>
            </a:pPr>
            <a:endParaRPr lang="it-IT" dirty="0" smtClean="0"/>
          </a:p>
        </p:txBody>
      </p:sp>
      <p:sp>
        <p:nvSpPr>
          <p:cNvPr id="5" name="Segnaposto numero diapositiva 4"/>
          <p:cNvSpPr>
            <a:spLocks noGrp="1"/>
          </p:cNvSpPr>
          <p:nvPr>
            <p:ph type="sldNum" sz="quarter" idx="12"/>
          </p:nvPr>
        </p:nvSpPr>
        <p:spPr/>
        <p:txBody>
          <a:bodyPr/>
          <a:lstStyle/>
          <a:p>
            <a:fld id="{C81C2538-63A6-B742-B9B0-E21ABA0CB349}" type="slidenum">
              <a:rPr lang="it-IT" smtClean="0"/>
              <a:t>33</a:t>
            </a:fld>
            <a:endParaRPr lang="it-IT" dirty="0"/>
          </a:p>
        </p:txBody>
      </p:sp>
    </p:spTree>
    <p:extLst>
      <p:ext uri="{BB962C8B-B14F-4D97-AF65-F5344CB8AC3E}">
        <p14:creationId xmlns:p14="http://schemas.microsoft.com/office/powerpoint/2010/main" val="577769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1137"/>
            <a:ext cx="8229600" cy="1237817"/>
          </a:xfrm>
        </p:spPr>
        <p:txBody>
          <a:bodyPr>
            <a:normAutofit/>
          </a:bodyPr>
          <a:lstStyle/>
          <a:p>
            <a:pPr algn="ctr"/>
            <a:r>
              <a:rPr lang="it-IT" dirty="0" smtClean="0"/>
              <a:t> </a:t>
            </a:r>
            <a:r>
              <a:rPr lang="it-IT" dirty="0"/>
              <a:t>b) Identificazione del termine per il pagamento nel caso di liquidazione dei beni oggetto di garanzia</a:t>
            </a:r>
          </a:p>
        </p:txBody>
      </p:sp>
      <p:sp>
        <p:nvSpPr>
          <p:cNvPr id="3" name="Segnaposto contenuto 2"/>
          <p:cNvSpPr>
            <a:spLocks noGrp="1"/>
          </p:cNvSpPr>
          <p:nvPr>
            <p:ph idx="1"/>
          </p:nvPr>
        </p:nvSpPr>
        <p:spPr/>
        <p:txBody>
          <a:bodyPr>
            <a:normAutofit/>
          </a:bodyPr>
          <a:lstStyle/>
          <a:p>
            <a:pPr marL="0" indent="0" algn="just">
              <a:buNone/>
            </a:pPr>
            <a:r>
              <a:rPr lang="it-IT" dirty="0"/>
              <a:t>Non è chiaro se in caso di liquidazione di beni su </a:t>
            </a:r>
            <a:r>
              <a:rPr lang="it-IT" dirty="0" smtClean="0"/>
              <a:t>cui </a:t>
            </a:r>
            <a:r>
              <a:rPr lang="it-IT" dirty="0"/>
              <a:t>insiste la prelazione il pagamento debba essere immediato ovvero se lo stesso possa avvenire dopo la liquidazione con l’aggiunta di interessi;</a:t>
            </a:r>
          </a:p>
          <a:p>
            <a:pPr marL="514350" indent="-514350" algn="just">
              <a:buFont typeface="+mj-lt"/>
              <a:buAutoNum type="arabicPeriod" startAt="2"/>
            </a:pPr>
            <a:endParaRPr lang="it-IT" dirty="0"/>
          </a:p>
          <a:p>
            <a:pPr marL="0" indent="0" algn="just">
              <a:buNone/>
            </a:pPr>
            <a:endParaRPr lang="it-IT" dirty="0"/>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34</a:t>
            </a:fld>
            <a:endParaRPr lang="it-IT" dirty="0"/>
          </a:p>
        </p:txBody>
      </p:sp>
    </p:spTree>
    <p:extLst>
      <p:ext uri="{BB962C8B-B14F-4D97-AF65-F5344CB8AC3E}">
        <p14:creationId xmlns:p14="http://schemas.microsoft.com/office/powerpoint/2010/main" val="8886449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1137"/>
            <a:ext cx="8229600" cy="1237817"/>
          </a:xfrm>
        </p:spPr>
        <p:txBody>
          <a:bodyPr>
            <a:normAutofit/>
          </a:bodyPr>
          <a:lstStyle/>
          <a:p>
            <a:pPr algn="ctr"/>
            <a:r>
              <a:rPr lang="it-IT" dirty="0" smtClean="0"/>
              <a:t>c) dubbia applicabilità della disciplina ai casi di concordato con concessione e con conferimento</a:t>
            </a:r>
            <a:endParaRPr lang="it-IT" sz="2800" dirty="0"/>
          </a:p>
        </p:txBody>
      </p:sp>
      <p:sp>
        <p:nvSpPr>
          <p:cNvPr id="3" name="Segnaposto contenuto 2"/>
          <p:cNvSpPr>
            <a:spLocks noGrp="1"/>
          </p:cNvSpPr>
          <p:nvPr>
            <p:ph idx="1"/>
          </p:nvPr>
        </p:nvSpPr>
        <p:spPr/>
        <p:txBody>
          <a:bodyPr>
            <a:normAutofit/>
          </a:bodyPr>
          <a:lstStyle/>
          <a:p>
            <a:pPr algn="just"/>
            <a:r>
              <a:rPr lang="it-IT" sz="2400" dirty="0"/>
              <a:t>Non risulta chiara la possibilità di applicare tale norma in caso </a:t>
            </a:r>
            <a:r>
              <a:rPr lang="it-IT" sz="2400" dirty="0" smtClean="0"/>
              <a:t>concordato conservativo </a:t>
            </a:r>
            <a:r>
              <a:rPr lang="it-IT" sz="2400" dirty="0"/>
              <a:t>con cessione o conferimento (si tratterebbe infatti di un’ipotesi di concordato liquidatorio con previsione di liquidazione di tutti i beni su cui insiste il privilegio</a:t>
            </a:r>
            <a:r>
              <a:rPr lang="it-IT" sz="2400" dirty="0" smtClean="0"/>
              <a:t>); </a:t>
            </a:r>
          </a:p>
          <a:p>
            <a:pPr algn="just"/>
            <a:r>
              <a:rPr lang="it-IT" sz="2400" dirty="0" smtClean="0"/>
              <a:t>l’applicazione </a:t>
            </a:r>
            <a:r>
              <a:rPr lang="it-IT" sz="2400" dirty="0"/>
              <a:t>di questa previsione resterebbe relegata alle sole ipotesi di concordati conservativi c.d. di risanamento che sono assoluta </a:t>
            </a:r>
            <a:r>
              <a:rPr lang="it-IT" sz="2400" dirty="0" smtClean="0"/>
              <a:t>minoranza</a:t>
            </a:r>
            <a:r>
              <a:rPr lang="it-IT" sz="2400" dirty="0"/>
              <a:t>.</a:t>
            </a:r>
          </a:p>
        </p:txBody>
      </p:sp>
      <p:sp>
        <p:nvSpPr>
          <p:cNvPr id="4" name="Segnaposto numero diapositiva 3"/>
          <p:cNvSpPr>
            <a:spLocks noGrp="1"/>
          </p:cNvSpPr>
          <p:nvPr>
            <p:ph type="sldNum" sz="quarter" idx="12"/>
          </p:nvPr>
        </p:nvSpPr>
        <p:spPr/>
        <p:txBody>
          <a:bodyPr/>
          <a:lstStyle/>
          <a:p>
            <a:fld id="{C81C2538-63A6-B742-B9B0-E21ABA0CB349}" type="slidenum">
              <a:rPr lang="it-IT" smtClean="0"/>
              <a:t>35</a:t>
            </a:fld>
            <a:endParaRPr lang="it-IT" dirty="0"/>
          </a:p>
        </p:txBody>
      </p:sp>
    </p:spTree>
    <p:extLst>
      <p:ext uri="{BB962C8B-B14F-4D97-AF65-F5344CB8AC3E}">
        <p14:creationId xmlns:p14="http://schemas.microsoft.com/office/powerpoint/2010/main" val="19673861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d) Possibilità di estensione del periodo di moratoria</a:t>
            </a:r>
            <a:endParaRPr lang="it-IT" dirty="0"/>
          </a:p>
        </p:txBody>
      </p:sp>
      <p:sp>
        <p:nvSpPr>
          <p:cNvPr id="3" name="Segnaposto contenuto 2"/>
          <p:cNvSpPr>
            <a:spLocks noGrp="1"/>
          </p:cNvSpPr>
          <p:nvPr>
            <p:ph idx="1"/>
          </p:nvPr>
        </p:nvSpPr>
        <p:spPr/>
        <p:txBody>
          <a:bodyPr>
            <a:normAutofit fontScale="92500" lnSpcReduction="20000"/>
          </a:bodyPr>
          <a:lstStyle/>
          <a:p>
            <a:pPr marL="0" indent="0" algn="just">
              <a:buNone/>
            </a:pPr>
            <a:r>
              <a:rPr lang="it-IT" sz="2400" dirty="0" smtClean="0"/>
              <a:t>Non </a:t>
            </a:r>
            <a:r>
              <a:rPr lang="it-IT" sz="2400" dirty="0"/>
              <a:t>è chiaro se, decorsa la </a:t>
            </a:r>
            <a:r>
              <a:rPr lang="it-IT" sz="2400" dirty="0" smtClean="0"/>
              <a:t>moratoria, </a:t>
            </a:r>
            <a:r>
              <a:rPr lang="it-IT" sz="2400" dirty="0"/>
              <a:t>i piani </a:t>
            </a:r>
            <a:r>
              <a:rPr lang="it-IT" sz="2400" dirty="0" smtClean="0"/>
              <a:t>debbano tassativamente prevedere l’immediato e integrale pagamento: </a:t>
            </a:r>
            <a:endParaRPr lang="it-IT" sz="2400" dirty="0" smtClean="0"/>
          </a:p>
          <a:p>
            <a:pPr marL="0" indent="0" algn="just">
              <a:buNone/>
            </a:pPr>
            <a:endParaRPr lang="it-IT" sz="2400" dirty="0" smtClean="0"/>
          </a:p>
          <a:p>
            <a:pPr marL="0" indent="0" algn="just">
              <a:buNone/>
            </a:pPr>
            <a:r>
              <a:rPr lang="it-IT" sz="2400" b="1" u="sng" dirty="0" smtClean="0"/>
              <a:t>NB</a:t>
            </a:r>
            <a:r>
              <a:rPr lang="it-IT" sz="2400" b="1" u="sng" dirty="0"/>
              <a:t>:</a:t>
            </a:r>
            <a:r>
              <a:rPr lang="it-IT" sz="2400" dirty="0"/>
              <a:t> per un’impresa in crisi che si accinge a ristrutturarsi il periodo critico da superare è proprio il primo anno.</a:t>
            </a:r>
          </a:p>
          <a:p>
            <a:pPr marL="0" indent="0" algn="just">
              <a:buNone/>
            </a:pPr>
            <a:endParaRPr lang="it-IT" sz="2400" dirty="0"/>
          </a:p>
          <a:p>
            <a:pPr marL="0" indent="0" algn="just">
              <a:buNone/>
            </a:pPr>
            <a:r>
              <a:rPr lang="it-IT" sz="2400" b="1" dirty="0" smtClean="0"/>
              <a:t>(</a:t>
            </a:r>
            <a:r>
              <a:rPr lang="it-IT" sz="2400" b="1" dirty="0"/>
              <a:t>i) 	Il debito garantito dovrà essere pagato 	(integralmente o nella percentuale contemplata </a:t>
            </a:r>
            <a:r>
              <a:rPr lang="it-IT" sz="2400" b="1" dirty="0" smtClean="0"/>
              <a:t> nella </a:t>
            </a:r>
            <a:r>
              <a:rPr lang="it-IT" sz="2400" b="1" dirty="0"/>
              <a:t>proposta)</a:t>
            </a:r>
            <a:r>
              <a:rPr lang="it-IT" sz="2400" b="1" dirty="0" smtClean="0"/>
              <a:t>?</a:t>
            </a:r>
          </a:p>
          <a:p>
            <a:pPr>
              <a:buFont typeface="Wingdings" charset="2"/>
              <a:buChar char="Ø"/>
            </a:pPr>
            <a:r>
              <a:rPr lang="it-IT" sz="2400" dirty="0"/>
              <a:t>Se si aderisse alla prima interpretazione, si rischierebbe di ottenere un risultato opposto – complicando le ristrutturazioni in continuità anziché incentivandole: sarebbero infatti “ingessati” quei piani che non prevedono la liquidazione dei beni ipotecati/</a:t>
            </a:r>
            <a:r>
              <a:rPr lang="it-IT" sz="2400" dirty="0" err="1"/>
              <a:t>pegnati</a:t>
            </a:r>
            <a:r>
              <a:rPr lang="it-IT" sz="2400" dirty="0"/>
              <a:t> perché strategici ai fini della continuità aziendale (per. Es. immobili in cui viene svolta l’attività </a:t>
            </a:r>
            <a:r>
              <a:rPr lang="it-IT" sz="2400" dirty="0" smtClean="0"/>
              <a:t>dell’impresa</a:t>
            </a:r>
            <a:r>
              <a:rPr lang="it-IT" sz="2400" dirty="0"/>
              <a:t>)</a:t>
            </a:r>
            <a:r>
              <a:rPr lang="it-IT" sz="2400" dirty="0" smtClean="0"/>
              <a:t>.</a:t>
            </a:r>
          </a:p>
          <a:p>
            <a:pPr>
              <a:buFont typeface="Wingdings" charset="2"/>
              <a:buChar char="Ø"/>
            </a:pPr>
            <a:endParaRPr lang="it-IT" sz="2400" dirty="0"/>
          </a:p>
          <a:p>
            <a:pPr marL="0" indent="0">
              <a:buNone/>
            </a:pPr>
            <a:endParaRPr lang="it-IT" sz="2400" dirty="0"/>
          </a:p>
        </p:txBody>
      </p:sp>
      <p:sp>
        <p:nvSpPr>
          <p:cNvPr id="5" name="Segnaposto numero diapositiva 4"/>
          <p:cNvSpPr>
            <a:spLocks noGrp="1"/>
          </p:cNvSpPr>
          <p:nvPr>
            <p:ph type="sldNum" sz="quarter" idx="12"/>
          </p:nvPr>
        </p:nvSpPr>
        <p:spPr/>
        <p:txBody>
          <a:bodyPr/>
          <a:lstStyle/>
          <a:p>
            <a:fld id="{C81C2538-63A6-B742-B9B0-E21ABA0CB349}" type="slidenum">
              <a:rPr lang="it-IT" smtClean="0"/>
              <a:t>36</a:t>
            </a:fld>
            <a:endParaRPr lang="it-IT" dirty="0"/>
          </a:p>
        </p:txBody>
      </p:sp>
    </p:spTree>
    <p:extLst>
      <p:ext uri="{BB962C8B-B14F-4D97-AF65-F5344CB8AC3E}">
        <p14:creationId xmlns:p14="http://schemas.microsoft.com/office/powerpoint/2010/main" val="18887226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98437"/>
            <a:ext cx="8229600" cy="1237817"/>
          </a:xfrm>
        </p:spPr>
        <p:txBody>
          <a:bodyPr>
            <a:normAutofit fontScale="90000"/>
          </a:bodyPr>
          <a:lstStyle/>
          <a:p>
            <a:pPr algn="ctr"/>
            <a:r>
              <a:rPr lang="it-IT" dirty="0"/>
              <a:t/>
            </a:r>
            <a:br>
              <a:rPr lang="it-IT" dirty="0"/>
            </a:br>
            <a:r>
              <a:rPr lang="it-IT" dirty="0" smtClean="0"/>
              <a:t>d</a:t>
            </a:r>
            <a:r>
              <a:rPr lang="it-IT" dirty="0"/>
              <a:t>) Possibilità di estensione del periodo di moratoria (segue)</a:t>
            </a:r>
          </a:p>
        </p:txBody>
      </p:sp>
      <p:sp>
        <p:nvSpPr>
          <p:cNvPr id="3" name="Segnaposto contenuto 2"/>
          <p:cNvSpPr>
            <a:spLocks noGrp="1"/>
          </p:cNvSpPr>
          <p:nvPr>
            <p:ph idx="1"/>
          </p:nvPr>
        </p:nvSpPr>
        <p:spPr/>
        <p:txBody>
          <a:bodyPr>
            <a:normAutofit fontScale="62500" lnSpcReduction="20000"/>
          </a:bodyPr>
          <a:lstStyle/>
          <a:p>
            <a:pPr marL="0" indent="0" algn="ctr">
              <a:buNone/>
            </a:pPr>
            <a:r>
              <a:rPr lang="it-IT" b="1" dirty="0" smtClean="0"/>
              <a:t>Oppure</a:t>
            </a:r>
          </a:p>
          <a:p>
            <a:pPr marL="0" indent="0" algn="just">
              <a:buNone/>
            </a:pPr>
            <a:r>
              <a:rPr lang="it-IT" b="1" dirty="0" smtClean="0"/>
              <a:t>(</a:t>
            </a:r>
            <a:r>
              <a:rPr lang="it-IT" b="1" dirty="0"/>
              <a:t>ii) Allungamento del piano di ammortamento, pagamento in più </a:t>
            </a:r>
            <a:r>
              <a:rPr lang="it-IT" b="1" i="1" dirty="0" err="1"/>
              <a:t>tranches</a:t>
            </a:r>
            <a:r>
              <a:rPr lang="it-IT" b="1" dirty="0"/>
              <a:t>, comunque dilazionabile nel tempo o a </a:t>
            </a:r>
            <a:r>
              <a:rPr lang="it-IT" b="1" i="1" dirty="0" err="1"/>
              <a:t>bullets</a:t>
            </a:r>
            <a:r>
              <a:rPr lang="it-IT" b="1" dirty="0"/>
              <a:t> a 18/24/36 mesi?</a:t>
            </a:r>
          </a:p>
          <a:p>
            <a:pPr algn="just"/>
            <a:endParaRPr lang="it-IT" dirty="0" smtClean="0"/>
          </a:p>
          <a:p>
            <a:pPr algn="just"/>
            <a:r>
              <a:rPr lang="it-IT" dirty="0" smtClean="0"/>
              <a:t>Una </a:t>
            </a:r>
            <a:r>
              <a:rPr lang="it-IT" dirty="0"/>
              <a:t>possibile risposta potrebbe essere implicitamente contenuta nella previsione secondo la quale “</a:t>
            </a:r>
            <a:r>
              <a:rPr lang="it-IT" i="1" dirty="0"/>
              <a:t>i creditori muniti di cause di prelazione […] non hanno diritto di voto</a:t>
            </a:r>
            <a:r>
              <a:rPr lang="it-IT" dirty="0"/>
              <a:t>?”</a:t>
            </a:r>
          </a:p>
          <a:p>
            <a:pPr algn="just"/>
            <a:endParaRPr lang="it-IT" dirty="0"/>
          </a:p>
          <a:p>
            <a:pPr algn="just"/>
            <a:r>
              <a:rPr lang="it-IT" dirty="0"/>
              <a:t>Aderendo a questa seconda interpretazione si potrebbe affermare che </a:t>
            </a:r>
            <a:r>
              <a:rPr lang="it-IT" b="1" u="sng" dirty="0"/>
              <a:t>l’unico scopo di tale previsione sarebbe quella di escludere che i creditori garantiti possano votare per la quota di credito non soddisfatta</a:t>
            </a:r>
            <a:r>
              <a:rPr lang="it-IT" dirty="0"/>
              <a:t>; </a:t>
            </a:r>
            <a:r>
              <a:rPr lang="it-IT" dirty="0">
                <a:latin typeface="Wingdings"/>
                <a:ea typeface="Wingdings"/>
                <a:cs typeface="Wingdings"/>
                <a:sym typeface="Wingdings"/>
              </a:rPr>
              <a:t> </a:t>
            </a:r>
            <a:r>
              <a:rPr lang="it-IT" dirty="0"/>
              <a:t>Sarebbero pertanto leciti piani che prevedessero moratorie ben più lunghe dei 12 mesi previsti, ma appare complesso sul piano tecnico il procedimento per giungere al calcolo della quota parte degli importi per i quali è consentito di partecipare alla votazione per l’omologa del concordato anche ai creditori muniti di causa di prelazione votare.</a:t>
            </a:r>
          </a:p>
          <a:p>
            <a:pPr algn="just"/>
            <a:endParaRPr lang="it-IT" dirty="0"/>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37</a:t>
            </a:fld>
            <a:endParaRPr lang="it-IT" dirty="0"/>
          </a:p>
        </p:txBody>
      </p:sp>
    </p:spTree>
    <p:extLst>
      <p:ext uri="{BB962C8B-B14F-4D97-AF65-F5344CB8AC3E}">
        <p14:creationId xmlns:p14="http://schemas.microsoft.com/office/powerpoint/2010/main" val="22144302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
            </a:r>
            <a:br>
              <a:rPr lang="it-IT" dirty="0"/>
            </a:br>
            <a:r>
              <a:rPr lang="it-IT" dirty="0" smtClean="0"/>
              <a:t>1. I </a:t>
            </a:r>
            <a:r>
              <a:rPr lang="it-IT" dirty="0"/>
              <a:t>contratti in corso di esecuzione</a:t>
            </a:r>
          </a:p>
        </p:txBody>
      </p:sp>
      <p:sp>
        <p:nvSpPr>
          <p:cNvPr id="3" name="Segnaposto contenuto 2"/>
          <p:cNvSpPr>
            <a:spLocks noGrp="1"/>
          </p:cNvSpPr>
          <p:nvPr>
            <p:ph idx="1"/>
          </p:nvPr>
        </p:nvSpPr>
        <p:spPr/>
        <p:txBody>
          <a:bodyPr>
            <a:normAutofit fontScale="47500" lnSpcReduction="20000"/>
          </a:bodyPr>
          <a:lstStyle/>
          <a:p>
            <a:pPr marL="0" indent="0" algn="just">
              <a:buNone/>
            </a:pPr>
            <a:r>
              <a:rPr lang="it-IT" dirty="0"/>
              <a:t>La specifica disciplina riguardante i </a:t>
            </a:r>
            <a:r>
              <a:rPr lang="it-IT" b="1" u="sng" dirty="0"/>
              <a:t>contratti in corso di esecuzione</a:t>
            </a:r>
            <a:r>
              <a:rPr lang="it-IT" dirty="0"/>
              <a:t> al momento del deposito del ricorso. </a:t>
            </a:r>
          </a:p>
          <a:p>
            <a:pPr marL="0" indent="0" algn="just">
              <a:buNone/>
            </a:pPr>
            <a:endParaRPr lang="it-IT" dirty="0"/>
          </a:p>
          <a:p>
            <a:pPr marL="0" indent="0" algn="just">
              <a:buNone/>
            </a:pPr>
            <a:r>
              <a:rPr lang="it-IT" dirty="0"/>
              <a:t>Il nuovo art. 169 </a:t>
            </a:r>
            <a:r>
              <a:rPr lang="it-IT" i="1" dirty="0"/>
              <a:t>bis </a:t>
            </a:r>
            <a:r>
              <a:rPr lang="it-IT" dirty="0"/>
              <a:t>Legge Fallimentare permette al debitore di </a:t>
            </a:r>
            <a:r>
              <a:rPr lang="it-IT" i="1" dirty="0"/>
              <a:t>(i) </a:t>
            </a:r>
            <a:r>
              <a:rPr lang="it-IT" dirty="0"/>
              <a:t>chiedere di essere </a:t>
            </a:r>
            <a:r>
              <a:rPr lang="it-IT" b="1" u="sng" dirty="0"/>
              <a:t>autorizzato (</a:t>
            </a:r>
            <a:r>
              <a:rPr lang="it-IT" u="sng" dirty="0"/>
              <a:t>dal </a:t>
            </a:r>
            <a:r>
              <a:rPr lang="it-IT" dirty="0"/>
              <a:t>Tribunale o, dopo il decreto di ammissione, dal giudice delegato)</a:t>
            </a:r>
            <a:r>
              <a:rPr lang="it-IT" b="1" i="1" dirty="0"/>
              <a:t> </a:t>
            </a:r>
            <a:r>
              <a:rPr lang="it-IT" b="1" u="sng" dirty="0"/>
              <a:t>a sciogliersi dai contratti in corso di esecuzione </a:t>
            </a:r>
            <a:r>
              <a:rPr lang="it-IT" dirty="0"/>
              <a:t>alla data di presentazione del ricorso e </a:t>
            </a:r>
            <a:r>
              <a:rPr lang="it-IT" i="1" dirty="0"/>
              <a:t>(ii) </a:t>
            </a:r>
            <a:r>
              <a:rPr lang="it-IT" dirty="0"/>
              <a:t>essere </a:t>
            </a:r>
            <a:r>
              <a:rPr lang="it-IT" b="1" u="sng" dirty="0"/>
              <a:t>autorizzato a sospendere il contratto</a:t>
            </a:r>
            <a:r>
              <a:rPr lang="it-IT" dirty="0"/>
              <a:t> per un periodo pari a 60 giorni, prorogabili una sola volta;  NB: Lo scioglimento del contratto non si estende alla clausola compromissoria in esso contenuta. In caso di sospensione o interruzione è previsto che </a:t>
            </a:r>
            <a:r>
              <a:rPr lang="it-IT" b="1" u="sng" dirty="0"/>
              <a:t>il contraente abbia diritto ad un indennizzo</a:t>
            </a:r>
            <a:r>
              <a:rPr lang="it-IT" u="sng" dirty="0"/>
              <a:t> </a:t>
            </a:r>
            <a:r>
              <a:rPr lang="it-IT" dirty="0"/>
              <a:t>equivalente al risarcimento del danno conseguente al mancato adempimento. </a:t>
            </a:r>
            <a:r>
              <a:rPr lang="it-IT" b="1" u="sng" dirty="0"/>
              <a:t>Tale credito è soddisfatto come credito anteriore al concordato</a:t>
            </a:r>
            <a:r>
              <a:rPr lang="it-IT" dirty="0"/>
              <a:t>. </a:t>
            </a:r>
          </a:p>
          <a:p>
            <a:pPr marL="0" indent="0" algn="just">
              <a:buNone/>
            </a:pPr>
            <a:endParaRPr lang="it-IT" dirty="0"/>
          </a:p>
          <a:p>
            <a:pPr marL="0" lvl="1" indent="0" algn="ctr">
              <a:buNone/>
            </a:pPr>
            <a:r>
              <a:rPr lang="it-IT" b="1" dirty="0"/>
              <a:t> </a:t>
            </a:r>
            <a:r>
              <a:rPr lang="it-IT" dirty="0"/>
              <a:t>RATIO: </a:t>
            </a:r>
          </a:p>
          <a:p>
            <a:pPr marL="457200" lvl="1" indent="-457200" algn="just"/>
            <a:r>
              <a:rPr lang="it-IT" dirty="0"/>
              <a:t>«</a:t>
            </a:r>
            <a:r>
              <a:rPr lang="it-IT" b="1" i="1" u="sng" dirty="0"/>
              <a:t>lo scioglimento o la sospensione </a:t>
            </a:r>
            <a:r>
              <a:rPr lang="it-IT" i="1" dirty="0"/>
              <a:t>di determinati vincoli contrattuali potrebbe risultare </a:t>
            </a:r>
            <a:r>
              <a:rPr lang="it-IT" b="1" i="1" u="sng" dirty="0"/>
              <a:t>funzionale all’elaborazione del piano definitivo </a:t>
            </a:r>
            <a:r>
              <a:rPr lang="it-IT" i="1" dirty="0"/>
              <a:t>ovvero ad approntare la necessaria </a:t>
            </a:r>
            <a:r>
              <a:rPr lang="it-IT" b="1" i="1" u="sng" dirty="0"/>
              <a:t>liquidità</a:t>
            </a:r>
            <a:r>
              <a:rPr lang="it-IT" i="1" dirty="0"/>
              <a:t> ovvero ad </a:t>
            </a:r>
            <a:r>
              <a:rPr lang="it-IT" b="1" i="1" u="sng" dirty="0"/>
              <a:t>evitare l’aumento di spese in </a:t>
            </a:r>
            <a:r>
              <a:rPr lang="it-IT" b="1" i="1" u="sng" dirty="0" err="1"/>
              <a:t>prededuzione</a:t>
            </a:r>
            <a:r>
              <a:rPr lang="it-IT" dirty="0"/>
              <a:t>» (Tribunale di Catanzaro 23 gennaio 2013, in </a:t>
            </a:r>
            <a:r>
              <a:rPr lang="it-IT" dirty="0">
                <a:hlinkClick r:id="rId2"/>
              </a:rPr>
              <a:t>www.ilFallimentarista.it</a:t>
            </a:r>
            <a:r>
              <a:rPr lang="it-IT" dirty="0"/>
              <a:t>);</a:t>
            </a:r>
          </a:p>
          <a:p>
            <a:pPr marL="457200" lvl="1" indent="-457200" algn="just"/>
            <a:endParaRPr lang="it-IT" dirty="0"/>
          </a:p>
          <a:p>
            <a:pPr marL="457200" lvl="1" indent="-457200" algn="just"/>
            <a:r>
              <a:rPr lang="it-IT" dirty="0"/>
              <a:t>In particolare, nei confronti degli istituti di credito, che solitamente reagiscono alla presentazione di una domanda di concordato in bianco con il blocco (</a:t>
            </a:r>
            <a:r>
              <a:rPr lang="it-IT" i="1" dirty="0" err="1"/>
              <a:t>rectius</a:t>
            </a:r>
            <a:r>
              <a:rPr lang="it-IT" i="1" dirty="0"/>
              <a:t>,</a:t>
            </a:r>
            <a:r>
              <a:rPr lang="it-IT" dirty="0"/>
              <a:t> la sospensione) dei rapporti facendo salvo il diritto di avvalersi del c.d. patto di sospensione (si pensi ai c/c di anticipazioni su fatture) </a:t>
            </a:r>
            <a:r>
              <a:rPr lang="it-IT" dirty="0">
                <a:latin typeface="Wingdings"/>
                <a:ea typeface="Wingdings"/>
                <a:cs typeface="Wingdings"/>
                <a:sym typeface="Wingdings"/>
              </a:rPr>
              <a:t> </a:t>
            </a:r>
            <a:r>
              <a:rPr lang="it-IT" sz="2700" dirty="0">
                <a:sym typeface="Wingdings"/>
              </a:rPr>
              <a:t>in questo con testo il debitore reagisce presentando istanza al Tribunale di (i) scioglimento e/o sospensione dei rapporti in essere e (ii) autorizzazione alla stipula di nuovi contratti bancari, allo scopo di tentare di neutralizzare il patto di compensazione che lo priverebbe di importanti risorse necessarie per proseguire «in continuità» la propria attività. </a:t>
            </a:r>
            <a:endParaRPr lang="it-IT" sz="2700" dirty="0"/>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38</a:t>
            </a:fld>
            <a:endParaRPr lang="it-IT" dirty="0"/>
          </a:p>
        </p:txBody>
      </p:sp>
    </p:spTree>
    <p:extLst>
      <p:ext uri="{BB962C8B-B14F-4D97-AF65-F5344CB8AC3E}">
        <p14:creationId xmlns:p14="http://schemas.microsoft.com/office/powerpoint/2010/main" val="20718572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1</a:t>
            </a:r>
            <a:r>
              <a:rPr lang="it-IT" dirty="0"/>
              <a:t>. </a:t>
            </a:r>
            <a:r>
              <a:rPr lang="it-IT" dirty="0" smtClean="0"/>
              <a:t>I </a:t>
            </a:r>
            <a:r>
              <a:rPr lang="it-IT" dirty="0"/>
              <a:t>contratti in corso di </a:t>
            </a:r>
            <a:r>
              <a:rPr lang="it-IT" dirty="0" smtClean="0"/>
              <a:t>esecuzione (segue)</a:t>
            </a:r>
            <a:endParaRPr lang="it-IT" dirty="0"/>
          </a:p>
        </p:txBody>
      </p:sp>
      <p:sp>
        <p:nvSpPr>
          <p:cNvPr id="3" name="Segnaposto contenuto 2"/>
          <p:cNvSpPr>
            <a:spLocks noGrp="1"/>
          </p:cNvSpPr>
          <p:nvPr>
            <p:ph idx="1"/>
          </p:nvPr>
        </p:nvSpPr>
        <p:spPr/>
        <p:txBody>
          <a:bodyPr>
            <a:normAutofit fontScale="70000" lnSpcReduction="20000"/>
          </a:bodyPr>
          <a:lstStyle/>
          <a:p>
            <a:pPr lvl="1" algn="just"/>
            <a:r>
              <a:rPr lang="it-IT" dirty="0"/>
              <a:t>«</a:t>
            </a:r>
            <a:r>
              <a:rPr lang="it-IT" i="1" dirty="0"/>
              <a:t>Al Tribunale spetta </a:t>
            </a:r>
            <a:r>
              <a:rPr lang="it-IT" b="1" i="1" u="sng" dirty="0"/>
              <a:t>l’attenta valutazione </a:t>
            </a:r>
            <a:r>
              <a:rPr lang="it-IT" i="1" dirty="0"/>
              <a:t>dell’effettiva inutilità per la procedura della prosecuzione dei contratti pendenti, e  tale valutazione è impossibile in assenza di elementi di giudizio quali </a:t>
            </a:r>
            <a:r>
              <a:rPr lang="it-IT" b="1" i="1" u="sng" dirty="0"/>
              <a:t>la tipologia di concordato prescelta, l’esposizione della situazione economica aggiornata e l’incidenza della prosecuzione dei contratti sul passivo concordatario</a:t>
            </a:r>
            <a:r>
              <a:rPr lang="it-IT" dirty="0"/>
              <a:t>» (Decreto Tribunale di Monza 16 gennaio 2013 in www.ilFallimentarista.it) </a:t>
            </a:r>
            <a:r>
              <a:rPr lang="it-IT" dirty="0">
                <a:latin typeface="Wingdings"/>
                <a:ea typeface="Wingdings"/>
                <a:cs typeface="Wingdings"/>
                <a:sym typeface="Wingdings"/>
              </a:rPr>
              <a:t> </a:t>
            </a:r>
            <a:r>
              <a:rPr lang="it-IT" sz="2700" dirty="0">
                <a:sym typeface="Wingdings"/>
              </a:rPr>
              <a:t>in caso di </a:t>
            </a:r>
            <a:r>
              <a:rPr lang="it-IT" sz="2700" b="1" u="sng" dirty="0">
                <a:sym typeface="Wingdings"/>
              </a:rPr>
              <a:t>concordato in continuità</a:t>
            </a:r>
            <a:r>
              <a:rPr lang="it-IT" sz="2700" dirty="0">
                <a:sym typeface="Wingdings"/>
              </a:rPr>
              <a:t> la domanda dovrà essere necessariamente </a:t>
            </a:r>
            <a:r>
              <a:rPr lang="it-IT" sz="2700" b="1" u="sng" dirty="0">
                <a:sym typeface="Wingdings"/>
              </a:rPr>
              <a:t>integrata con i predetti elementi</a:t>
            </a:r>
            <a:r>
              <a:rPr lang="it-IT" sz="2700" dirty="0">
                <a:sym typeface="Wingdings"/>
              </a:rPr>
              <a:t>.</a:t>
            </a:r>
            <a:endParaRPr lang="it-IT" sz="2700" dirty="0"/>
          </a:p>
          <a:p>
            <a:pPr lvl="1" algn="just"/>
            <a:endParaRPr lang="it-IT" dirty="0"/>
          </a:p>
          <a:p>
            <a:pPr lvl="1" algn="just"/>
            <a:r>
              <a:rPr lang="it-IT" dirty="0"/>
              <a:t>Le disposizioni di cui all’articolo 169 – </a:t>
            </a:r>
            <a:r>
              <a:rPr lang="it-IT" i="1" dirty="0"/>
              <a:t>bis</a:t>
            </a:r>
            <a:r>
              <a:rPr lang="it-IT" dirty="0"/>
              <a:t> LF </a:t>
            </a:r>
            <a:r>
              <a:rPr lang="it-IT" b="1" u="sng" dirty="0"/>
              <a:t>non si applicano</a:t>
            </a:r>
            <a:r>
              <a:rPr lang="it-IT" dirty="0"/>
              <a:t>: (i) ai rapporti di </a:t>
            </a:r>
            <a:r>
              <a:rPr lang="it-IT" b="1" u="sng" dirty="0"/>
              <a:t>lavoro subordinato</a:t>
            </a:r>
            <a:r>
              <a:rPr lang="it-IT" dirty="0"/>
              <a:t>;  (ii) ai </a:t>
            </a:r>
            <a:r>
              <a:rPr lang="it-IT" b="1" u="sng" dirty="0"/>
              <a:t>contratti preliminari</a:t>
            </a:r>
            <a:r>
              <a:rPr lang="it-IT" dirty="0"/>
              <a:t> di vendita trascritti aventi ad oggetto un immobile ad uso abitativo destinato a costituire </a:t>
            </a:r>
            <a:r>
              <a:rPr lang="it-IT" b="1" u="sng" dirty="0"/>
              <a:t>l’abitazione principale </a:t>
            </a:r>
            <a:r>
              <a:rPr lang="it-IT" dirty="0"/>
              <a:t>dell’acquirente o la sede principale dell’impresa; (iii) i finanziamenti destinati ad uno specifico affare; (iv) ai contratti di locazione di immobili  se il locatore è il proponente del concordato.</a:t>
            </a:r>
          </a:p>
          <a:p>
            <a:pPr lvl="1" algn="just"/>
            <a:endParaRPr lang="it-IT" dirty="0"/>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39</a:t>
            </a:fld>
            <a:endParaRPr lang="it-IT" dirty="0"/>
          </a:p>
        </p:txBody>
      </p:sp>
    </p:spTree>
    <p:extLst>
      <p:ext uri="{BB962C8B-B14F-4D97-AF65-F5344CB8AC3E}">
        <p14:creationId xmlns:p14="http://schemas.microsoft.com/office/powerpoint/2010/main" val="2016601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Sommario dei contenuti</a:t>
            </a:r>
            <a:endParaRPr lang="it-IT" dirty="0"/>
          </a:p>
        </p:txBody>
      </p:sp>
      <p:sp>
        <p:nvSpPr>
          <p:cNvPr id="3" name="Segnaposto contenuto 2"/>
          <p:cNvSpPr>
            <a:spLocks noGrp="1"/>
          </p:cNvSpPr>
          <p:nvPr>
            <p:ph idx="1"/>
          </p:nvPr>
        </p:nvSpPr>
        <p:spPr>
          <a:xfrm>
            <a:off x="371475" y="1600201"/>
            <a:ext cx="8315325" cy="4524374"/>
          </a:xfrm>
        </p:spPr>
        <p:txBody>
          <a:bodyPr>
            <a:normAutofit fontScale="25000" lnSpcReduction="20000"/>
          </a:bodyPr>
          <a:lstStyle/>
          <a:p>
            <a:pPr lvl="1">
              <a:buFont typeface="Wingdings" charset="2"/>
              <a:buChar char="Ø"/>
            </a:pPr>
            <a:endParaRPr lang="it-IT" sz="3800" b="1" dirty="0" smtClean="0"/>
          </a:p>
          <a:p>
            <a:pPr lvl="1">
              <a:buFont typeface="Wingdings" charset="2"/>
              <a:buChar char="Ø"/>
            </a:pPr>
            <a:r>
              <a:rPr lang="it-IT" sz="6400" b="1" dirty="0" smtClean="0"/>
              <a:t>1. La </a:t>
            </a:r>
            <a:r>
              <a:rPr lang="it-IT" sz="6400" b="1" dirty="0"/>
              <a:t>particolare fattispecie della moratoria di 1 anno per il pagamento dei creditori muniti di titolo di prelazione</a:t>
            </a:r>
          </a:p>
          <a:p>
            <a:pPr marL="1371600" lvl="2" indent="-514350" algn="just">
              <a:buFont typeface="+mj-lt"/>
              <a:buAutoNum type="alphaLcParenR"/>
            </a:pPr>
            <a:r>
              <a:rPr lang="it-IT" sz="6400" dirty="0"/>
              <a:t>Computo degli interessi durante la moratoria</a:t>
            </a:r>
          </a:p>
          <a:p>
            <a:pPr marL="1371600" lvl="2" indent="-514350" algn="just">
              <a:buFont typeface="+mj-lt"/>
              <a:buAutoNum type="alphaLcParenR"/>
            </a:pPr>
            <a:r>
              <a:rPr lang="it-IT" sz="6400" dirty="0"/>
              <a:t>Identificazione del termine per il pagamento nel caso di liquidazione dei beni oggetto di garanzia</a:t>
            </a:r>
          </a:p>
          <a:p>
            <a:pPr marL="1371600" lvl="2" indent="-514350" algn="just">
              <a:buFont typeface="+mj-lt"/>
              <a:buAutoNum type="alphaLcParenR"/>
            </a:pPr>
            <a:r>
              <a:rPr lang="it-IT" sz="6400" dirty="0"/>
              <a:t>Dubbia applicabilità della disciplina nei particolari casi di concordato con cessione o con conferimento</a:t>
            </a:r>
          </a:p>
          <a:p>
            <a:pPr marL="1371600" lvl="2" indent="-514350" algn="just">
              <a:buFont typeface="+mj-lt"/>
              <a:buAutoNum type="alphaLcParenR"/>
            </a:pPr>
            <a:r>
              <a:rPr lang="it-IT" sz="6400" dirty="0"/>
              <a:t>Possibilità di </a:t>
            </a:r>
            <a:r>
              <a:rPr lang="it-IT" sz="6400" dirty="0" smtClean="0"/>
              <a:t>estensione del periodo di moratoria e relative conseguenze</a:t>
            </a:r>
            <a:endParaRPr lang="it-IT" sz="6400" dirty="0"/>
          </a:p>
          <a:p>
            <a:pPr marL="857250" lvl="1" indent="-457200">
              <a:buFont typeface="Wingdings" pitchFamily="2" charset="2"/>
              <a:buChar char="Ø"/>
            </a:pPr>
            <a:endParaRPr lang="it-IT" sz="6400" b="1" dirty="0" smtClean="0"/>
          </a:p>
          <a:p>
            <a:pPr marL="857250" lvl="1" indent="-457200">
              <a:buFont typeface="Wingdings" pitchFamily="2" charset="2"/>
              <a:buChar char="Ø"/>
            </a:pPr>
            <a:endParaRPr lang="it-IT" sz="6400" b="1" dirty="0" smtClean="0"/>
          </a:p>
          <a:p>
            <a:pPr marL="857250" lvl="1" indent="-457200">
              <a:buFont typeface="Wingdings" pitchFamily="2" charset="2"/>
              <a:buChar char="Ø"/>
            </a:pPr>
            <a:r>
              <a:rPr lang="it-IT" sz="6400" b="1" dirty="0" smtClean="0"/>
              <a:t>Ulteriori modifiche normative relative al concordato in continuità</a:t>
            </a:r>
          </a:p>
          <a:p>
            <a:pPr marL="914400" lvl="1" indent="-514350">
              <a:buFont typeface="+mj-lt"/>
              <a:buAutoNum type="arabicPeriod"/>
            </a:pPr>
            <a:r>
              <a:rPr lang="it-IT" sz="6400" dirty="0" smtClean="0"/>
              <a:t>I contratti in corso di esecuzione</a:t>
            </a:r>
          </a:p>
          <a:p>
            <a:pPr marL="914400" lvl="1" indent="-514350">
              <a:buFont typeface="+mj-lt"/>
              <a:buAutoNum type="arabicPeriod"/>
            </a:pPr>
            <a:r>
              <a:rPr lang="it-IT" sz="6400" dirty="0" smtClean="0"/>
              <a:t>Disciplina dei finanziamenti interinali</a:t>
            </a:r>
          </a:p>
          <a:p>
            <a:pPr marL="914400" lvl="1" indent="-514350">
              <a:buFont typeface="+mj-lt"/>
              <a:buAutoNum type="arabicPeriod"/>
            </a:pPr>
            <a:r>
              <a:rPr lang="it-IT" sz="6400" dirty="0"/>
              <a:t>La possibilità di pagamento dei crediti anteriori</a:t>
            </a:r>
          </a:p>
          <a:p>
            <a:pPr marL="914400" lvl="1" indent="-514350">
              <a:buFont typeface="+mj-lt"/>
              <a:buAutoNum type="arabicPeriod"/>
            </a:pPr>
            <a:r>
              <a:rPr lang="it-IT" sz="6400" dirty="0" smtClean="0"/>
              <a:t>Riduzione o perdita del capitale sociale</a:t>
            </a:r>
          </a:p>
          <a:p>
            <a:pPr marL="914400" lvl="1" indent="-514350">
              <a:buFont typeface="+mj-lt"/>
              <a:buAutoNum type="arabicPeriod"/>
            </a:pPr>
            <a:r>
              <a:rPr lang="it-IT" sz="6400" dirty="0" smtClean="0"/>
              <a:t>Le regole di </a:t>
            </a:r>
            <a:r>
              <a:rPr lang="it-IT" sz="6400" i="1" dirty="0" smtClean="0"/>
              <a:t>corporate </a:t>
            </a:r>
            <a:r>
              <a:rPr lang="it-IT" sz="6400" i="1" dirty="0" err="1" smtClean="0"/>
              <a:t>governance</a:t>
            </a:r>
            <a:endParaRPr lang="it-IT" sz="6400" dirty="0" smtClean="0"/>
          </a:p>
          <a:p>
            <a:pPr>
              <a:buFont typeface="Wingdings" charset="2"/>
              <a:buChar char="Ø"/>
            </a:pPr>
            <a:endParaRPr lang="it-IT" b="1" dirty="0" smtClean="0"/>
          </a:p>
          <a:p>
            <a:pPr marL="857250" lvl="2" indent="0" algn="just">
              <a:buNone/>
            </a:pPr>
            <a:endParaRPr lang="it-IT" dirty="0" smtClean="0"/>
          </a:p>
        </p:txBody>
      </p:sp>
      <p:sp>
        <p:nvSpPr>
          <p:cNvPr id="4" name="Segnaposto numero diapositiva 3"/>
          <p:cNvSpPr>
            <a:spLocks noGrp="1"/>
          </p:cNvSpPr>
          <p:nvPr>
            <p:ph type="sldNum" sz="quarter" idx="12"/>
          </p:nvPr>
        </p:nvSpPr>
        <p:spPr/>
        <p:txBody>
          <a:bodyPr/>
          <a:lstStyle/>
          <a:p>
            <a:fld id="{C81C2538-63A6-B742-B9B0-E21ABA0CB349}" type="slidenum">
              <a:rPr lang="it-IT" smtClean="0"/>
              <a:t>4</a:t>
            </a:fld>
            <a:endParaRPr lang="it-IT" dirty="0"/>
          </a:p>
        </p:txBody>
      </p:sp>
    </p:spTree>
    <p:extLst>
      <p:ext uri="{BB962C8B-B14F-4D97-AF65-F5344CB8AC3E}">
        <p14:creationId xmlns:p14="http://schemas.microsoft.com/office/powerpoint/2010/main" val="11556983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
            </a:r>
            <a:br>
              <a:rPr lang="it-IT" dirty="0"/>
            </a:br>
            <a:r>
              <a:rPr lang="it-IT" dirty="0" smtClean="0"/>
              <a:t>2. </a:t>
            </a:r>
            <a:r>
              <a:rPr lang="it-IT" dirty="0"/>
              <a:t>Disciplina dei finanziamenti interinali</a:t>
            </a:r>
          </a:p>
        </p:txBody>
      </p:sp>
      <p:sp>
        <p:nvSpPr>
          <p:cNvPr id="3" name="Segnaposto contenuto 2"/>
          <p:cNvSpPr>
            <a:spLocks noGrp="1"/>
          </p:cNvSpPr>
          <p:nvPr>
            <p:ph idx="1"/>
          </p:nvPr>
        </p:nvSpPr>
        <p:spPr/>
        <p:txBody>
          <a:bodyPr>
            <a:noAutofit/>
          </a:bodyPr>
          <a:lstStyle/>
          <a:p>
            <a:pPr marL="0" lvl="1" indent="0" algn="just">
              <a:buNone/>
            </a:pPr>
            <a:r>
              <a:rPr lang="it-IT" sz="1800" dirty="0"/>
              <a:t>Il nuovo art. 182 </a:t>
            </a:r>
            <a:r>
              <a:rPr lang="it-IT" sz="1800" i="1" dirty="0" err="1"/>
              <a:t>quinques</a:t>
            </a:r>
            <a:r>
              <a:rPr lang="it-IT" sz="1800" i="1" dirty="0"/>
              <a:t> </a:t>
            </a:r>
            <a:r>
              <a:rPr lang="it-IT" sz="1800" dirty="0"/>
              <a:t>LF che permette di chiedere al Tribunale di essere autorizzato a contrarre finanziamenti </a:t>
            </a:r>
            <a:r>
              <a:rPr lang="it-IT" sz="1800" b="1" u="sng" dirty="0"/>
              <a:t>prededucibili</a:t>
            </a:r>
            <a:r>
              <a:rPr lang="it-IT" sz="1800" dirty="0"/>
              <a:t> ai sensi dell’art. 111 LF – anche  </a:t>
            </a:r>
            <a:r>
              <a:rPr lang="it-IT" sz="1800" b="1" u="sng" dirty="0"/>
              <a:t>assistiti da garanzie quali pegno o ipoteca </a:t>
            </a:r>
            <a:r>
              <a:rPr lang="it-IT" sz="1800" dirty="0"/>
              <a:t>- qualora l’attestatore asseveri che tali finanziamenti sono </a:t>
            </a:r>
            <a:r>
              <a:rPr lang="it-IT" sz="1800" b="1" u="sng" dirty="0"/>
              <a:t>funzionali al migliore soddisfacimento dei creditori</a:t>
            </a:r>
            <a:r>
              <a:rPr lang="it-IT" sz="1800" dirty="0"/>
              <a:t>:</a:t>
            </a:r>
          </a:p>
          <a:p>
            <a:pPr marL="0" lvl="1" indent="0" algn="just">
              <a:buNone/>
            </a:pPr>
            <a:endParaRPr lang="it-IT" sz="1800" dirty="0"/>
          </a:p>
          <a:p>
            <a:pPr marL="857250" lvl="1" indent="-457200" algn="just">
              <a:buFont typeface="Wingdings"/>
              <a:buChar char="è"/>
            </a:pPr>
            <a:r>
              <a:rPr lang="it-IT" sz="1800" dirty="0"/>
              <a:t>Si inseriscono nella fase compresa tra il deposito della domanda e </a:t>
            </a:r>
            <a:r>
              <a:rPr lang="it-IT" sz="1800" dirty="0" smtClean="0"/>
              <a:t>l’ammissione della domanda di concordato;</a:t>
            </a:r>
          </a:p>
          <a:p>
            <a:pPr marL="857250" lvl="1" indent="-457200" algn="just">
              <a:buFont typeface="Wingdings"/>
              <a:buChar char="è"/>
            </a:pPr>
            <a:endParaRPr lang="it-IT" sz="1800" dirty="0" smtClean="0"/>
          </a:p>
          <a:p>
            <a:pPr marL="857250" lvl="1" indent="-457200" algn="just">
              <a:buFont typeface="Wingdings"/>
              <a:buChar char="è"/>
            </a:pPr>
            <a:r>
              <a:rPr lang="it-IT" sz="1800" dirty="0" smtClean="0"/>
              <a:t>fattispecie </a:t>
            </a:r>
            <a:r>
              <a:rPr lang="it-IT" sz="1800" dirty="0"/>
              <a:t>applicabile sia ai concordati liquidatori sia a quelli in continuità (anche durante la fase successiva alla presentazione della domanda di concordato c.d.  in bianco);  </a:t>
            </a:r>
            <a:endParaRPr lang="it-IT" sz="1800" dirty="0" smtClean="0"/>
          </a:p>
          <a:p>
            <a:pPr marL="857250" lvl="1" indent="-457200" algn="just">
              <a:buFont typeface="Wingdings"/>
              <a:buChar char="è"/>
            </a:pPr>
            <a:endParaRPr lang="it-IT" sz="1400" dirty="0" smtClean="0">
              <a:sym typeface="Wingdings"/>
            </a:endParaRPr>
          </a:p>
          <a:p>
            <a:endParaRPr lang="it-IT" sz="1400"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40</a:t>
            </a:fld>
            <a:endParaRPr lang="it-IT" dirty="0"/>
          </a:p>
        </p:txBody>
      </p:sp>
    </p:spTree>
    <p:extLst>
      <p:ext uri="{BB962C8B-B14F-4D97-AF65-F5344CB8AC3E}">
        <p14:creationId xmlns:p14="http://schemas.microsoft.com/office/powerpoint/2010/main" val="32243902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
            </a:r>
            <a:br>
              <a:rPr lang="it-IT" dirty="0"/>
            </a:br>
            <a:r>
              <a:rPr lang="it-IT" dirty="0"/>
              <a:t>2. Disciplina dei finanziamenti </a:t>
            </a:r>
            <a:r>
              <a:rPr lang="it-IT" dirty="0" smtClean="0"/>
              <a:t>interinali (segue)</a:t>
            </a:r>
            <a:endParaRPr lang="it-IT" dirty="0"/>
          </a:p>
        </p:txBody>
      </p:sp>
      <p:sp>
        <p:nvSpPr>
          <p:cNvPr id="3" name="Segnaposto contenuto 2"/>
          <p:cNvSpPr>
            <a:spLocks noGrp="1"/>
          </p:cNvSpPr>
          <p:nvPr>
            <p:ph idx="1"/>
          </p:nvPr>
        </p:nvSpPr>
        <p:spPr/>
        <p:txBody>
          <a:bodyPr>
            <a:normAutofit lnSpcReduction="10000"/>
          </a:bodyPr>
          <a:lstStyle/>
          <a:p>
            <a:pPr marL="400050" lvl="1" indent="0" algn="just">
              <a:buNone/>
            </a:pPr>
            <a:r>
              <a:rPr lang="it-IT" sz="1400" dirty="0"/>
              <a:t>A</a:t>
            </a:r>
            <a:r>
              <a:rPr lang="it-IT" sz="1400" dirty="0" smtClean="0"/>
              <a:t>i </a:t>
            </a:r>
            <a:r>
              <a:rPr lang="it-IT" sz="1400" dirty="0"/>
              <a:t>sensi dell’art. 185 – </a:t>
            </a:r>
            <a:r>
              <a:rPr lang="it-IT" sz="1400" i="1" dirty="0" err="1"/>
              <a:t>quinquies</a:t>
            </a:r>
            <a:r>
              <a:rPr lang="it-IT" sz="1400" dirty="0"/>
              <a:t> LF appare esplicitamente </a:t>
            </a:r>
            <a:r>
              <a:rPr lang="it-IT" sz="1400" b="1" u="sng" dirty="0"/>
              <a:t>consentito al debitore di presentare una domanda di concordato in continuità che contempli la possibilità di contrarre finanziamenti prededucibili</a:t>
            </a:r>
            <a:r>
              <a:rPr lang="it-IT" sz="1400" dirty="0"/>
              <a:t>.</a:t>
            </a:r>
          </a:p>
          <a:p>
            <a:pPr marL="857250" lvl="1" indent="-457200" algn="just">
              <a:buFont typeface="Wingdings"/>
              <a:buChar char="è"/>
            </a:pPr>
            <a:endParaRPr lang="it-IT" sz="1400" dirty="0" smtClean="0">
              <a:sym typeface="Wingdings"/>
            </a:endParaRPr>
          </a:p>
          <a:p>
            <a:pPr marL="857250" lvl="1" indent="-457200" algn="just">
              <a:buFont typeface="Wingdings"/>
              <a:buChar char="è"/>
            </a:pPr>
            <a:r>
              <a:rPr lang="it-IT" sz="1400" dirty="0" smtClean="0">
                <a:sym typeface="Wingdings"/>
              </a:rPr>
              <a:t>questa </a:t>
            </a:r>
            <a:r>
              <a:rPr lang="it-IT" sz="1400" dirty="0">
                <a:sym typeface="Wingdings"/>
              </a:rPr>
              <a:t>ultima possibilità è stata </a:t>
            </a:r>
            <a:r>
              <a:rPr lang="it-IT" sz="1400" b="1" u="sng" dirty="0">
                <a:sym typeface="Wingdings"/>
              </a:rPr>
              <a:t>molto criticata </a:t>
            </a:r>
            <a:r>
              <a:rPr lang="it-IT" sz="1400" dirty="0">
                <a:sym typeface="Wingdings"/>
              </a:rPr>
              <a:t>in dottrina perché in ipotesi di </a:t>
            </a:r>
            <a:r>
              <a:rPr lang="it-IT" sz="1400" dirty="0" err="1">
                <a:sym typeface="Wingdings"/>
              </a:rPr>
              <a:t>preconcordato</a:t>
            </a:r>
            <a:r>
              <a:rPr lang="it-IT" sz="1400" dirty="0">
                <a:sym typeface="Wingdings"/>
              </a:rPr>
              <a:t> </a:t>
            </a:r>
            <a:r>
              <a:rPr lang="it-IT" sz="1400" b="1" u="sng" dirty="0">
                <a:sym typeface="Wingdings"/>
              </a:rPr>
              <a:t>l’attestazione</a:t>
            </a:r>
            <a:r>
              <a:rPr lang="it-IT" sz="1400" dirty="0">
                <a:sym typeface="Wingdings"/>
              </a:rPr>
              <a:t> della «migliore soddisfazione dei creditori» sarebbe effettuata in un momento cronologico in cui l’attestatore e il Tribunale non disporrebbero di tutti gli elementi necessari per effettuare compiutamente una valutazione</a:t>
            </a:r>
            <a:r>
              <a:rPr lang="it-IT" sz="1400" dirty="0"/>
              <a:t>); </a:t>
            </a:r>
          </a:p>
          <a:p>
            <a:pPr marL="0" indent="0" algn="just">
              <a:buNone/>
            </a:pPr>
            <a:endParaRPr lang="it-IT" sz="1400" dirty="0"/>
          </a:p>
          <a:p>
            <a:pPr marL="0" indent="0" algn="ctr">
              <a:buNone/>
            </a:pPr>
            <a:r>
              <a:rPr lang="it-IT" sz="1400" b="1" u="sng" dirty="0"/>
              <a:t>Unica possibile soluzione interpretativa </a:t>
            </a:r>
          </a:p>
          <a:p>
            <a:pPr marL="0" indent="0" algn="just">
              <a:buNone/>
            </a:pPr>
            <a:endParaRPr lang="it-IT" sz="1400" dirty="0"/>
          </a:p>
          <a:p>
            <a:pPr algn="just"/>
            <a:r>
              <a:rPr lang="it-IT" sz="1400" b="1" u="sng" dirty="0"/>
              <a:t>Ogni qual volta il debitore si accinga a presentare una domanda di </a:t>
            </a:r>
            <a:r>
              <a:rPr lang="it-IT" sz="1400" b="1" u="sng" dirty="0" err="1"/>
              <a:t>preconcordato</a:t>
            </a:r>
            <a:r>
              <a:rPr lang="it-IT" sz="1400" b="1" u="sng" dirty="0"/>
              <a:t> in continuità, dovrà necessariamente indicare, oltre i presupposti previsti dal quinto comma dell’art. 161 LF, tutti gli altri requisiti previsti dall’art. 186 – bis LF</a:t>
            </a:r>
            <a:r>
              <a:rPr lang="it-IT" sz="1400" dirty="0"/>
              <a:t>:</a:t>
            </a:r>
          </a:p>
          <a:p>
            <a:pPr marL="914400" lvl="1" indent="-514350" algn="just">
              <a:buFont typeface="+mj-lt"/>
              <a:buAutoNum type="arabicPeriod"/>
            </a:pPr>
            <a:r>
              <a:rPr lang="it-IT" sz="1400" dirty="0"/>
              <a:t>descrizione analitica e attestazione del professionista in merito alle modalità attraverso cui la prosecuzione dell’impresa sarà conseguita; </a:t>
            </a:r>
          </a:p>
          <a:p>
            <a:pPr marL="914400" lvl="1" indent="-514350" algn="just">
              <a:buFont typeface="+mj-lt"/>
              <a:buAutoNum type="arabicPeriod"/>
            </a:pPr>
            <a:r>
              <a:rPr lang="it-IT" sz="1400" dirty="0" smtClean="0"/>
              <a:t>budget </a:t>
            </a:r>
            <a:r>
              <a:rPr lang="it-IT" sz="1400" dirty="0"/>
              <a:t>del concordato; </a:t>
            </a:r>
          </a:p>
          <a:p>
            <a:pPr marL="914400" lvl="1" indent="-514350" algn="just">
              <a:buFont typeface="+mj-lt"/>
              <a:buAutoNum type="arabicPeriod"/>
            </a:pPr>
            <a:r>
              <a:rPr lang="it-IT" sz="1400" dirty="0" smtClean="0"/>
              <a:t>asseverazione </a:t>
            </a:r>
            <a:r>
              <a:rPr lang="it-IT" sz="1400" dirty="0"/>
              <a:t>in merito al fatto che continuità garantisca la migliore soddisfazione del ceto creditorio.</a:t>
            </a:r>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41</a:t>
            </a:fld>
            <a:endParaRPr lang="it-IT" dirty="0"/>
          </a:p>
        </p:txBody>
      </p:sp>
    </p:spTree>
    <p:extLst>
      <p:ext uri="{BB962C8B-B14F-4D97-AF65-F5344CB8AC3E}">
        <p14:creationId xmlns:p14="http://schemas.microsoft.com/office/powerpoint/2010/main" val="4590463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Il Concordato in continuità</a:t>
            </a:r>
            <a:br>
              <a:rPr lang="it-IT" dirty="0"/>
            </a:br>
            <a:r>
              <a:rPr lang="it-IT" dirty="0" smtClean="0"/>
              <a:t>3. </a:t>
            </a:r>
            <a:r>
              <a:rPr lang="it-IT" dirty="0"/>
              <a:t>Possibilità di pagamento di crediti anteriori</a:t>
            </a:r>
          </a:p>
        </p:txBody>
      </p:sp>
      <p:sp>
        <p:nvSpPr>
          <p:cNvPr id="3" name="Segnaposto contenuto 2"/>
          <p:cNvSpPr>
            <a:spLocks noGrp="1"/>
          </p:cNvSpPr>
          <p:nvPr>
            <p:ph idx="1"/>
          </p:nvPr>
        </p:nvSpPr>
        <p:spPr/>
        <p:txBody>
          <a:bodyPr>
            <a:normAutofit fontScale="47500" lnSpcReduction="20000"/>
          </a:bodyPr>
          <a:lstStyle/>
          <a:p>
            <a:pPr algn="just"/>
            <a:r>
              <a:rPr lang="it-IT" b="1" u="sng" dirty="0"/>
              <a:t>Ai </a:t>
            </a:r>
            <a:r>
              <a:rPr lang="it-IT" b="1" u="sng" dirty="0" smtClean="0"/>
              <a:t>sensi del quarto comma dell’art. 182 </a:t>
            </a:r>
            <a:r>
              <a:rPr lang="it-IT" b="1" i="1" u="sng" dirty="0" err="1" smtClean="0"/>
              <a:t>quinquie</a:t>
            </a:r>
            <a:r>
              <a:rPr lang="it-IT" b="1" i="1" u="sng" dirty="0" err="1"/>
              <a:t>s</a:t>
            </a:r>
            <a:r>
              <a:rPr lang="it-IT" b="1" u="sng" dirty="0" smtClean="0"/>
              <a:t> il </a:t>
            </a:r>
            <a:r>
              <a:rPr lang="it-IT" b="1" u="sng" dirty="0"/>
              <a:t>debitore che presenta domanda di ammissione al concordato preventivo con continuità aziendale</a:t>
            </a:r>
            <a:r>
              <a:rPr lang="it-IT" dirty="0"/>
              <a:t>, anche in bianco, </a:t>
            </a:r>
            <a:r>
              <a:rPr lang="it-IT" b="1" u="sng" dirty="0"/>
              <a:t>può chiedere al tribunale </a:t>
            </a:r>
            <a:r>
              <a:rPr lang="it-IT" dirty="0"/>
              <a:t>di essere autorizzato, assunte se del caso sommarie informazioni</a:t>
            </a:r>
            <a:r>
              <a:rPr lang="it-IT" b="1" dirty="0"/>
              <a:t>, </a:t>
            </a:r>
            <a:r>
              <a:rPr lang="it-IT" b="1" u="sng" dirty="0"/>
              <a:t>a pagare crediti anteriori per prestazioni di beni o servizi</a:t>
            </a:r>
            <a:r>
              <a:rPr lang="it-IT" dirty="0"/>
              <a:t>, se </a:t>
            </a:r>
            <a:r>
              <a:rPr lang="it-IT" dirty="0"/>
              <a:t>l’</a:t>
            </a:r>
            <a:r>
              <a:rPr lang="it-IT" dirty="0" err="1"/>
              <a:t>asseverartore</a:t>
            </a:r>
            <a:r>
              <a:rPr lang="it-IT" dirty="0"/>
              <a:t>, </a:t>
            </a:r>
            <a:r>
              <a:rPr lang="it-IT" b="1" u="sng" dirty="0"/>
              <a:t>attesta che congiuntamente</a:t>
            </a:r>
            <a:r>
              <a:rPr lang="it-IT" b="1" dirty="0"/>
              <a:t>:</a:t>
            </a:r>
          </a:p>
          <a:p>
            <a:pPr marL="514350" indent="-514350" algn="just">
              <a:buFont typeface="+mj-lt"/>
              <a:buAutoNum type="arabicPeriod"/>
            </a:pPr>
            <a:endParaRPr lang="it-IT" b="1" u="sng" dirty="0"/>
          </a:p>
          <a:p>
            <a:pPr marL="514350" indent="-514350" algn="just">
              <a:buFont typeface="+mj-lt"/>
              <a:buAutoNum type="arabicPeriod"/>
            </a:pPr>
            <a:r>
              <a:rPr lang="it-IT" b="1" u="sng" dirty="0"/>
              <a:t>tali prestazioni sono essenziali per la prosecuzione della attività di impresa</a:t>
            </a:r>
            <a:r>
              <a:rPr lang="it-IT" b="1" dirty="0"/>
              <a:t>;</a:t>
            </a:r>
            <a:r>
              <a:rPr lang="it-IT" dirty="0"/>
              <a:t> e </a:t>
            </a:r>
            <a:r>
              <a:rPr lang="it-IT" b="1" dirty="0">
                <a:sym typeface="Wingdings"/>
              </a:rPr>
              <a:t> </a:t>
            </a:r>
            <a:r>
              <a:rPr lang="it-IT" dirty="0">
                <a:sym typeface="Wingdings"/>
              </a:rPr>
              <a:t>«l’essenzialità» implica che in loro assenza la continuità sarebbe compromessa; appare comunque complesso accertare quando il pagamento sia «essenziale»; </a:t>
            </a:r>
            <a:r>
              <a:rPr lang="it-IT" u="sng" dirty="0">
                <a:sym typeface="Wingdings"/>
              </a:rPr>
              <a:t>potrebbe considerarsi essenziale il pagamento tutte le volte in cui il credito sia sorto in un rapporto contrattuale in corso di esecuzione la cui continuazione è essenziale</a:t>
            </a:r>
            <a:r>
              <a:rPr lang="it-IT" dirty="0">
                <a:sym typeface="Wingdings"/>
              </a:rPr>
              <a:t>. </a:t>
            </a:r>
            <a:r>
              <a:rPr lang="it-IT" dirty="0">
                <a:latin typeface="Wingdings"/>
                <a:ea typeface="Wingdings"/>
                <a:cs typeface="Wingdings"/>
                <a:sym typeface="Wingdings"/>
              </a:rPr>
              <a:t> </a:t>
            </a:r>
            <a:r>
              <a:rPr lang="it-IT" dirty="0">
                <a:sym typeface="Wingdings"/>
              </a:rPr>
              <a:t>in ogni caso, autonomo sindacato del Tribunale che potrebbe discostarsi dalla valutazione effettuata dall’attestatore.</a:t>
            </a:r>
            <a:endParaRPr lang="it-IT" dirty="0"/>
          </a:p>
          <a:p>
            <a:pPr marL="514350" indent="-514350" algn="just">
              <a:buFont typeface="+mj-lt"/>
              <a:buAutoNum type="arabicPeriod"/>
            </a:pPr>
            <a:endParaRPr lang="it-IT" b="1" u="sng" dirty="0"/>
          </a:p>
          <a:p>
            <a:pPr marL="514350" indent="-514350" algn="just">
              <a:buFont typeface="+mj-lt"/>
              <a:buAutoNum type="arabicPeriod"/>
            </a:pPr>
            <a:r>
              <a:rPr lang="it-IT" b="1" u="sng" dirty="0"/>
              <a:t>funzionali ad assicurare la migliore soddisfazione dei creditori</a:t>
            </a:r>
            <a:r>
              <a:rPr lang="it-IT" dirty="0" smtClean="0"/>
              <a:t>. </a:t>
            </a:r>
          </a:p>
          <a:p>
            <a:pPr marL="0" indent="0" algn="just">
              <a:buNone/>
            </a:pPr>
            <a:r>
              <a:rPr lang="it-IT" dirty="0" smtClean="0">
                <a:latin typeface="Wingdings"/>
                <a:ea typeface="Wingdings"/>
                <a:cs typeface="Wingdings"/>
                <a:sym typeface="Wingdings"/>
              </a:rPr>
              <a:t>	 </a:t>
            </a:r>
            <a:r>
              <a:rPr lang="it-IT" dirty="0" smtClean="0">
                <a:sym typeface="Wingdings"/>
              </a:rPr>
              <a:t>In dottrina è stato osservato che tale seconda condizione, racchiude, implicitamente, anche  	prima. </a:t>
            </a:r>
            <a:endParaRPr lang="it-IT" dirty="0"/>
          </a:p>
          <a:p>
            <a:pPr marL="514350" indent="-514350" algn="just">
              <a:buFont typeface="+mj-lt"/>
              <a:buAutoNum type="arabicPeriod"/>
            </a:pPr>
            <a:endParaRPr lang="it-IT" dirty="0"/>
          </a:p>
          <a:p>
            <a:pPr marL="514350" indent="-514350" algn="just">
              <a:buFont typeface="+mj-lt"/>
              <a:buAutoNum type="arabicPeriod"/>
            </a:pPr>
            <a:r>
              <a:rPr lang="it-IT" dirty="0"/>
              <a:t>L'attestazione del professionista non è necessaria per pagamenti effettuati fino a concorrenza dell'ammontare di nuove risorse finanziarie che vengano apportate al debitore senza obbligo di restituzione o con obbligo di restituzione postergato alla soddisfazione dei creditori. </a:t>
            </a:r>
            <a:r>
              <a:rPr lang="it-IT" dirty="0">
                <a:latin typeface="Wingdings"/>
                <a:ea typeface="Wingdings"/>
                <a:cs typeface="Wingdings"/>
                <a:sym typeface="Wingdings"/>
              </a:rPr>
              <a:t> </a:t>
            </a:r>
            <a:r>
              <a:rPr lang="it-IT" dirty="0">
                <a:sym typeface="Wingdings"/>
              </a:rPr>
              <a:t>Sarebbe in ogni caso richiesta l’autorizzazione del </a:t>
            </a:r>
            <a:r>
              <a:rPr lang="it-IT" dirty="0" smtClean="0">
                <a:sym typeface="Wingdings"/>
              </a:rPr>
              <a:t>Tribunale.</a:t>
            </a:r>
            <a:endParaRPr lang="it-IT" dirty="0"/>
          </a:p>
          <a:p>
            <a:pPr marL="514350" indent="-514350" algn="just">
              <a:buFont typeface="+mj-lt"/>
              <a:buAutoNum type="arabicPeriod"/>
            </a:pPr>
            <a:endParaRPr lang="it-IT" dirty="0"/>
          </a:p>
          <a:p>
            <a:pPr marL="0" indent="0" algn="just">
              <a:buNone/>
            </a:pPr>
            <a:endParaRPr lang="it-IT" dirty="0"/>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42</a:t>
            </a:fld>
            <a:endParaRPr lang="it-IT" dirty="0"/>
          </a:p>
        </p:txBody>
      </p:sp>
    </p:spTree>
    <p:extLst>
      <p:ext uri="{BB962C8B-B14F-4D97-AF65-F5344CB8AC3E}">
        <p14:creationId xmlns:p14="http://schemas.microsoft.com/office/powerpoint/2010/main" val="8859749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
            </a:r>
            <a:br>
              <a:rPr lang="it-IT" dirty="0"/>
            </a:br>
            <a:r>
              <a:rPr lang="it-IT" dirty="0"/>
              <a:t>4</a:t>
            </a:r>
            <a:r>
              <a:rPr lang="it-IT" dirty="0" smtClean="0"/>
              <a:t>. </a:t>
            </a:r>
            <a:r>
              <a:rPr lang="it-IT" dirty="0"/>
              <a:t>Riduzione o perdita del capitale </a:t>
            </a:r>
            <a:r>
              <a:rPr lang="it-IT" dirty="0" smtClean="0"/>
              <a:t>sociale </a:t>
            </a: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dirty="0"/>
              <a:t>Norme speciali in tema di </a:t>
            </a:r>
            <a:r>
              <a:rPr lang="it-IT" b="1" u="sng" dirty="0"/>
              <a:t>riduzione o perdita del capitale sociale</a:t>
            </a:r>
            <a:r>
              <a:rPr lang="it-IT" dirty="0"/>
              <a:t> in caso di accesso ad una procedura concorsuale di concordato o anche di </a:t>
            </a:r>
            <a:r>
              <a:rPr lang="it-IT" dirty="0" err="1" smtClean="0"/>
              <a:t>pre</a:t>
            </a:r>
            <a:r>
              <a:rPr lang="it-IT" dirty="0" smtClean="0"/>
              <a:t>-concordato;  </a:t>
            </a:r>
            <a:r>
              <a:rPr lang="it-IT" dirty="0"/>
              <a:t>In particolare ai sensi dell’art. </a:t>
            </a:r>
            <a:r>
              <a:rPr lang="it-IT" dirty="0" smtClean="0"/>
              <a:t>182 </a:t>
            </a:r>
            <a:r>
              <a:rPr lang="it-IT" i="1" dirty="0" err="1"/>
              <a:t>sexies</a:t>
            </a:r>
            <a:r>
              <a:rPr lang="it-IT" i="1" dirty="0"/>
              <a:t> </a:t>
            </a:r>
            <a:r>
              <a:rPr lang="it-IT" dirty="0"/>
              <a:t>LF è previsto che:</a:t>
            </a:r>
          </a:p>
          <a:p>
            <a:pPr lvl="1" algn="just"/>
            <a:r>
              <a:rPr lang="it-IT" dirty="0"/>
              <a:t> </a:t>
            </a:r>
            <a:r>
              <a:rPr lang="it-IT" b="1" u="sng" dirty="0"/>
              <a:t>dalla data del deposito della domanda per l'ammissione al concordato preventivo</a:t>
            </a:r>
            <a:r>
              <a:rPr lang="it-IT" dirty="0"/>
              <a:t>, anche nella forma del </a:t>
            </a:r>
            <a:r>
              <a:rPr lang="it-IT" dirty="0" err="1"/>
              <a:t>preconcordato</a:t>
            </a:r>
            <a:r>
              <a:rPr lang="it-IT" dirty="0"/>
              <a:t>, della domanda per l'omologazione dell'accordo di ristrutturazione di cui all'articolo 182 </a:t>
            </a:r>
            <a:r>
              <a:rPr lang="it-IT" i="1" dirty="0"/>
              <a:t>bis</a:t>
            </a:r>
            <a:r>
              <a:rPr lang="it-IT" dirty="0"/>
              <a:t> ovvero della proposta di accordo a norma del sesto comma dello stesso articolo </a:t>
            </a:r>
            <a:r>
              <a:rPr lang="it-IT" b="1" u="sng" dirty="0"/>
              <a:t>e sino all'omologazione non si applicano gli articoli 2446, commi secondo e terzo, 2447, </a:t>
            </a:r>
            <a:r>
              <a:rPr lang="it-IT" b="1" i="1" u="sng" dirty="0"/>
              <a:t>2482-bis</a:t>
            </a:r>
            <a:r>
              <a:rPr lang="it-IT" b="1" u="sng" dirty="0"/>
              <a:t>, commi quarto, quinto e sesto, e 2482-</a:t>
            </a:r>
            <a:r>
              <a:rPr lang="it-IT" b="1" i="1" u="sng" dirty="0"/>
              <a:t>ter</a:t>
            </a:r>
            <a:r>
              <a:rPr lang="it-IT" b="1" u="sng" dirty="0"/>
              <a:t> del codice civile</a:t>
            </a:r>
            <a:r>
              <a:rPr lang="it-IT" dirty="0"/>
              <a:t>. Per lo stesso periodo </a:t>
            </a:r>
            <a:r>
              <a:rPr lang="it-IT" b="1" u="sng" dirty="0"/>
              <a:t>non opera la causa di scioglimento della società per riduzione o perdita del capitale sociale</a:t>
            </a:r>
            <a:r>
              <a:rPr lang="it-IT" dirty="0"/>
              <a:t> di cui agli articoli 2484, n. 4, e </a:t>
            </a:r>
            <a:r>
              <a:rPr lang="it-IT" i="1" dirty="0"/>
              <a:t>2545-duodecies</a:t>
            </a:r>
            <a:r>
              <a:rPr lang="it-IT" dirty="0"/>
              <a:t> c.c.</a:t>
            </a:r>
          </a:p>
          <a:p>
            <a:pPr lvl="1" algn="just"/>
            <a:r>
              <a:rPr lang="it-IT" b="1" u="sng" dirty="0"/>
              <a:t>Resta ferma, per il periodo anteriore </a:t>
            </a:r>
            <a:r>
              <a:rPr lang="it-IT" dirty="0"/>
              <a:t>al deposito delle domande e della proposta di cui al primo comma,</a:t>
            </a:r>
            <a:r>
              <a:rPr lang="it-IT" b="1" dirty="0"/>
              <a:t> </a:t>
            </a:r>
            <a:r>
              <a:rPr lang="it-IT" b="1" u="sng" dirty="0"/>
              <a:t>l'applicazione dell'articolo 2486 c.c</a:t>
            </a:r>
            <a:r>
              <a:rPr lang="it-IT" dirty="0"/>
              <a:t>.</a:t>
            </a:r>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43</a:t>
            </a:fld>
            <a:endParaRPr lang="it-IT" dirty="0"/>
          </a:p>
        </p:txBody>
      </p:sp>
    </p:spTree>
    <p:extLst>
      <p:ext uri="{BB962C8B-B14F-4D97-AF65-F5344CB8AC3E}">
        <p14:creationId xmlns:p14="http://schemas.microsoft.com/office/powerpoint/2010/main" val="28423367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
            </a:r>
            <a:br>
              <a:rPr lang="it-IT" dirty="0"/>
            </a:br>
            <a:r>
              <a:rPr lang="it-IT" dirty="0" smtClean="0"/>
              <a:t>5. </a:t>
            </a:r>
            <a:r>
              <a:rPr lang="it-IT" dirty="0"/>
              <a:t>Le regole </a:t>
            </a:r>
            <a:r>
              <a:rPr lang="it-IT" i="1" dirty="0"/>
              <a:t>di</a:t>
            </a:r>
            <a:r>
              <a:rPr lang="it-IT" dirty="0"/>
              <a:t> </a:t>
            </a:r>
            <a:r>
              <a:rPr lang="it-IT" i="1" dirty="0"/>
              <a:t>corporate </a:t>
            </a:r>
            <a:r>
              <a:rPr lang="it-IT" i="1" dirty="0" err="1"/>
              <a:t>governance</a:t>
            </a:r>
            <a:endParaRPr lang="it-IT" dirty="0"/>
          </a:p>
        </p:txBody>
      </p:sp>
      <p:sp>
        <p:nvSpPr>
          <p:cNvPr id="3" name="Segnaposto contenuto 2"/>
          <p:cNvSpPr>
            <a:spLocks noGrp="1"/>
          </p:cNvSpPr>
          <p:nvPr>
            <p:ph idx="1"/>
          </p:nvPr>
        </p:nvSpPr>
        <p:spPr/>
        <p:txBody>
          <a:bodyPr>
            <a:normAutofit fontScale="77500" lnSpcReduction="20000"/>
          </a:bodyPr>
          <a:lstStyle/>
          <a:p>
            <a:pPr marL="57150" indent="0" algn="just">
              <a:buNone/>
            </a:pPr>
            <a:r>
              <a:rPr lang="it-IT" dirty="0"/>
              <a:t>Alla luce delle novità normative, si riepilogano le regole di condotte per amministratori, sindaci e liquidatori:</a:t>
            </a:r>
          </a:p>
          <a:p>
            <a:pPr marL="400050" lvl="1" indent="0" algn="just">
              <a:buNone/>
            </a:pPr>
            <a:r>
              <a:rPr lang="it-IT" dirty="0"/>
              <a:t>(A) nel il periodo anteriore al deposito della domanda: </a:t>
            </a:r>
          </a:p>
          <a:p>
            <a:pPr marL="971550" lvl="1" indent="-571500" algn="just">
              <a:buFont typeface="+mj-lt"/>
              <a:buAutoNum type="romanLcPeriod"/>
            </a:pPr>
            <a:r>
              <a:rPr lang="it-IT" dirty="0"/>
              <a:t>piena operatività delle norme civilistiche sul capitale sociale nelle S.p.A. (artt. 2446 e 2447 c.c.) e nelle s.r.l. (artt. 2482-</a:t>
            </a:r>
            <a:r>
              <a:rPr lang="it-IT" i="1" dirty="0"/>
              <a:t>bis</a:t>
            </a:r>
            <a:r>
              <a:rPr lang="it-IT" dirty="0"/>
              <a:t> e 2482-</a:t>
            </a:r>
            <a:r>
              <a:rPr lang="it-IT" i="1" dirty="0"/>
              <a:t>ter</a:t>
            </a:r>
            <a:r>
              <a:rPr lang="it-IT" dirty="0"/>
              <a:t> c.c.);</a:t>
            </a:r>
          </a:p>
          <a:p>
            <a:pPr marL="971550" lvl="1" indent="-571500" algn="just">
              <a:buFont typeface="+mj-lt"/>
              <a:buAutoNum type="romanLcPeriod"/>
            </a:pPr>
            <a:r>
              <a:rPr lang="it-IT" dirty="0" smtClean="0"/>
              <a:t>applicabilità </a:t>
            </a:r>
            <a:r>
              <a:rPr lang="it-IT" dirty="0"/>
              <a:t>dell’art. 2486 c.c. che prevede che:(a) al verificarsi di una </a:t>
            </a:r>
            <a:r>
              <a:rPr lang="it-IT" b="1" dirty="0"/>
              <a:t>causa di scioglimento </a:t>
            </a:r>
            <a:r>
              <a:rPr lang="it-IT" dirty="0"/>
              <a:t>e fino al momento della consegna di cui all'articolo 2487-</a:t>
            </a:r>
            <a:r>
              <a:rPr lang="it-IT" i="1" dirty="0"/>
              <a:t>bis</a:t>
            </a:r>
            <a:r>
              <a:rPr lang="it-IT" dirty="0"/>
              <a:t>, </a:t>
            </a:r>
            <a:r>
              <a:rPr lang="it-IT" b="1" dirty="0"/>
              <a:t>gli amministratori conservano il potere di gestire la società, ai soli fini della conservazione dell'integrità e del valore del patrimonio sociale</a:t>
            </a:r>
            <a:r>
              <a:rPr lang="it-IT" dirty="0"/>
              <a:t>; (b) </a:t>
            </a:r>
            <a:r>
              <a:rPr lang="it-IT" b="1" dirty="0"/>
              <a:t>gli amministratori </a:t>
            </a:r>
            <a:r>
              <a:rPr lang="it-IT" dirty="0"/>
              <a:t>sono personalmente e solidalmente </a:t>
            </a:r>
            <a:r>
              <a:rPr lang="it-IT" b="1" dirty="0"/>
              <a:t>responsabil</a:t>
            </a:r>
            <a:r>
              <a:rPr lang="it-IT" dirty="0"/>
              <a:t>i dei danni arrecati alla società, ai soci, ai creditori sociali ed ai terzi, per atti od omissioni compiuti in </a:t>
            </a:r>
            <a:r>
              <a:rPr lang="it-IT" b="1" dirty="0"/>
              <a:t>violazione del precedente comma</a:t>
            </a:r>
            <a:r>
              <a:rPr lang="it-IT" dirty="0"/>
              <a:t>.</a:t>
            </a:r>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44</a:t>
            </a:fld>
            <a:endParaRPr lang="it-IT" dirty="0"/>
          </a:p>
        </p:txBody>
      </p:sp>
    </p:spTree>
    <p:extLst>
      <p:ext uri="{BB962C8B-B14F-4D97-AF65-F5344CB8AC3E}">
        <p14:creationId xmlns:p14="http://schemas.microsoft.com/office/powerpoint/2010/main" val="10118030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
            </a:r>
            <a:br>
              <a:rPr lang="it-IT" dirty="0"/>
            </a:br>
            <a:r>
              <a:rPr lang="it-IT" dirty="0" smtClean="0"/>
              <a:t>5. </a:t>
            </a:r>
            <a:r>
              <a:rPr lang="it-IT" dirty="0"/>
              <a:t>Le regole di </a:t>
            </a:r>
            <a:r>
              <a:rPr lang="it-IT" i="1" dirty="0"/>
              <a:t>corporate </a:t>
            </a:r>
            <a:r>
              <a:rPr lang="it-IT" i="1" dirty="0" err="1" smtClean="0"/>
              <a:t>governance</a:t>
            </a:r>
            <a:r>
              <a:rPr lang="it-IT" i="1" dirty="0" smtClean="0"/>
              <a:t> </a:t>
            </a:r>
            <a:r>
              <a:rPr lang="it-IT" dirty="0" smtClean="0"/>
              <a:t>(segue)</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sz="2700" dirty="0" smtClean="0"/>
              <a:t>	(</a:t>
            </a:r>
            <a:r>
              <a:rPr lang="it-IT" sz="2700" dirty="0"/>
              <a:t>B) Nel periodo compreso tra il deposito della domanda e il decreto di ammissione, nel silenzio della legge si ritiene che debba gestire l’impresa con finalità meramente conservative pena la 	possibile responsabilità.</a:t>
            </a:r>
          </a:p>
          <a:p>
            <a:pPr marL="0" indent="0" algn="just">
              <a:buNone/>
            </a:pPr>
            <a:r>
              <a:rPr lang="it-IT" sz="2700" dirty="0"/>
              <a:t>	</a:t>
            </a:r>
          </a:p>
          <a:p>
            <a:pPr marL="0" indent="0" algn="just">
              <a:buNone/>
            </a:pPr>
            <a:r>
              <a:rPr lang="it-IT" sz="2700" dirty="0"/>
              <a:t>	(C) Nel periodo compreso tra il decreto di apertura ex art. 163 LF  e l’omologa ai sensi ex. art. 167 	LF:</a:t>
            </a:r>
          </a:p>
          <a:p>
            <a:pPr marL="971550" lvl="1" indent="-571500" algn="just">
              <a:buFont typeface="+mj-lt"/>
              <a:buAutoNum type="romanLcPeriod"/>
            </a:pPr>
            <a:r>
              <a:rPr lang="it-IT" sz="2700" b="1" u="sng" dirty="0"/>
              <a:t>il debitore conserva l'amministrazione dei suoi beni e l'esercizio dell'impresa, sotto la vigilanza del commissario giudiziale</a:t>
            </a:r>
            <a:r>
              <a:rPr lang="it-IT" sz="2700" dirty="0"/>
              <a:t>.</a:t>
            </a:r>
          </a:p>
          <a:p>
            <a:pPr marL="971550" lvl="1" indent="-571500" algn="just">
              <a:buFont typeface="+mj-lt"/>
              <a:buAutoNum type="romanLcPeriod"/>
            </a:pPr>
            <a:endParaRPr lang="it-IT" sz="2700" b="1" u="sng" dirty="0"/>
          </a:p>
          <a:p>
            <a:pPr marL="971550" lvl="1" indent="-571500" algn="just">
              <a:buFont typeface="+mj-lt"/>
              <a:buAutoNum type="romanLcPeriod"/>
            </a:pPr>
            <a:r>
              <a:rPr lang="it-IT" sz="2700" b="1" u="sng" dirty="0"/>
              <a:t>gli atti eccedenti la ordinaria amministrazione, compiuti senza l'autorizzazione scritta del giudice delegato, sono inefficaci rispetto ai creditori anteriori al concordato</a:t>
            </a:r>
            <a:r>
              <a:rPr lang="it-IT" sz="2700" dirty="0"/>
              <a:t> (ad esempio: mutui, transazioni, i compromessi, le alienazioni di beni immobili, le concessioni di ipoteche o di pegno, le fideiussioni, le rinunzie alle liti, le ricognizioni di diritti di terzi, le cancellazioni di ipoteche, le restituzioni di pegni, le accettazioni di eredità e di donazioni). </a:t>
            </a:r>
          </a:p>
          <a:p>
            <a:pPr marL="400050" lvl="1" indent="0" algn="just">
              <a:buNone/>
            </a:pPr>
            <a:endParaRPr lang="it-IT" b="1" u="sng" dirty="0"/>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45</a:t>
            </a:fld>
            <a:endParaRPr lang="it-IT" dirty="0"/>
          </a:p>
        </p:txBody>
      </p:sp>
    </p:spTree>
    <p:extLst>
      <p:ext uri="{BB962C8B-B14F-4D97-AF65-F5344CB8AC3E}">
        <p14:creationId xmlns:p14="http://schemas.microsoft.com/office/powerpoint/2010/main" val="1675525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marL="457200" lvl="1" indent="0" algn="just">
              <a:buNone/>
            </a:pPr>
            <a:r>
              <a:rPr lang="it-IT" sz="3100" dirty="0"/>
              <a:t>A</a:t>
            </a:r>
            <a:r>
              <a:rPr lang="it-IT" sz="3100" dirty="0" smtClean="0"/>
              <a:t>l </a:t>
            </a:r>
            <a:r>
              <a:rPr lang="it-IT" sz="3100" dirty="0"/>
              <a:t>comma 2 dell’art. 161 LF, è stata introdotta la lettera e) che impone al debitore di depositare </a:t>
            </a:r>
            <a:r>
              <a:rPr lang="it-IT" sz="3100" b="1" u="sng" dirty="0"/>
              <a:t>un piano </a:t>
            </a:r>
            <a:r>
              <a:rPr lang="it-IT" sz="3100" dirty="0"/>
              <a:t>che contenga a pena di </a:t>
            </a:r>
            <a:r>
              <a:rPr lang="it-IT" sz="3100" dirty="0" smtClean="0"/>
              <a:t>inammissibilità una </a:t>
            </a:r>
            <a:r>
              <a:rPr lang="it-IT" sz="3100" b="1" u="sng" dirty="0" smtClean="0"/>
              <a:t>descrizione analitica</a:t>
            </a:r>
            <a:r>
              <a:rPr lang="it-IT" sz="3100" dirty="0" smtClean="0"/>
              <a:t>:</a:t>
            </a:r>
            <a:endParaRPr lang="it-IT" sz="3100" dirty="0"/>
          </a:p>
          <a:p>
            <a:pPr marL="1028700" lvl="1" indent="-571500" algn="just">
              <a:buFont typeface="+mj-lt"/>
              <a:buAutoNum type="romanLcPeriod"/>
            </a:pPr>
            <a:r>
              <a:rPr lang="it-IT" sz="3100" dirty="0" smtClean="0"/>
              <a:t>delle </a:t>
            </a:r>
            <a:r>
              <a:rPr lang="it-IT" sz="3100" b="1" u="sng" dirty="0" smtClean="0"/>
              <a:t>modalità </a:t>
            </a:r>
            <a:r>
              <a:rPr lang="it-IT" sz="3100" b="1" u="sng" dirty="0"/>
              <a:t>di adempimento</a:t>
            </a:r>
            <a:r>
              <a:rPr lang="it-IT" sz="3100" b="1" dirty="0"/>
              <a:t> </a:t>
            </a:r>
            <a:r>
              <a:rPr lang="it-IT" sz="3100" dirty="0"/>
              <a:t>della proposta;</a:t>
            </a:r>
          </a:p>
          <a:p>
            <a:pPr marL="1028700" lvl="1" indent="-571500" algn="just">
              <a:buFont typeface="+mj-lt"/>
              <a:buAutoNum type="romanLcPeriod"/>
            </a:pPr>
            <a:r>
              <a:rPr lang="it-IT" sz="3100" dirty="0" smtClean="0"/>
              <a:t>dei </a:t>
            </a:r>
            <a:r>
              <a:rPr lang="it-IT" sz="3100" b="1" u="sng" dirty="0"/>
              <a:t>tempi di adempimento della proposta</a:t>
            </a:r>
            <a:r>
              <a:rPr lang="it-IT" sz="3100" dirty="0"/>
              <a:t> (termine di adempimento</a:t>
            </a:r>
            <a:r>
              <a:rPr lang="it-IT" sz="3100" dirty="0" smtClean="0"/>
              <a:t>).</a:t>
            </a:r>
          </a:p>
          <a:p>
            <a:pPr marL="457200" lvl="1" indent="0" algn="just">
              <a:buNone/>
            </a:pPr>
            <a:endParaRPr lang="it-IT" sz="3100" b="1" u="sng" dirty="0"/>
          </a:p>
          <a:p>
            <a:pPr algn="just"/>
            <a:r>
              <a:rPr lang="it-IT" sz="3100" b="1" u="sng" dirty="0"/>
              <a:t>Maggiore responsabilizzazione del ruolo dell’attestatore del piano ex art. 67 LF</a:t>
            </a:r>
            <a:r>
              <a:rPr lang="it-IT" sz="3100" dirty="0"/>
              <a:t> attraverso: (i) requisiti di indipendenza più stringenti e (ii) uno specifico delitto posto a suo carico in caso di esposizione di informazioni false ovvero di omissione di esposizione di informazioni rilevanti (art. </a:t>
            </a:r>
            <a:r>
              <a:rPr lang="it-IT" sz="3100" i="1" dirty="0"/>
              <a:t>236-bis</a:t>
            </a:r>
            <a:r>
              <a:rPr lang="it-IT" sz="3100" dirty="0"/>
              <a:t> LF).</a:t>
            </a:r>
          </a:p>
          <a:p>
            <a:endParaRPr lang="it-IT" dirty="0"/>
          </a:p>
        </p:txBody>
      </p:sp>
      <p:sp>
        <p:nvSpPr>
          <p:cNvPr id="9" name="Titolo 8"/>
          <p:cNvSpPr>
            <a:spLocks noGrp="1"/>
          </p:cNvSpPr>
          <p:nvPr>
            <p:ph type="title"/>
          </p:nvPr>
        </p:nvSpPr>
        <p:spPr/>
        <p:txBody>
          <a:bodyPr>
            <a:normAutofit/>
          </a:bodyPr>
          <a:lstStyle/>
          <a:p>
            <a:pPr algn="ctr"/>
            <a:r>
              <a:rPr lang="it-IT" dirty="0"/>
              <a:t>D.L. n. 83/2012</a:t>
            </a:r>
            <a:br>
              <a:rPr lang="it-IT" dirty="0"/>
            </a:br>
            <a:r>
              <a:rPr lang="it-IT" dirty="0"/>
              <a:t>1. Nuovi Requisiti per la presentazione della </a:t>
            </a:r>
            <a:r>
              <a:rPr lang="it-IT" dirty="0" smtClean="0"/>
              <a:t>domanda</a:t>
            </a:r>
            <a:endParaRPr lang="it-IT" dirty="0"/>
          </a:p>
        </p:txBody>
      </p:sp>
      <p:sp>
        <p:nvSpPr>
          <p:cNvPr id="10" name="Segnaposto numero diapositiva 9"/>
          <p:cNvSpPr>
            <a:spLocks noGrp="1"/>
          </p:cNvSpPr>
          <p:nvPr>
            <p:ph type="sldNum" sz="quarter" idx="12"/>
          </p:nvPr>
        </p:nvSpPr>
        <p:spPr/>
        <p:txBody>
          <a:bodyPr/>
          <a:lstStyle/>
          <a:p>
            <a:fld id="{C81C2538-63A6-B742-B9B0-E21ABA0CB349}" type="slidenum">
              <a:rPr lang="it-IT" smtClean="0"/>
              <a:t>5</a:t>
            </a:fld>
            <a:endParaRPr lang="it-IT" dirty="0"/>
          </a:p>
        </p:txBody>
      </p:sp>
    </p:spTree>
    <p:extLst>
      <p:ext uri="{BB962C8B-B14F-4D97-AF65-F5344CB8AC3E}">
        <p14:creationId xmlns:p14="http://schemas.microsoft.com/office/powerpoint/2010/main" val="1454940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D.L. n. 83/2012</a:t>
            </a:r>
            <a:br>
              <a:rPr lang="it-IT" dirty="0"/>
            </a:br>
            <a:r>
              <a:rPr lang="it-IT" dirty="0" smtClean="0"/>
              <a:t>2. </a:t>
            </a:r>
            <a:r>
              <a:rPr lang="it-IT" dirty="0"/>
              <a:t>Regola del silenzio-assenso nella votazione dei creditori</a:t>
            </a:r>
          </a:p>
        </p:txBody>
      </p:sp>
      <p:sp>
        <p:nvSpPr>
          <p:cNvPr id="3" name="Segnaposto contenuto 2"/>
          <p:cNvSpPr>
            <a:spLocks noGrp="1"/>
          </p:cNvSpPr>
          <p:nvPr>
            <p:ph idx="1"/>
          </p:nvPr>
        </p:nvSpPr>
        <p:spPr/>
        <p:txBody>
          <a:bodyPr/>
          <a:lstStyle/>
          <a:p>
            <a:pPr marL="342900" lvl="1" indent="-342900" algn="just">
              <a:buFont typeface="Arial"/>
              <a:buChar char="•"/>
            </a:pPr>
            <a:r>
              <a:rPr lang="it-IT" dirty="0"/>
              <a:t>Ai sensi dell’art. 178 LF tutti i concordati introdotti dopo l’11 settembre 2012 si intendono approvati se </a:t>
            </a:r>
            <a:r>
              <a:rPr lang="it-IT" dirty="0" smtClean="0"/>
              <a:t>nel </a:t>
            </a:r>
            <a:r>
              <a:rPr lang="it-IT" dirty="0"/>
              <a:t>corso dell’adunanza dei creditori o nei 20 gg successivi alla chiusura del verbale non si raggiunga un numero di dissensi tali da impedire la formazione delle maggioranze di cui all’art. 177 LF (</a:t>
            </a:r>
            <a:r>
              <a:rPr lang="it-IT" i="1" dirty="0"/>
              <a:t>i.e. </a:t>
            </a:r>
            <a:r>
              <a:rPr lang="it-IT" dirty="0"/>
              <a:t>maggioranza dei creditori ammessi al voto e maggioranza di classi).</a:t>
            </a:r>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6</a:t>
            </a:fld>
            <a:endParaRPr lang="it-IT" dirty="0"/>
          </a:p>
        </p:txBody>
      </p:sp>
    </p:spTree>
    <p:extLst>
      <p:ext uri="{BB962C8B-B14F-4D97-AF65-F5344CB8AC3E}">
        <p14:creationId xmlns:p14="http://schemas.microsoft.com/office/powerpoint/2010/main" val="4239483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457200" lvl="1" indent="0" algn="just">
              <a:buNone/>
            </a:pPr>
            <a:r>
              <a:rPr lang="it-IT" sz="3200" dirty="0" smtClean="0"/>
              <a:t>il </a:t>
            </a:r>
            <a:r>
              <a:rPr lang="it-IT" sz="3200" dirty="0"/>
              <a:t>nuovo comma 6 dell’art. 161 LF che, con l’intento di favorire soluzioni concordatarie della 	crisi, ha introdotto nel nostro ordinamento la </a:t>
            </a:r>
            <a:r>
              <a:rPr lang="it-IT" sz="3200" b="1" u="sng" dirty="0"/>
              <a:t>possibilità</a:t>
            </a:r>
            <a:r>
              <a:rPr lang="it-IT" sz="3200" dirty="0"/>
              <a:t> </a:t>
            </a:r>
            <a:r>
              <a:rPr lang="it-IT" sz="3200" dirty="0" smtClean="0"/>
              <a:t>di presentare </a:t>
            </a:r>
            <a:r>
              <a:rPr lang="it-IT" sz="3200" dirty="0"/>
              <a:t>una </a:t>
            </a:r>
            <a:r>
              <a:rPr lang="it-IT" sz="3200" b="1" u="sng" dirty="0"/>
              <a:t>domanda </a:t>
            </a:r>
            <a:r>
              <a:rPr lang="it-IT" sz="3200" b="1" u="sng" dirty="0" smtClean="0"/>
              <a:t>anticipata </a:t>
            </a:r>
            <a:r>
              <a:rPr lang="it-IT" sz="3200" b="1" u="sng" dirty="0"/>
              <a:t>di concordato preventivo al fine di </a:t>
            </a:r>
            <a:r>
              <a:rPr lang="it-IT" sz="3200" b="1" u="sng" dirty="0" smtClean="0"/>
              <a:t>assicurare </a:t>
            </a:r>
            <a:r>
              <a:rPr lang="it-IT" sz="3200" b="1" u="sng" dirty="0"/>
              <a:t>al  debitore in crisi di ottenere con la </a:t>
            </a:r>
            <a:r>
              <a:rPr lang="it-IT" sz="3200" b="1" u="sng" dirty="0" smtClean="0"/>
              <a:t>necessaria </a:t>
            </a:r>
            <a:r>
              <a:rPr lang="it-IT" sz="3200" b="1" u="sng" dirty="0"/>
              <a:t>tempestività i tipici 	effetti </a:t>
            </a:r>
            <a:r>
              <a:rPr lang="it-IT" sz="3200" b="1" u="sng" dirty="0" smtClean="0"/>
              <a:t>protettivi </a:t>
            </a:r>
            <a:r>
              <a:rPr lang="it-IT" sz="3200" b="1" u="sng" dirty="0"/>
              <a:t>della procedura concordataria</a:t>
            </a:r>
            <a:r>
              <a:rPr lang="it-IT" sz="3200" dirty="0"/>
              <a:t>. </a:t>
            </a:r>
          </a:p>
          <a:p>
            <a:pPr marL="0" indent="0" algn="just">
              <a:buNone/>
            </a:pPr>
            <a:endParaRPr lang="it-IT" b="1" u="sng" dirty="0"/>
          </a:p>
          <a:p>
            <a:pPr marL="0" indent="0" algn="just">
              <a:buNone/>
            </a:pPr>
            <a:endParaRPr lang="it-IT" b="1" dirty="0"/>
          </a:p>
        </p:txBody>
      </p:sp>
      <p:sp>
        <p:nvSpPr>
          <p:cNvPr id="9" name="Titolo 8"/>
          <p:cNvSpPr>
            <a:spLocks noGrp="1"/>
          </p:cNvSpPr>
          <p:nvPr>
            <p:ph type="title"/>
          </p:nvPr>
        </p:nvSpPr>
        <p:spPr/>
        <p:txBody>
          <a:bodyPr/>
          <a:lstStyle/>
          <a:p>
            <a:pPr algn="ctr"/>
            <a:r>
              <a:rPr lang="it-IT" dirty="0"/>
              <a:t>D.L. n. 83/2012</a:t>
            </a:r>
            <a:br>
              <a:rPr lang="it-IT" dirty="0"/>
            </a:br>
            <a:r>
              <a:rPr lang="it-IT" dirty="0" smtClean="0"/>
              <a:t>3. </a:t>
            </a:r>
            <a:r>
              <a:rPr lang="it-IT" dirty="0"/>
              <a:t>La domanda di concordato in bianco</a:t>
            </a:r>
          </a:p>
        </p:txBody>
      </p:sp>
      <p:sp>
        <p:nvSpPr>
          <p:cNvPr id="10" name="Segnaposto numero diapositiva 9"/>
          <p:cNvSpPr>
            <a:spLocks noGrp="1"/>
          </p:cNvSpPr>
          <p:nvPr>
            <p:ph type="sldNum" sz="quarter" idx="12"/>
          </p:nvPr>
        </p:nvSpPr>
        <p:spPr/>
        <p:txBody>
          <a:bodyPr/>
          <a:lstStyle/>
          <a:p>
            <a:fld id="{C81C2538-63A6-B742-B9B0-E21ABA0CB349}" type="slidenum">
              <a:rPr lang="it-IT" smtClean="0"/>
              <a:t>7</a:t>
            </a:fld>
            <a:endParaRPr lang="it-IT" dirty="0"/>
          </a:p>
        </p:txBody>
      </p:sp>
    </p:spTree>
    <p:extLst>
      <p:ext uri="{BB962C8B-B14F-4D97-AF65-F5344CB8AC3E}">
        <p14:creationId xmlns:p14="http://schemas.microsoft.com/office/powerpoint/2010/main" val="1454392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D.L. n. 83/2012</a:t>
            </a:r>
            <a:br>
              <a:rPr lang="it-IT" dirty="0"/>
            </a:br>
            <a:r>
              <a:rPr lang="it-IT" dirty="0" smtClean="0"/>
              <a:t>3. </a:t>
            </a:r>
            <a:r>
              <a:rPr lang="it-IT" dirty="0"/>
              <a:t>La domanda di concordato in bianco</a:t>
            </a:r>
          </a:p>
        </p:txBody>
      </p:sp>
      <p:sp>
        <p:nvSpPr>
          <p:cNvPr id="3" name="Segnaposto contenuto 2"/>
          <p:cNvSpPr>
            <a:spLocks noGrp="1"/>
          </p:cNvSpPr>
          <p:nvPr>
            <p:ph idx="1"/>
          </p:nvPr>
        </p:nvSpPr>
        <p:spPr/>
        <p:txBody>
          <a:bodyPr>
            <a:normAutofit fontScale="70000" lnSpcReduction="20000"/>
          </a:bodyPr>
          <a:lstStyle/>
          <a:p>
            <a:pPr marL="0" indent="0" algn="just">
              <a:buNone/>
            </a:pPr>
            <a:r>
              <a:rPr lang="it-IT" b="1" u="sng" dirty="0"/>
              <a:t>Dopo</a:t>
            </a:r>
            <a:r>
              <a:rPr lang="it-IT" u="sng" dirty="0"/>
              <a:t> aver provveduto al </a:t>
            </a:r>
            <a:r>
              <a:rPr lang="it-IT" b="1" u="sng" dirty="0"/>
              <a:t>deposito del ricorso </a:t>
            </a:r>
            <a:r>
              <a:rPr lang="it-IT" u="sng" dirty="0"/>
              <a:t>contenente la domanda di concordato in bianco insieme con </a:t>
            </a:r>
            <a:r>
              <a:rPr lang="it-IT" b="1" u="sng" dirty="0"/>
              <a:t>i bilanci degli ultimi 3 anni</a:t>
            </a:r>
            <a:r>
              <a:rPr lang="it-IT" u="sng" dirty="0"/>
              <a:t>, successivamente può presentare:</a:t>
            </a:r>
          </a:p>
          <a:p>
            <a:pPr algn="just"/>
            <a:endParaRPr lang="it-IT" dirty="0" smtClean="0"/>
          </a:p>
          <a:p>
            <a:pPr algn="just"/>
            <a:r>
              <a:rPr lang="it-IT" b="1" dirty="0" smtClean="0"/>
              <a:t>Proposta</a:t>
            </a:r>
            <a:r>
              <a:rPr lang="it-IT" dirty="0" smtClean="0"/>
              <a:t> </a:t>
            </a:r>
            <a:r>
              <a:rPr lang="it-IT" dirty="0"/>
              <a:t>di concordato con </a:t>
            </a:r>
            <a:r>
              <a:rPr lang="it-IT" b="1" dirty="0"/>
              <a:t>deposito piano </a:t>
            </a:r>
            <a:r>
              <a:rPr lang="it-IT" dirty="0"/>
              <a:t>e documentazione </a:t>
            </a:r>
            <a:r>
              <a:rPr lang="it-IT" b="1" dirty="0"/>
              <a:t>entro un termine</a:t>
            </a:r>
            <a:r>
              <a:rPr lang="it-IT" dirty="0"/>
              <a:t> fissato dal giudice tra </a:t>
            </a:r>
            <a:r>
              <a:rPr lang="it-IT" b="1" dirty="0"/>
              <a:t>i 60 e 120 gg</a:t>
            </a:r>
            <a:r>
              <a:rPr lang="it-IT" dirty="0"/>
              <a:t> (solo 60 se pende istanza di fallimento) prorogabile di ulteriori 60 gg per giustificati motivi;</a:t>
            </a:r>
          </a:p>
          <a:p>
            <a:pPr lvl="1" algn="just"/>
            <a:r>
              <a:rPr lang="it-IT" dirty="0"/>
              <a:t>Secondo il Tribunale di Treviso </a:t>
            </a:r>
            <a:r>
              <a:rPr lang="it-IT" dirty="0" smtClean="0"/>
              <a:t>del 21 </a:t>
            </a:r>
            <a:r>
              <a:rPr lang="it-IT" dirty="0"/>
              <a:t>settembre </a:t>
            </a:r>
            <a:r>
              <a:rPr lang="it-IT" dirty="0" smtClean="0"/>
              <a:t>2012 (in www.ilfallimentarista.it) </a:t>
            </a:r>
            <a:r>
              <a:rPr lang="it-IT" dirty="0"/>
              <a:t>«</a:t>
            </a:r>
            <a:r>
              <a:rPr lang="it-IT" i="1" dirty="0"/>
              <a:t>un termine superiore non può essere concesso in mancanza di idonea motivazione e documentazione a sostegno</a:t>
            </a:r>
            <a:r>
              <a:rPr lang="it-IT" dirty="0" smtClean="0"/>
              <a:t>».</a:t>
            </a:r>
          </a:p>
          <a:p>
            <a:pPr marL="457200" lvl="1" indent="0" algn="just">
              <a:buNone/>
            </a:pPr>
            <a:endParaRPr lang="it-IT" dirty="0" smtClean="0"/>
          </a:p>
          <a:p>
            <a:pPr algn="just"/>
            <a:r>
              <a:rPr lang="it-IT" dirty="0" smtClean="0"/>
              <a:t>Eventuali </a:t>
            </a:r>
            <a:r>
              <a:rPr lang="it-IT" dirty="0"/>
              <a:t>15 gg per eventuali integrazioni, così come richieste dal Tribunale ex 162 LF, quindi ammissione alla procedura; </a:t>
            </a:r>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8</a:t>
            </a:fld>
            <a:endParaRPr lang="it-IT" dirty="0"/>
          </a:p>
        </p:txBody>
      </p:sp>
    </p:spTree>
    <p:extLst>
      <p:ext uri="{BB962C8B-B14F-4D97-AF65-F5344CB8AC3E}">
        <p14:creationId xmlns:p14="http://schemas.microsoft.com/office/powerpoint/2010/main" val="23451519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D.L. n. 83/2012</a:t>
            </a:r>
            <a:br>
              <a:rPr lang="it-IT" dirty="0"/>
            </a:br>
            <a:r>
              <a:rPr lang="it-IT" dirty="0" smtClean="0"/>
              <a:t>3. </a:t>
            </a:r>
            <a:r>
              <a:rPr lang="it-IT" dirty="0"/>
              <a:t>La domanda di concordato in </a:t>
            </a:r>
            <a:r>
              <a:rPr lang="it-IT" dirty="0" smtClean="0"/>
              <a:t>bianco (segue)</a:t>
            </a:r>
            <a:endParaRPr lang="it-IT" dirty="0"/>
          </a:p>
        </p:txBody>
      </p:sp>
      <p:sp>
        <p:nvSpPr>
          <p:cNvPr id="3" name="Segnaposto contenuto 2"/>
          <p:cNvSpPr>
            <a:spLocks noGrp="1"/>
          </p:cNvSpPr>
          <p:nvPr>
            <p:ph idx="1"/>
          </p:nvPr>
        </p:nvSpPr>
        <p:spPr/>
        <p:txBody>
          <a:bodyPr>
            <a:normAutofit fontScale="55000" lnSpcReduction="20000"/>
          </a:bodyPr>
          <a:lstStyle/>
          <a:p>
            <a:pPr algn="just"/>
            <a:r>
              <a:rPr lang="it-IT" dirty="0"/>
              <a:t>Entro tale termine deve essere depositato il piano completo con tutti i documenti richiesti ex 161 LF (o 186-</a:t>
            </a:r>
            <a:r>
              <a:rPr lang="it-IT" i="1" dirty="0"/>
              <a:t>bis</a:t>
            </a:r>
            <a:r>
              <a:rPr lang="it-IT" dirty="0"/>
              <a:t> LF se si sceglie il concordato in </a:t>
            </a:r>
            <a:r>
              <a:rPr lang="it-IT" dirty="0" smtClean="0"/>
              <a:t>continuità) </a:t>
            </a:r>
            <a:r>
              <a:rPr lang="it-IT" dirty="0"/>
              <a:t>con indicazione della soluzione proposta: </a:t>
            </a:r>
            <a:r>
              <a:rPr lang="it-IT" b="1" u="sng" dirty="0" smtClean="0"/>
              <a:t>182-</a:t>
            </a:r>
            <a:r>
              <a:rPr lang="it-IT" b="1" i="1" u="sng" dirty="0" smtClean="0"/>
              <a:t>bis</a:t>
            </a:r>
            <a:r>
              <a:rPr lang="it-IT" b="1" u="sng" dirty="0" smtClean="0"/>
              <a:t> </a:t>
            </a:r>
            <a:r>
              <a:rPr lang="it-IT" b="1" u="sng" dirty="0"/>
              <a:t>LF, concordato liquidatorio o in </a:t>
            </a:r>
            <a:r>
              <a:rPr lang="it-IT" b="1" u="sng" dirty="0" smtClean="0"/>
              <a:t>continuità</a:t>
            </a:r>
            <a:r>
              <a:rPr lang="it-IT" dirty="0" smtClean="0"/>
              <a:t>; </a:t>
            </a:r>
            <a:endParaRPr lang="it-IT" dirty="0"/>
          </a:p>
          <a:p>
            <a:pPr algn="just"/>
            <a:r>
              <a:rPr lang="it-IT" dirty="0" smtClean="0"/>
              <a:t>Convocazione </a:t>
            </a:r>
            <a:r>
              <a:rPr lang="it-IT" dirty="0"/>
              <a:t>creditori per approvazione entro 30 gg, con deposito somme entro 15 gg, da ammissione ex art. 163 LF. </a:t>
            </a:r>
            <a:endParaRPr lang="it-IT" dirty="0" smtClean="0"/>
          </a:p>
          <a:p>
            <a:pPr marL="0" indent="0" algn="just">
              <a:buNone/>
            </a:pPr>
            <a:endParaRPr lang="it-IT" b="1" dirty="0" smtClean="0"/>
          </a:p>
          <a:p>
            <a:pPr marL="0" indent="0" algn="just">
              <a:buNone/>
            </a:pPr>
            <a:r>
              <a:rPr lang="it-IT" b="1" dirty="0" smtClean="0"/>
              <a:t>La </a:t>
            </a:r>
            <a:r>
              <a:rPr lang="it-IT" b="1" dirty="0"/>
              <a:t>domanda di concordato in bianco deve essere pubblicata nel registro delle imprese, a cura della cancelleria, entro il giorno successivo al deposito. </a:t>
            </a:r>
            <a:endParaRPr lang="it-IT" dirty="0"/>
          </a:p>
          <a:p>
            <a:pPr marL="0" indent="0" algn="just">
              <a:buNone/>
            </a:pPr>
            <a:endParaRPr lang="it-IT" dirty="0" smtClean="0"/>
          </a:p>
          <a:p>
            <a:pPr marL="0" indent="0" algn="just">
              <a:buNone/>
            </a:pPr>
            <a:r>
              <a:rPr lang="it-IT" dirty="0" smtClean="0"/>
              <a:t>Il </a:t>
            </a:r>
            <a:r>
              <a:rPr lang="it-IT" b="1" u="sng" dirty="0"/>
              <a:t>Tribunale</a:t>
            </a:r>
            <a:r>
              <a:rPr lang="it-IT" dirty="0"/>
              <a:t> provvederà a verificare:</a:t>
            </a:r>
          </a:p>
          <a:p>
            <a:pPr algn="just"/>
            <a:r>
              <a:rPr lang="it-IT" dirty="0"/>
              <a:t>La propria </a:t>
            </a:r>
            <a:r>
              <a:rPr lang="it-IT" b="1" u="sng" dirty="0"/>
              <a:t>competenza</a:t>
            </a:r>
            <a:r>
              <a:rPr lang="it-IT" dirty="0"/>
              <a:t> </a:t>
            </a:r>
            <a:r>
              <a:rPr lang="it-IT" dirty="0" smtClean="0"/>
              <a:t> ex</a:t>
            </a:r>
            <a:r>
              <a:rPr lang="it-IT" dirty="0"/>
              <a:t>. art. 9 e 161 (sede principale dell’impresa);</a:t>
            </a:r>
          </a:p>
          <a:p>
            <a:pPr algn="just"/>
            <a:r>
              <a:rPr lang="it-IT" b="1" u="sng" dirty="0"/>
              <a:t>Regolarità formale della domanda</a:t>
            </a:r>
            <a:r>
              <a:rPr lang="it-IT" dirty="0"/>
              <a:t>, accertando la sussistenza dei necessari poteri in capo al soggetto che l’ha sottoscritta ed eventualmente acquisendo le relative delibere assembleari;</a:t>
            </a:r>
          </a:p>
          <a:p>
            <a:pPr algn="just"/>
            <a:r>
              <a:rPr lang="it-IT" dirty="0"/>
              <a:t>che </a:t>
            </a:r>
            <a:r>
              <a:rPr lang="it-IT" b="1" u="sng" dirty="0"/>
              <a:t>nel biennio</a:t>
            </a:r>
            <a:r>
              <a:rPr lang="it-IT" dirty="0"/>
              <a:t> precedente l’imprenditore </a:t>
            </a:r>
            <a:r>
              <a:rPr lang="it-IT" b="1" u="sng" dirty="0"/>
              <a:t>non</a:t>
            </a:r>
            <a:r>
              <a:rPr lang="it-IT" dirty="0"/>
              <a:t> abbia presentato </a:t>
            </a:r>
            <a:r>
              <a:rPr lang="it-IT" b="1" u="sng" dirty="0"/>
              <a:t>analoga domanda</a:t>
            </a:r>
            <a:r>
              <a:rPr lang="it-IT" dirty="0"/>
              <a:t>.</a:t>
            </a:r>
          </a:p>
          <a:p>
            <a:pPr algn="just"/>
            <a:endParaRPr lang="it-IT" dirty="0"/>
          </a:p>
          <a:p>
            <a:endParaRPr lang="it-IT" dirty="0" smtClean="0"/>
          </a:p>
          <a:p>
            <a:endParaRPr lang="it-IT" dirty="0"/>
          </a:p>
        </p:txBody>
      </p:sp>
      <p:sp>
        <p:nvSpPr>
          <p:cNvPr id="4" name="Segnaposto numero diapositiva 3"/>
          <p:cNvSpPr>
            <a:spLocks noGrp="1"/>
          </p:cNvSpPr>
          <p:nvPr>
            <p:ph type="sldNum" sz="quarter" idx="12"/>
          </p:nvPr>
        </p:nvSpPr>
        <p:spPr/>
        <p:txBody>
          <a:bodyPr/>
          <a:lstStyle/>
          <a:p>
            <a:fld id="{C81C2538-63A6-B742-B9B0-E21ABA0CB349}" type="slidenum">
              <a:rPr lang="it-IT" smtClean="0"/>
              <a:t>9</a:t>
            </a:fld>
            <a:endParaRPr lang="it-IT" dirty="0"/>
          </a:p>
        </p:txBody>
      </p:sp>
    </p:spTree>
    <p:extLst>
      <p:ext uri="{BB962C8B-B14F-4D97-AF65-F5344CB8AC3E}">
        <p14:creationId xmlns:p14="http://schemas.microsoft.com/office/powerpoint/2010/main" val="274856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2419</TotalTime>
  <Words>4819</Words>
  <Application>Microsoft Office PowerPoint</Application>
  <PresentationFormat>Presentazione su schermo (4:3)</PresentationFormat>
  <Paragraphs>349</Paragraphs>
  <Slides>45</Slides>
  <Notes>0</Notes>
  <HiddenSlides>0</HiddenSlides>
  <MMClips>0</MMClips>
  <ScaleCrop>false</ScaleCrop>
  <HeadingPairs>
    <vt:vector size="4" baseType="variant">
      <vt:variant>
        <vt:lpstr>Tema</vt:lpstr>
      </vt:variant>
      <vt:variant>
        <vt:i4>1</vt:i4>
      </vt:variant>
      <vt:variant>
        <vt:lpstr>Titoli diapositive</vt:lpstr>
      </vt:variant>
      <vt:variant>
        <vt:i4>45</vt:i4>
      </vt:variant>
    </vt:vector>
  </HeadingPairs>
  <TitlesOfParts>
    <vt:vector size="46" baseType="lpstr">
      <vt:lpstr>Tema di Office</vt:lpstr>
      <vt:lpstr> Novità di tipo privatistico e pubblicistico e moratoria di un anno per il pagamento dei creditori  privilegiati, pignoratizi e ipotecari</vt:lpstr>
      <vt:lpstr>Sommario dei contenuti</vt:lpstr>
      <vt:lpstr>Sommario dei contenuti</vt:lpstr>
      <vt:lpstr>Sommario dei contenuti</vt:lpstr>
      <vt:lpstr>D.L. n. 83/2012 1. Nuovi Requisiti per la presentazione della domanda</vt:lpstr>
      <vt:lpstr>D.L. n. 83/2012 2. Regola del silenzio-assenso nella votazione dei creditori</vt:lpstr>
      <vt:lpstr>D.L. n. 83/2012 3. La domanda di concordato in bianco</vt:lpstr>
      <vt:lpstr>D.L. n. 83/2012 3. La domanda di concordato in bianco</vt:lpstr>
      <vt:lpstr>D.L. n. 83/2012 3. La domanda di concordato in bianco (segue)</vt:lpstr>
      <vt:lpstr>D.L. n. 83/2012 4. Effetti della presentazione della domanda</vt:lpstr>
      <vt:lpstr>Il Concordato in continuità </vt:lpstr>
      <vt:lpstr>Il Concordato in continuità 1. la definizione di continuità</vt:lpstr>
      <vt:lpstr>Il Concordato in continuità 1. la definizione di continuità (segue)</vt:lpstr>
      <vt:lpstr>Il Concordato in continuità 1. la definizione di continuità (segue)</vt:lpstr>
      <vt:lpstr>Il Concordato in continuità 2. Varie tipologie di concordato</vt:lpstr>
      <vt:lpstr>Il Concordato in continuità 2. Varie tipologie di concordato (segue)</vt:lpstr>
      <vt:lpstr>Il Concordato in continuità 2. Varie tipologie di concordato (segue)</vt:lpstr>
      <vt:lpstr>Il Concordato in continuità 3. La liquidazione dei beni non funzionali all’esercizio di impresa </vt:lpstr>
      <vt:lpstr>Il Concordato in continuità 4. Le due precise condizioni</vt:lpstr>
      <vt:lpstr>Il Concordato in continuità 4. a) Il budget del concordato</vt:lpstr>
      <vt:lpstr>Il Concordato in continuità 4. a) Il budget del concordato (segue)</vt:lpstr>
      <vt:lpstr>Il Concordato in continuità 4. b) La migliore soddisfazione dei creditori</vt:lpstr>
      <vt:lpstr>Il Concordato in continuità 4. b) La migliore soddisfazione dei creditori (segue)</vt:lpstr>
      <vt:lpstr>Il Concordato in continuità 5. Mantenimento dei contratti in corso di esecuzione</vt:lpstr>
      <vt:lpstr>Il Concordato in continuità 5. Mantenimento dei contratti in corso di esecuzione</vt:lpstr>
      <vt:lpstr>Il Concordato in continuità 5. Mantenimento dei contratti in corso di esecuzione</vt:lpstr>
      <vt:lpstr>Il Concordato in continuità 6. Partecipazioni a gare e assegnazioni di contributi pubblici</vt:lpstr>
      <vt:lpstr>Il Concordato in continuità 7. Atti e Autorizzazioni speciali nel concordato</vt:lpstr>
      <vt:lpstr>Il Concordato in continuità 7. Atti e Autorizzazioni speciali nel concordato (segue)</vt:lpstr>
      <vt:lpstr>Il Concordato in continuità 8. Revoca del concordato in continuità</vt:lpstr>
      <vt:lpstr>Il Concordato in continuità 8. La revoca del concordato in continuità (segue)</vt:lpstr>
      <vt:lpstr>La particolare fattispecie della moratoria di un anno per il pagamento dei creditori muniti di titolo di prelazione </vt:lpstr>
      <vt:lpstr> a) Computo degli interessi durante la moratoria</vt:lpstr>
      <vt:lpstr> b) Identificazione del termine per il pagamento nel caso di liquidazione dei beni oggetto di garanzia</vt:lpstr>
      <vt:lpstr>c) dubbia applicabilità della disciplina ai casi di concordato con concessione e con conferimento</vt:lpstr>
      <vt:lpstr>d) Possibilità di estensione del periodo di moratoria</vt:lpstr>
      <vt:lpstr> d) Possibilità di estensione del periodo di moratoria (segue)</vt:lpstr>
      <vt:lpstr> 1. I contratti in corso di esecuzione</vt:lpstr>
      <vt:lpstr>1. I contratti in corso di esecuzione (segue)</vt:lpstr>
      <vt:lpstr> 2. Disciplina dei finanziamenti interinali</vt:lpstr>
      <vt:lpstr> 2. Disciplina dei finanziamenti interinali (segue)</vt:lpstr>
      <vt:lpstr>Il Concordato in continuità 3. Possibilità di pagamento di crediti anteriori</vt:lpstr>
      <vt:lpstr> 4. Riduzione o perdita del capitale sociale </vt:lpstr>
      <vt:lpstr> 5. Le regole di corporate governance</vt:lpstr>
      <vt:lpstr> 5. Le regole di corporate governance (segue)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concordato Preventivo “in continuità”</dc:title>
  <dc:creator>Giulio Rossetto</dc:creator>
  <cp:lastModifiedBy>Utente Windows</cp:lastModifiedBy>
  <cp:revision>130</cp:revision>
  <cp:lastPrinted>2013-05-10T07:14:26Z</cp:lastPrinted>
  <dcterms:created xsi:type="dcterms:W3CDTF">2013-05-05T13:55:27Z</dcterms:created>
  <dcterms:modified xsi:type="dcterms:W3CDTF">2013-05-10T07:31:12Z</dcterms:modified>
</cp:coreProperties>
</file>