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1"/>
  </p:notesMasterIdLst>
  <p:sldIdLst>
    <p:sldId id="256" r:id="rId2"/>
    <p:sldId id="275" r:id="rId3"/>
    <p:sldId id="257" r:id="rId4"/>
    <p:sldId id="263" r:id="rId5"/>
    <p:sldId id="262" r:id="rId6"/>
    <p:sldId id="261" r:id="rId7"/>
    <p:sldId id="264" r:id="rId8"/>
    <p:sldId id="265" r:id="rId9"/>
    <p:sldId id="266" r:id="rId10"/>
    <p:sldId id="276" r:id="rId11"/>
    <p:sldId id="278" r:id="rId12"/>
    <p:sldId id="268" r:id="rId13"/>
    <p:sldId id="298" r:id="rId14"/>
    <p:sldId id="269" r:id="rId15"/>
    <p:sldId id="270" r:id="rId16"/>
    <p:sldId id="271" r:id="rId17"/>
    <p:sldId id="272" r:id="rId18"/>
    <p:sldId id="273" r:id="rId19"/>
    <p:sldId id="279" r:id="rId20"/>
    <p:sldId id="277" r:id="rId21"/>
    <p:sldId id="267" r:id="rId22"/>
    <p:sldId id="281" r:id="rId23"/>
    <p:sldId id="286" r:id="rId24"/>
    <p:sldId id="287" r:id="rId25"/>
    <p:sldId id="289" r:id="rId26"/>
    <p:sldId id="290" r:id="rId27"/>
    <p:sldId id="291" r:id="rId28"/>
    <p:sldId id="283" r:id="rId29"/>
    <p:sldId id="288" r:id="rId30"/>
    <p:sldId id="285" r:id="rId31"/>
    <p:sldId id="300" r:id="rId32"/>
    <p:sldId id="301" r:id="rId33"/>
    <p:sldId id="292" r:id="rId34"/>
    <p:sldId id="299" r:id="rId35"/>
    <p:sldId id="293" r:id="rId36"/>
    <p:sldId id="294" r:id="rId37"/>
    <p:sldId id="295" r:id="rId38"/>
    <p:sldId id="296" r:id="rId39"/>
    <p:sldId id="259" r:id="rId4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Stile con tema 2 - Colore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Stile con tema 2 - Colore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9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AEA485-DA6C-4B89-9C1D-A3F8480ED2F2}" type="doc">
      <dgm:prSet loTypeId="urn:microsoft.com/office/officeart/2005/8/layout/vProcess5" loCatId="process" qsTypeId="urn:microsoft.com/office/officeart/2005/8/quickstyle/3d2" qsCatId="3D" csTypeId="urn:microsoft.com/office/officeart/2005/8/colors/accent2_5" csCatId="accent2" phldr="1"/>
      <dgm:spPr/>
      <dgm:t>
        <a:bodyPr/>
        <a:lstStyle/>
        <a:p>
          <a:endParaRPr lang="it-IT"/>
        </a:p>
      </dgm:t>
    </dgm:pt>
    <dgm:pt modelId="{49F1303B-59EF-4CB1-9B70-E3827D8C34A3}">
      <dgm:prSet phldrT="[Testo]" custT="1"/>
      <dgm:spPr/>
      <dgm:t>
        <a:bodyPr/>
        <a:lstStyle/>
        <a:p>
          <a:r>
            <a:rPr lang="it-IT" sz="2000" b="0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RECESSO ATIPICO: vendita </a:t>
          </a:r>
          <a:r>
            <a:rPr lang="it-IT" sz="2000" b="0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della </a:t>
          </a:r>
          <a:r>
            <a:rPr lang="it-IT" sz="2000" b="0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quota</a:t>
          </a:r>
          <a:endParaRPr lang="it-IT" sz="2000" b="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91AB875C-91E9-4287-B445-BB4701A94833}" type="parTrans" cxnId="{2867168B-AA77-465F-AC71-139D76A4C74D}">
      <dgm:prSet/>
      <dgm:spPr/>
      <dgm:t>
        <a:bodyPr/>
        <a:lstStyle/>
        <a:p>
          <a:endParaRPr lang="it-IT" sz="1400"/>
        </a:p>
      </dgm:t>
    </dgm:pt>
    <dgm:pt modelId="{CA395AED-FD63-4B2D-9C44-A30B7487EC9C}" type="sibTrans" cxnId="{2867168B-AA77-465F-AC71-139D76A4C74D}">
      <dgm:prSet custT="1"/>
      <dgm:spPr/>
      <dgm:t>
        <a:bodyPr/>
        <a:lstStyle/>
        <a:p>
          <a:endParaRPr lang="it-IT" sz="2800"/>
        </a:p>
      </dgm:t>
    </dgm:pt>
    <dgm:pt modelId="{6F9301DC-2F5F-4BF2-920C-4ECD9BE3592B}">
      <dgm:prSet phldrT="[Testo]" custT="1"/>
      <dgm:spPr/>
      <dgm:t>
        <a:bodyPr/>
        <a:lstStyle/>
        <a:p>
          <a:r>
            <a:rPr lang="it-IT" sz="2000" b="0" cap="none" spc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Ad uno o più soci</a:t>
          </a:r>
          <a:endParaRPr lang="it-IT" sz="2000" b="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46D520D8-BD1A-4D92-87F7-0C599A5D1B0C}" type="parTrans" cxnId="{4F866F5D-2088-4B56-A938-26FA5FB798E8}">
      <dgm:prSet/>
      <dgm:spPr/>
      <dgm:t>
        <a:bodyPr/>
        <a:lstStyle/>
        <a:p>
          <a:endParaRPr lang="it-IT" sz="1400"/>
        </a:p>
      </dgm:t>
    </dgm:pt>
    <dgm:pt modelId="{C79B8B14-1B6F-4894-8672-6EBFF20F8AD2}" type="sibTrans" cxnId="{4F866F5D-2088-4B56-A938-26FA5FB798E8}">
      <dgm:prSet custT="1"/>
      <dgm:spPr/>
      <dgm:t>
        <a:bodyPr/>
        <a:lstStyle/>
        <a:p>
          <a:endParaRPr lang="it-IT" sz="2800"/>
        </a:p>
      </dgm:t>
    </dgm:pt>
    <dgm:pt modelId="{B3A10A00-D1C3-452D-89CD-A335F8C06B6A}">
      <dgm:prSet phldrT="[Testo]" custT="1"/>
      <dgm:spPr/>
      <dgm:t>
        <a:bodyPr/>
        <a:lstStyle/>
        <a:p>
          <a:r>
            <a:rPr lang="it-IT" sz="2000" b="0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Ad un terzo da questi designato (azioni proprie)</a:t>
          </a:r>
          <a:endParaRPr lang="it-IT" sz="2000" b="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E527C3AB-8B88-441F-B725-44C258E543D2}" type="parTrans" cxnId="{A49520A5-0CBA-4EB9-B312-6438F6CCD461}">
      <dgm:prSet/>
      <dgm:spPr/>
      <dgm:t>
        <a:bodyPr/>
        <a:lstStyle/>
        <a:p>
          <a:endParaRPr lang="it-IT" sz="1400"/>
        </a:p>
      </dgm:t>
    </dgm:pt>
    <dgm:pt modelId="{25F08966-7687-40AC-8125-7FC1B3E82752}" type="sibTrans" cxnId="{A49520A5-0CBA-4EB9-B312-6438F6CCD461}">
      <dgm:prSet/>
      <dgm:spPr/>
      <dgm:t>
        <a:bodyPr/>
        <a:lstStyle/>
        <a:p>
          <a:endParaRPr lang="it-IT" sz="1400"/>
        </a:p>
      </dgm:t>
    </dgm:pt>
    <dgm:pt modelId="{B0E7EB40-5A25-41B6-9774-CD867E3813FA}" type="pres">
      <dgm:prSet presAssocID="{DBAEA485-DA6C-4B89-9C1D-A3F8480ED2F2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F7359C07-A697-4B00-8CA8-C4FB51AC054B}" type="pres">
      <dgm:prSet presAssocID="{DBAEA485-DA6C-4B89-9C1D-A3F8480ED2F2}" presName="dummyMaxCanvas" presStyleCnt="0">
        <dgm:presLayoutVars/>
      </dgm:prSet>
      <dgm:spPr/>
    </dgm:pt>
    <dgm:pt modelId="{D6EB770E-5575-4C7A-A141-3B6BC03B1338}" type="pres">
      <dgm:prSet presAssocID="{DBAEA485-DA6C-4B89-9C1D-A3F8480ED2F2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D5CC82D-B8B7-48F8-9AB7-B770B0A5944A}" type="pres">
      <dgm:prSet presAssocID="{DBAEA485-DA6C-4B89-9C1D-A3F8480ED2F2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4E7B64B-CE92-4B64-81FB-DF60503E9C7D}" type="pres">
      <dgm:prSet presAssocID="{DBAEA485-DA6C-4B89-9C1D-A3F8480ED2F2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40BD6D7-95AF-44BE-80D9-B6E879627DB9}" type="pres">
      <dgm:prSet presAssocID="{DBAEA485-DA6C-4B89-9C1D-A3F8480ED2F2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7A635D7-8076-44A8-972E-F03261C6709B}" type="pres">
      <dgm:prSet presAssocID="{DBAEA485-DA6C-4B89-9C1D-A3F8480ED2F2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8758B86-914D-430C-85EA-DB18010FF5D6}" type="pres">
      <dgm:prSet presAssocID="{DBAEA485-DA6C-4B89-9C1D-A3F8480ED2F2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0C679AB-91CD-4532-8AF7-4703CD0F5C46}" type="pres">
      <dgm:prSet presAssocID="{DBAEA485-DA6C-4B89-9C1D-A3F8480ED2F2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5E6AAC4-9932-4F10-BFBA-422272139CB6}" type="pres">
      <dgm:prSet presAssocID="{DBAEA485-DA6C-4B89-9C1D-A3F8480ED2F2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B7F47EF0-9D35-45D0-A632-2EBFA9699741}" type="presOf" srcId="{6F9301DC-2F5F-4BF2-920C-4ECD9BE3592B}" destId="{D0C679AB-91CD-4532-8AF7-4703CD0F5C46}" srcOrd="1" destOrd="0" presId="urn:microsoft.com/office/officeart/2005/8/layout/vProcess5"/>
    <dgm:cxn modelId="{A49520A5-0CBA-4EB9-B312-6438F6CCD461}" srcId="{DBAEA485-DA6C-4B89-9C1D-A3F8480ED2F2}" destId="{B3A10A00-D1C3-452D-89CD-A335F8C06B6A}" srcOrd="2" destOrd="0" parTransId="{E527C3AB-8B88-441F-B725-44C258E543D2}" sibTransId="{25F08966-7687-40AC-8125-7FC1B3E82752}"/>
    <dgm:cxn modelId="{2867168B-AA77-465F-AC71-139D76A4C74D}" srcId="{DBAEA485-DA6C-4B89-9C1D-A3F8480ED2F2}" destId="{49F1303B-59EF-4CB1-9B70-E3827D8C34A3}" srcOrd="0" destOrd="0" parTransId="{91AB875C-91E9-4287-B445-BB4701A94833}" sibTransId="{CA395AED-FD63-4B2D-9C44-A30B7487EC9C}"/>
    <dgm:cxn modelId="{55574B97-6E5D-49D8-A84A-4F93F0DB9594}" type="presOf" srcId="{DBAEA485-DA6C-4B89-9C1D-A3F8480ED2F2}" destId="{B0E7EB40-5A25-41B6-9774-CD867E3813FA}" srcOrd="0" destOrd="0" presId="urn:microsoft.com/office/officeart/2005/8/layout/vProcess5"/>
    <dgm:cxn modelId="{1101C5D8-ED1E-4A7A-ACA5-38DFBB30D438}" type="presOf" srcId="{B3A10A00-D1C3-452D-89CD-A335F8C06B6A}" destId="{55E6AAC4-9932-4F10-BFBA-422272139CB6}" srcOrd="1" destOrd="0" presId="urn:microsoft.com/office/officeart/2005/8/layout/vProcess5"/>
    <dgm:cxn modelId="{CBF53706-CDD9-4943-A7E8-649E7A659179}" type="presOf" srcId="{B3A10A00-D1C3-452D-89CD-A335F8C06B6A}" destId="{E4E7B64B-CE92-4B64-81FB-DF60503E9C7D}" srcOrd="0" destOrd="0" presId="urn:microsoft.com/office/officeart/2005/8/layout/vProcess5"/>
    <dgm:cxn modelId="{4F866F5D-2088-4B56-A938-26FA5FB798E8}" srcId="{DBAEA485-DA6C-4B89-9C1D-A3F8480ED2F2}" destId="{6F9301DC-2F5F-4BF2-920C-4ECD9BE3592B}" srcOrd="1" destOrd="0" parTransId="{46D520D8-BD1A-4D92-87F7-0C599A5D1B0C}" sibTransId="{C79B8B14-1B6F-4894-8672-6EBFF20F8AD2}"/>
    <dgm:cxn modelId="{6C10BAAD-F473-4837-B0A4-7C432252CA08}" type="presOf" srcId="{CA395AED-FD63-4B2D-9C44-A30B7487EC9C}" destId="{D40BD6D7-95AF-44BE-80D9-B6E879627DB9}" srcOrd="0" destOrd="0" presId="urn:microsoft.com/office/officeart/2005/8/layout/vProcess5"/>
    <dgm:cxn modelId="{4157159C-4597-4F23-8F1C-28B85AB01879}" type="presOf" srcId="{6F9301DC-2F5F-4BF2-920C-4ECD9BE3592B}" destId="{CD5CC82D-B8B7-48F8-9AB7-B770B0A5944A}" srcOrd="0" destOrd="0" presId="urn:microsoft.com/office/officeart/2005/8/layout/vProcess5"/>
    <dgm:cxn modelId="{43D02AC1-2D5B-4B72-951D-2DE8333E1512}" type="presOf" srcId="{C79B8B14-1B6F-4894-8672-6EBFF20F8AD2}" destId="{17A635D7-8076-44A8-972E-F03261C6709B}" srcOrd="0" destOrd="0" presId="urn:microsoft.com/office/officeart/2005/8/layout/vProcess5"/>
    <dgm:cxn modelId="{A4C8F96B-FD5C-4B71-9EC3-7021DBFA9295}" type="presOf" srcId="{49F1303B-59EF-4CB1-9B70-E3827D8C34A3}" destId="{58758B86-914D-430C-85EA-DB18010FF5D6}" srcOrd="1" destOrd="0" presId="urn:microsoft.com/office/officeart/2005/8/layout/vProcess5"/>
    <dgm:cxn modelId="{259105A4-D197-41E4-8A02-E97361E6CF7C}" type="presOf" srcId="{49F1303B-59EF-4CB1-9B70-E3827D8C34A3}" destId="{D6EB770E-5575-4C7A-A141-3B6BC03B1338}" srcOrd="0" destOrd="0" presId="urn:microsoft.com/office/officeart/2005/8/layout/vProcess5"/>
    <dgm:cxn modelId="{14354BB5-128A-443E-B3A3-A9F445D41522}" type="presParOf" srcId="{B0E7EB40-5A25-41B6-9774-CD867E3813FA}" destId="{F7359C07-A697-4B00-8CA8-C4FB51AC054B}" srcOrd="0" destOrd="0" presId="urn:microsoft.com/office/officeart/2005/8/layout/vProcess5"/>
    <dgm:cxn modelId="{75D3A467-F1AB-4034-ACA2-F78355C972A5}" type="presParOf" srcId="{B0E7EB40-5A25-41B6-9774-CD867E3813FA}" destId="{D6EB770E-5575-4C7A-A141-3B6BC03B1338}" srcOrd="1" destOrd="0" presId="urn:microsoft.com/office/officeart/2005/8/layout/vProcess5"/>
    <dgm:cxn modelId="{A0A1628C-4ADC-4E6F-B713-7F5FBD12E59E}" type="presParOf" srcId="{B0E7EB40-5A25-41B6-9774-CD867E3813FA}" destId="{CD5CC82D-B8B7-48F8-9AB7-B770B0A5944A}" srcOrd="2" destOrd="0" presId="urn:microsoft.com/office/officeart/2005/8/layout/vProcess5"/>
    <dgm:cxn modelId="{F3055CDC-3B25-4FB2-872F-38543CE355CB}" type="presParOf" srcId="{B0E7EB40-5A25-41B6-9774-CD867E3813FA}" destId="{E4E7B64B-CE92-4B64-81FB-DF60503E9C7D}" srcOrd="3" destOrd="0" presId="urn:microsoft.com/office/officeart/2005/8/layout/vProcess5"/>
    <dgm:cxn modelId="{3C2E134E-597C-47AE-A094-07DF2B1089F0}" type="presParOf" srcId="{B0E7EB40-5A25-41B6-9774-CD867E3813FA}" destId="{D40BD6D7-95AF-44BE-80D9-B6E879627DB9}" srcOrd="4" destOrd="0" presId="urn:microsoft.com/office/officeart/2005/8/layout/vProcess5"/>
    <dgm:cxn modelId="{41C07E4F-3E9E-421C-A16B-0F2435381246}" type="presParOf" srcId="{B0E7EB40-5A25-41B6-9774-CD867E3813FA}" destId="{17A635D7-8076-44A8-972E-F03261C6709B}" srcOrd="5" destOrd="0" presId="urn:microsoft.com/office/officeart/2005/8/layout/vProcess5"/>
    <dgm:cxn modelId="{41DD5BDB-EAF0-453C-8A0A-2AAC75E472EE}" type="presParOf" srcId="{B0E7EB40-5A25-41B6-9774-CD867E3813FA}" destId="{58758B86-914D-430C-85EA-DB18010FF5D6}" srcOrd="6" destOrd="0" presId="urn:microsoft.com/office/officeart/2005/8/layout/vProcess5"/>
    <dgm:cxn modelId="{8F23FEB9-7B02-4F19-AB29-BA7034EEA42F}" type="presParOf" srcId="{B0E7EB40-5A25-41B6-9774-CD867E3813FA}" destId="{D0C679AB-91CD-4532-8AF7-4703CD0F5C46}" srcOrd="7" destOrd="0" presId="urn:microsoft.com/office/officeart/2005/8/layout/vProcess5"/>
    <dgm:cxn modelId="{C0A6EFC7-34C5-4420-A1FD-C439F166A47D}" type="presParOf" srcId="{B0E7EB40-5A25-41B6-9774-CD867E3813FA}" destId="{55E6AAC4-9932-4F10-BFBA-422272139CB6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BAEA485-DA6C-4B89-9C1D-A3F8480ED2F2}" type="doc">
      <dgm:prSet loTypeId="urn:microsoft.com/office/officeart/2005/8/layout/vProcess5" loCatId="process" qsTypeId="urn:microsoft.com/office/officeart/2005/8/quickstyle/3d2" qsCatId="3D" csTypeId="urn:microsoft.com/office/officeart/2005/8/colors/accent6_5" csCatId="accent6" phldr="1"/>
      <dgm:spPr/>
      <dgm:t>
        <a:bodyPr/>
        <a:lstStyle/>
        <a:p>
          <a:endParaRPr lang="it-IT"/>
        </a:p>
      </dgm:t>
    </dgm:pt>
    <dgm:pt modelId="{49F1303B-59EF-4CB1-9B70-E3827D8C34A3}">
      <dgm:prSet phldrT="[Testo]" custT="1"/>
      <dgm:spPr/>
      <dgm:t>
        <a:bodyPr/>
        <a:lstStyle/>
        <a:p>
          <a:r>
            <a:rPr lang="it-IT" sz="2000" b="0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RECESSO TIPICO: riduzione </a:t>
          </a:r>
          <a:r>
            <a:rPr lang="it-IT" sz="2000" b="0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del </a:t>
          </a:r>
          <a:r>
            <a:rPr lang="it-IT" sz="2000" b="0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patrimonio</a:t>
          </a:r>
          <a:endParaRPr lang="it-IT" sz="2000" b="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91AB875C-91E9-4287-B445-BB4701A94833}" type="parTrans" cxnId="{2867168B-AA77-465F-AC71-139D76A4C74D}">
      <dgm:prSet/>
      <dgm:spPr/>
      <dgm:t>
        <a:bodyPr/>
        <a:lstStyle/>
        <a:p>
          <a:endParaRPr lang="it-IT" sz="1400"/>
        </a:p>
      </dgm:t>
    </dgm:pt>
    <dgm:pt modelId="{CA395AED-FD63-4B2D-9C44-A30B7487EC9C}" type="sibTrans" cxnId="{2867168B-AA77-465F-AC71-139D76A4C74D}">
      <dgm:prSet custT="1"/>
      <dgm:spPr/>
      <dgm:t>
        <a:bodyPr/>
        <a:lstStyle/>
        <a:p>
          <a:endParaRPr lang="it-IT" sz="2800"/>
        </a:p>
      </dgm:t>
    </dgm:pt>
    <dgm:pt modelId="{6F9301DC-2F5F-4BF2-920C-4ECD9BE3592B}">
      <dgm:prSet phldrT="[Testo]" custT="1"/>
      <dgm:spPr/>
      <dgm:t>
        <a:bodyPr/>
        <a:lstStyle/>
        <a:p>
          <a:r>
            <a:rPr lang="it-IT" sz="2000" b="0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Utilizzando (i) le riserve o (</a:t>
          </a:r>
          <a:r>
            <a:rPr lang="it-IT" sz="2000" b="0" cap="none" spc="0" dirty="0" err="1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ii</a:t>
          </a:r>
          <a:r>
            <a:rPr lang="it-IT" sz="2000" b="0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) il capitale </a:t>
          </a:r>
          <a:endParaRPr lang="it-IT" sz="2000" b="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46D520D8-BD1A-4D92-87F7-0C599A5D1B0C}" type="parTrans" cxnId="{4F866F5D-2088-4B56-A938-26FA5FB798E8}">
      <dgm:prSet/>
      <dgm:spPr/>
      <dgm:t>
        <a:bodyPr/>
        <a:lstStyle/>
        <a:p>
          <a:endParaRPr lang="it-IT" sz="1400"/>
        </a:p>
      </dgm:t>
    </dgm:pt>
    <dgm:pt modelId="{C79B8B14-1B6F-4894-8672-6EBFF20F8AD2}" type="sibTrans" cxnId="{4F866F5D-2088-4B56-A938-26FA5FB798E8}">
      <dgm:prSet custT="1"/>
      <dgm:spPr/>
      <dgm:t>
        <a:bodyPr/>
        <a:lstStyle/>
        <a:p>
          <a:endParaRPr lang="it-IT" sz="2800"/>
        </a:p>
      </dgm:t>
    </dgm:pt>
    <dgm:pt modelId="{B3A10A00-D1C3-452D-89CD-A335F8C06B6A}">
      <dgm:prSet phldrT="[Testo]" custT="1"/>
      <dgm:spPr/>
      <dgm:t>
        <a:bodyPr/>
        <a:lstStyle/>
        <a:p>
          <a:r>
            <a:rPr lang="it-IT" sz="2000" b="0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Assegnando (i) denaro o (</a:t>
          </a:r>
          <a:r>
            <a:rPr lang="it-IT" sz="2000" b="0" cap="none" spc="0" dirty="0" err="1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ii</a:t>
          </a:r>
          <a:r>
            <a:rPr lang="it-IT" sz="2000" b="0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) beni</a:t>
          </a:r>
          <a:endParaRPr lang="it-IT" sz="2000" b="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E527C3AB-8B88-441F-B725-44C258E543D2}" type="parTrans" cxnId="{A49520A5-0CBA-4EB9-B312-6438F6CCD461}">
      <dgm:prSet/>
      <dgm:spPr/>
      <dgm:t>
        <a:bodyPr/>
        <a:lstStyle/>
        <a:p>
          <a:endParaRPr lang="it-IT" sz="1400"/>
        </a:p>
      </dgm:t>
    </dgm:pt>
    <dgm:pt modelId="{25F08966-7687-40AC-8125-7FC1B3E82752}" type="sibTrans" cxnId="{A49520A5-0CBA-4EB9-B312-6438F6CCD461}">
      <dgm:prSet/>
      <dgm:spPr/>
      <dgm:t>
        <a:bodyPr/>
        <a:lstStyle/>
        <a:p>
          <a:endParaRPr lang="it-IT" sz="1400"/>
        </a:p>
      </dgm:t>
    </dgm:pt>
    <dgm:pt modelId="{B0E7EB40-5A25-41B6-9774-CD867E3813FA}" type="pres">
      <dgm:prSet presAssocID="{DBAEA485-DA6C-4B89-9C1D-A3F8480ED2F2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F7359C07-A697-4B00-8CA8-C4FB51AC054B}" type="pres">
      <dgm:prSet presAssocID="{DBAEA485-DA6C-4B89-9C1D-A3F8480ED2F2}" presName="dummyMaxCanvas" presStyleCnt="0">
        <dgm:presLayoutVars/>
      </dgm:prSet>
      <dgm:spPr/>
    </dgm:pt>
    <dgm:pt modelId="{D6EB770E-5575-4C7A-A141-3B6BC03B1338}" type="pres">
      <dgm:prSet presAssocID="{DBAEA485-DA6C-4B89-9C1D-A3F8480ED2F2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D5CC82D-B8B7-48F8-9AB7-B770B0A5944A}" type="pres">
      <dgm:prSet presAssocID="{DBAEA485-DA6C-4B89-9C1D-A3F8480ED2F2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4E7B64B-CE92-4B64-81FB-DF60503E9C7D}" type="pres">
      <dgm:prSet presAssocID="{DBAEA485-DA6C-4B89-9C1D-A3F8480ED2F2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40BD6D7-95AF-44BE-80D9-B6E879627DB9}" type="pres">
      <dgm:prSet presAssocID="{DBAEA485-DA6C-4B89-9C1D-A3F8480ED2F2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7A635D7-8076-44A8-972E-F03261C6709B}" type="pres">
      <dgm:prSet presAssocID="{DBAEA485-DA6C-4B89-9C1D-A3F8480ED2F2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8758B86-914D-430C-85EA-DB18010FF5D6}" type="pres">
      <dgm:prSet presAssocID="{DBAEA485-DA6C-4B89-9C1D-A3F8480ED2F2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0C679AB-91CD-4532-8AF7-4703CD0F5C46}" type="pres">
      <dgm:prSet presAssocID="{DBAEA485-DA6C-4B89-9C1D-A3F8480ED2F2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5E6AAC4-9932-4F10-BFBA-422272139CB6}" type="pres">
      <dgm:prSet presAssocID="{DBAEA485-DA6C-4B89-9C1D-A3F8480ED2F2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28B23EBF-3534-45DF-AC9D-D5B4276BBE40}" type="presOf" srcId="{B3A10A00-D1C3-452D-89CD-A335F8C06B6A}" destId="{E4E7B64B-CE92-4B64-81FB-DF60503E9C7D}" srcOrd="0" destOrd="0" presId="urn:microsoft.com/office/officeart/2005/8/layout/vProcess5"/>
    <dgm:cxn modelId="{BFC82316-ED07-438A-856F-7F3B80FCCBD9}" type="presOf" srcId="{CA395AED-FD63-4B2D-9C44-A30B7487EC9C}" destId="{D40BD6D7-95AF-44BE-80D9-B6E879627DB9}" srcOrd="0" destOrd="0" presId="urn:microsoft.com/office/officeart/2005/8/layout/vProcess5"/>
    <dgm:cxn modelId="{C9262FA4-A6EB-4FD0-AB76-4EAD043AF674}" type="presOf" srcId="{49F1303B-59EF-4CB1-9B70-E3827D8C34A3}" destId="{58758B86-914D-430C-85EA-DB18010FF5D6}" srcOrd="1" destOrd="0" presId="urn:microsoft.com/office/officeart/2005/8/layout/vProcess5"/>
    <dgm:cxn modelId="{AD2AEA19-4F1D-4D91-98BE-1F6F21D458EF}" type="presOf" srcId="{49F1303B-59EF-4CB1-9B70-E3827D8C34A3}" destId="{D6EB770E-5575-4C7A-A141-3B6BC03B1338}" srcOrd="0" destOrd="0" presId="urn:microsoft.com/office/officeart/2005/8/layout/vProcess5"/>
    <dgm:cxn modelId="{B4037776-DA16-48B1-B0E0-035B0BFC1C8B}" type="presOf" srcId="{C79B8B14-1B6F-4894-8672-6EBFF20F8AD2}" destId="{17A635D7-8076-44A8-972E-F03261C6709B}" srcOrd="0" destOrd="0" presId="urn:microsoft.com/office/officeart/2005/8/layout/vProcess5"/>
    <dgm:cxn modelId="{2867168B-AA77-465F-AC71-139D76A4C74D}" srcId="{DBAEA485-DA6C-4B89-9C1D-A3F8480ED2F2}" destId="{49F1303B-59EF-4CB1-9B70-E3827D8C34A3}" srcOrd="0" destOrd="0" parTransId="{91AB875C-91E9-4287-B445-BB4701A94833}" sibTransId="{CA395AED-FD63-4B2D-9C44-A30B7487EC9C}"/>
    <dgm:cxn modelId="{A49520A5-0CBA-4EB9-B312-6438F6CCD461}" srcId="{DBAEA485-DA6C-4B89-9C1D-A3F8480ED2F2}" destId="{B3A10A00-D1C3-452D-89CD-A335F8C06B6A}" srcOrd="2" destOrd="0" parTransId="{E527C3AB-8B88-441F-B725-44C258E543D2}" sibTransId="{25F08966-7687-40AC-8125-7FC1B3E82752}"/>
    <dgm:cxn modelId="{D8197B18-8038-447B-AB16-425185AE7FF3}" type="presOf" srcId="{6F9301DC-2F5F-4BF2-920C-4ECD9BE3592B}" destId="{CD5CC82D-B8B7-48F8-9AB7-B770B0A5944A}" srcOrd="0" destOrd="0" presId="urn:microsoft.com/office/officeart/2005/8/layout/vProcess5"/>
    <dgm:cxn modelId="{009DE324-92E6-48B6-BA25-DF30894EB749}" type="presOf" srcId="{DBAEA485-DA6C-4B89-9C1D-A3F8480ED2F2}" destId="{B0E7EB40-5A25-41B6-9774-CD867E3813FA}" srcOrd="0" destOrd="0" presId="urn:microsoft.com/office/officeart/2005/8/layout/vProcess5"/>
    <dgm:cxn modelId="{4F866F5D-2088-4B56-A938-26FA5FB798E8}" srcId="{DBAEA485-DA6C-4B89-9C1D-A3F8480ED2F2}" destId="{6F9301DC-2F5F-4BF2-920C-4ECD9BE3592B}" srcOrd="1" destOrd="0" parTransId="{46D520D8-BD1A-4D92-87F7-0C599A5D1B0C}" sibTransId="{C79B8B14-1B6F-4894-8672-6EBFF20F8AD2}"/>
    <dgm:cxn modelId="{9BEDE3AA-E551-47BB-8328-CEAC661E2A0B}" type="presOf" srcId="{B3A10A00-D1C3-452D-89CD-A335F8C06B6A}" destId="{55E6AAC4-9932-4F10-BFBA-422272139CB6}" srcOrd="1" destOrd="0" presId="urn:microsoft.com/office/officeart/2005/8/layout/vProcess5"/>
    <dgm:cxn modelId="{16C04756-5B1F-4392-B189-38FEB116F1A5}" type="presOf" srcId="{6F9301DC-2F5F-4BF2-920C-4ECD9BE3592B}" destId="{D0C679AB-91CD-4532-8AF7-4703CD0F5C46}" srcOrd="1" destOrd="0" presId="urn:microsoft.com/office/officeart/2005/8/layout/vProcess5"/>
    <dgm:cxn modelId="{09D3DD3A-13E2-486F-B0DD-2E58E869C588}" type="presParOf" srcId="{B0E7EB40-5A25-41B6-9774-CD867E3813FA}" destId="{F7359C07-A697-4B00-8CA8-C4FB51AC054B}" srcOrd="0" destOrd="0" presId="urn:microsoft.com/office/officeart/2005/8/layout/vProcess5"/>
    <dgm:cxn modelId="{0DAAD63A-4889-42D8-A066-0278CB7C4B97}" type="presParOf" srcId="{B0E7EB40-5A25-41B6-9774-CD867E3813FA}" destId="{D6EB770E-5575-4C7A-A141-3B6BC03B1338}" srcOrd="1" destOrd="0" presId="urn:microsoft.com/office/officeart/2005/8/layout/vProcess5"/>
    <dgm:cxn modelId="{A5977207-20F6-4070-AF2B-57ACF70424C0}" type="presParOf" srcId="{B0E7EB40-5A25-41B6-9774-CD867E3813FA}" destId="{CD5CC82D-B8B7-48F8-9AB7-B770B0A5944A}" srcOrd="2" destOrd="0" presId="urn:microsoft.com/office/officeart/2005/8/layout/vProcess5"/>
    <dgm:cxn modelId="{DD9B699A-62CD-4BDA-ADC6-D50FB6DDCB0D}" type="presParOf" srcId="{B0E7EB40-5A25-41B6-9774-CD867E3813FA}" destId="{E4E7B64B-CE92-4B64-81FB-DF60503E9C7D}" srcOrd="3" destOrd="0" presId="urn:microsoft.com/office/officeart/2005/8/layout/vProcess5"/>
    <dgm:cxn modelId="{B6C1986A-3C67-46E9-9789-EA3F0B432715}" type="presParOf" srcId="{B0E7EB40-5A25-41B6-9774-CD867E3813FA}" destId="{D40BD6D7-95AF-44BE-80D9-B6E879627DB9}" srcOrd="4" destOrd="0" presId="urn:microsoft.com/office/officeart/2005/8/layout/vProcess5"/>
    <dgm:cxn modelId="{E8A051C7-3954-40F5-88EB-1E56EE3981B7}" type="presParOf" srcId="{B0E7EB40-5A25-41B6-9774-CD867E3813FA}" destId="{17A635D7-8076-44A8-972E-F03261C6709B}" srcOrd="5" destOrd="0" presId="urn:microsoft.com/office/officeart/2005/8/layout/vProcess5"/>
    <dgm:cxn modelId="{1E1B5F84-FFD0-46E4-8683-D88186ABF745}" type="presParOf" srcId="{B0E7EB40-5A25-41B6-9774-CD867E3813FA}" destId="{58758B86-914D-430C-85EA-DB18010FF5D6}" srcOrd="6" destOrd="0" presId="urn:microsoft.com/office/officeart/2005/8/layout/vProcess5"/>
    <dgm:cxn modelId="{12BDF129-B7D5-4B3B-8B05-CE220B6B0C27}" type="presParOf" srcId="{B0E7EB40-5A25-41B6-9774-CD867E3813FA}" destId="{D0C679AB-91CD-4532-8AF7-4703CD0F5C46}" srcOrd="7" destOrd="0" presId="urn:microsoft.com/office/officeart/2005/8/layout/vProcess5"/>
    <dgm:cxn modelId="{D4CAB2C0-1913-4BD9-B158-C7A93EE00FFD}" type="presParOf" srcId="{B0E7EB40-5A25-41B6-9774-CD867E3813FA}" destId="{55E6AAC4-9932-4F10-BFBA-422272139CB6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1679038-98AB-45BC-9FC1-EFC643737BFD}" type="doc">
      <dgm:prSet loTypeId="urn:microsoft.com/office/officeart/2005/8/layout/hierarchy2" loCatId="hierarchy" qsTypeId="urn:microsoft.com/office/officeart/2005/8/quickstyle/3d1" qsCatId="3D" csTypeId="urn:microsoft.com/office/officeart/2005/8/colors/accent6_5" csCatId="accent6" phldr="1"/>
      <dgm:spPr/>
      <dgm:t>
        <a:bodyPr/>
        <a:lstStyle/>
        <a:p>
          <a:endParaRPr lang="it-IT"/>
        </a:p>
      </dgm:t>
    </dgm:pt>
    <dgm:pt modelId="{D9892DAD-5AC7-4110-B1CB-D2F1F451A7D9}">
      <dgm:prSet phldrT="[Testo]" custT="1"/>
      <dgm:spPr/>
      <dgm:t>
        <a:bodyPr/>
        <a:lstStyle/>
        <a:p>
          <a:r>
            <a:rPr lang="it-IT" sz="2400" dirty="0" smtClean="0"/>
            <a:t>Partecipazioni non qualificate</a:t>
          </a:r>
          <a:endParaRPr lang="it-IT" sz="2400" dirty="0"/>
        </a:p>
      </dgm:t>
    </dgm:pt>
    <dgm:pt modelId="{B7B74696-1900-4249-AD61-AC37B065E64F}" type="parTrans" cxnId="{AD85DB3D-C1A0-4AC2-9EAE-8C093DD6CDC3}">
      <dgm:prSet/>
      <dgm:spPr/>
      <dgm:t>
        <a:bodyPr/>
        <a:lstStyle/>
        <a:p>
          <a:endParaRPr lang="it-IT" sz="1600"/>
        </a:p>
      </dgm:t>
    </dgm:pt>
    <dgm:pt modelId="{3FF25B3B-6F9E-41C2-8988-17AFB71A23C6}" type="sibTrans" cxnId="{AD85DB3D-C1A0-4AC2-9EAE-8C093DD6CDC3}">
      <dgm:prSet/>
      <dgm:spPr/>
      <dgm:t>
        <a:bodyPr/>
        <a:lstStyle/>
        <a:p>
          <a:endParaRPr lang="it-IT" sz="1600"/>
        </a:p>
      </dgm:t>
    </dgm:pt>
    <dgm:pt modelId="{48D07958-E8B2-4427-A160-2E76917AF522}">
      <dgm:prSet phldrT="[Testo]" custT="1"/>
      <dgm:spPr/>
      <dgm:t>
        <a:bodyPr/>
        <a:lstStyle/>
        <a:p>
          <a:r>
            <a:rPr lang="it-IT" sz="2400" dirty="0" smtClean="0"/>
            <a:t>Plusvalenze</a:t>
          </a:r>
          <a:endParaRPr lang="it-IT" sz="2400" dirty="0"/>
        </a:p>
      </dgm:t>
    </dgm:pt>
    <dgm:pt modelId="{733FE102-2A28-4F96-A84D-245E0EAC9B28}" type="parTrans" cxnId="{1336C5C8-AB04-41C9-AD03-2028A17EC418}">
      <dgm:prSet custT="1"/>
      <dgm:spPr/>
      <dgm:t>
        <a:bodyPr/>
        <a:lstStyle/>
        <a:p>
          <a:endParaRPr lang="it-IT" sz="400"/>
        </a:p>
      </dgm:t>
    </dgm:pt>
    <dgm:pt modelId="{E45C5C10-008F-423A-ABFC-59ADB50C2DBB}" type="sibTrans" cxnId="{1336C5C8-AB04-41C9-AD03-2028A17EC418}">
      <dgm:prSet/>
      <dgm:spPr/>
      <dgm:t>
        <a:bodyPr/>
        <a:lstStyle/>
        <a:p>
          <a:endParaRPr lang="it-IT" sz="1600"/>
        </a:p>
      </dgm:t>
    </dgm:pt>
    <dgm:pt modelId="{C677A27D-5DF7-40E1-ADE9-F5925F24068B}">
      <dgm:prSet phldrT="[Testo]" custT="1"/>
      <dgm:spPr/>
      <dgm:t>
        <a:bodyPr/>
        <a:lstStyle/>
        <a:p>
          <a:r>
            <a:rPr lang="it-IT" sz="1800" dirty="0" smtClean="0"/>
            <a:t>Imposta sostitutiva del 20%</a:t>
          </a:r>
          <a:endParaRPr lang="it-IT" sz="1800" dirty="0"/>
        </a:p>
      </dgm:t>
    </dgm:pt>
    <dgm:pt modelId="{5940EDBE-757E-4B3A-97D9-578023118FE1}" type="parTrans" cxnId="{4A31393C-9698-44B2-B064-03B3AADBF925}">
      <dgm:prSet custT="1"/>
      <dgm:spPr/>
      <dgm:t>
        <a:bodyPr/>
        <a:lstStyle/>
        <a:p>
          <a:endParaRPr lang="it-IT" sz="400"/>
        </a:p>
      </dgm:t>
    </dgm:pt>
    <dgm:pt modelId="{274A6F76-F4D2-417B-BCFA-BA1B1A86D289}" type="sibTrans" cxnId="{4A31393C-9698-44B2-B064-03B3AADBF925}">
      <dgm:prSet/>
      <dgm:spPr/>
      <dgm:t>
        <a:bodyPr/>
        <a:lstStyle/>
        <a:p>
          <a:endParaRPr lang="it-IT" sz="1600"/>
        </a:p>
      </dgm:t>
    </dgm:pt>
    <dgm:pt modelId="{BC8B7CB1-45BA-4254-A238-05E950B06490}">
      <dgm:prSet phldrT="[Testo]" custT="1"/>
      <dgm:spPr/>
      <dgm:t>
        <a:bodyPr/>
        <a:lstStyle/>
        <a:p>
          <a:r>
            <a:rPr lang="it-IT" sz="2400" dirty="0" smtClean="0"/>
            <a:t>Minusvalenze</a:t>
          </a:r>
          <a:endParaRPr lang="it-IT" sz="2400" dirty="0"/>
        </a:p>
      </dgm:t>
    </dgm:pt>
    <dgm:pt modelId="{133C3358-EB6D-4AC4-92CD-BC090C4277AC}" type="parTrans" cxnId="{AE3119A2-D03D-484D-8EDB-2E526848DAF2}">
      <dgm:prSet custT="1"/>
      <dgm:spPr/>
      <dgm:t>
        <a:bodyPr/>
        <a:lstStyle/>
        <a:p>
          <a:endParaRPr lang="it-IT" sz="400"/>
        </a:p>
      </dgm:t>
    </dgm:pt>
    <dgm:pt modelId="{272263EF-BBBF-4B7F-80E5-B943A68733CB}" type="sibTrans" cxnId="{AE3119A2-D03D-484D-8EDB-2E526848DAF2}">
      <dgm:prSet/>
      <dgm:spPr/>
      <dgm:t>
        <a:bodyPr/>
        <a:lstStyle/>
        <a:p>
          <a:endParaRPr lang="it-IT" sz="1600"/>
        </a:p>
      </dgm:t>
    </dgm:pt>
    <dgm:pt modelId="{14C18E21-2DE8-47EC-8CDC-AF6612D02A40}">
      <dgm:prSet phldrT="[Testo]" custT="1"/>
      <dgm:spPr/>
      <dgm:t>
        <a:bodyPr/>
        <a:lstStyle/>
        <a:p>
          <a:r>
            <a:rPr lang="it-IT" sz="1800" dirty="0" smtClean="0"/>
            <a:t>Deducibili limitatamente al 62,50%</a:t>
          </a:r>
          <a:endParaRPr lang="it-IT" sz="1800" dirty="0"/>
        </a:p>
      </dgm:t>
    </dgm:pt>
    <dgm:pt modelId="{B08800EE-D803-49EE-8FF4-32F718731950}" type="parTrans" cxnId="{2A7E1341-5ED7-462C-9B9C-1B0D73E419B5}">
      <dgm:prSet custT="1"/>
      <dgm:spPr/>
      <dgm:t>
        <a:bodyPr/>
        <a:lstStyle/>
        <a:p>
          <a:endParaRPr lang="it-IT" sz="400"/>
        </a:p>
      </dgm:t>
    </dgm:pt>
    <dgm:pt modelId="{6BD86A8C-7B47-4F61-A859-53974AA4174C}" type="sibTrans" cxnId="{2A7E1341-5ED7-462C-9B9C-1B0D73E419B5}">
      <dgm:prSet/>
      <dgm:spPr/>
      <dgm:t>
        <a:bodyPr/>
        <a:lstStyle/>
        <a:p>
          <a:endParaRPr lang="it-IT" sz="1600"/>
        </a:p>
      </dgm:t>
    </dgm:pt>
    <dgm:pt modelId="{F8C5393D-542D-49D5-9085-6B041BC3AF41}" type="pres">
      <dgm:prSet presAssocID="{A1679038-98AB-45BC-9FC1-EFC643737BF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D0F0EE33-347F-4589-8034-02B9DBB67782}" type="pres">
      <dgm:prSet presAssocID="{D9892DAD-5AC7-4110-B1CB-D2F1F451A7D9}" presName="root1" presStyleCnt="0"/>
      <dgm:spPr/>
    </dgm:pt>
    <dgm:pt modelId="{C08BCA29-A75A-452E-8B4A-E3BDFFCA134A}" type="pres">
      <dgm:prSet presAssocID="{D9892DAD-5AC7-4110-B1CB-D2F1F451A7D9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615D3E43-8B17-4902-91E9-6785D9B9EF59}" type="pres">
      <dgm:prSet presAssocID="{D9892DAD-5AC7-4110-B1CB-D2F1F451A7D9}" presName="level2hierChild" presStyleCnt="0"/>
      <dgm:spPr/>
    </dgm:pt>
    <dgm:pt modelId="{DEDE8C3E-9C1A-488E-A622-055B776B1F40}" type="pres">
      <dgm:prSet presAssocID="{733FE102-2A28-4F96-A84D-245E0EAC9B28}" presName="conn2-1" presStyleLbl="parChTrans1D2" presStyleIdx="0" presStyleCnt="2"/>
      <dgm:spPr/>
      <dgm:t>
        <a:bodyPr/>
        <a:lstStyle/>
        <a:p>
          <a:endParaRPr lang="it-IT"/>
        </a:p>
      </dgm:t>
    </dgm:pt>
    <dgm:pt modelId="{B1C796D6-45EB-4CFA-AF77-A17CA6554E7B}" type="pres">
      <dgm:prSet presAssocID="{733FE102-2A28-4F96-A84D-245E0EAC9B28}" presName="connTx" presStyleLbl="parChTrans1D2" presStyleIdx="0" presStyleCnt="2"/>
      <dgm:spPr/>
      <dgm:t>
        <a:bodyPr/>
        <a:lstStyle/>
        <a:p>
          <a:endParaRPr lang="it-IT"/>
        </a:p>
      </dgm:t>
    </dgm:pt>
    <dgm:pt modelId="{9A042CFF-FC85-4860-9A88-D434AACE5630}" type="pres">
      <dgm:prSet presAssocID="{48D07958-E8B2-4427-A160-2E76917AF522}" presName="root2" presStyleCnt="0"/>
      <dgm:spPr/>
    </dgm:pt>
    <dgm:pt modelId="{1D1A6ECC-7596-4063-9F9E-326CC797D443}" type="pres">
      <dgm:prSet presAssocID="{48D07958-E8B2-4427-A160-2E76917AF522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016874F-9617-4C6C-ABB0-C2DAD6E341D6}" type="pres">
      <dgm:prSet presAssocID="{48D07958-E8B2-4427-A160-2E76917AF522}" presName="level3hierChild" presStyleCnt="0"/>
      <dgm:spPr/>
    </dgm:pt>
    <dgm:pt modelId="{3BEA5AAF-30AD-469F-A32D-797A7F39C338}" type="pres">
      <dgm:prSet presAssocID="{5940EDBE-757E-4B3A-97D9-578023118FE1}" presName="conn2-1" presStyleLbl="parChTrans1D3" presStyleIdx="0" presStyleCnt="2"/>
      <dgm:spPr/>
      <dgm:t>
        <a:bodyPr/>
        <a:lstStyle/>
        <a:p>
          <a:endParaRPr lang="it-IT"/>
        </a:p>
      </dgm:t>
    </dgm:pt>
    <dgm:pt modelId="{214BB59F-EDB7-4B44-816F-F7CEB6849FAE}" type="pres">
      <dgm:prSet presAssocID="{5940EDBE-757E-4B3A-97D9-578023118FE1}" presName="connTx" presStyleLbl="parChTrans1D3" presStyleIdx="0" presStyleCnt="2"/>
      <dgm:spPr/>
      <dgm:t>
        <a:bodyPr/>
        <a:lstStyle/>
        <a:p>
          <a:endParaRPr lang="it-IT"/>
        </a:p>
      </dgm:t>
    </dgm:pt>
    <dgm:pt modelId="{23C2AFEB-A638-4A44-ADF8-DF4D02C120F2}" type="pres">
      <dgm:prSet presAssocID="{C677A27D-5DF7-40E1-ADE9-F5925F24068B}" presName="root2" presStyleCnt="0"/>
      <dgm:spPr/>
    </dgm:pt>
    <dgm:pt modelId="{C84A3D14-8FB8-4FF0-8F4E-D5A5B4987830}" type="pres">
      <dgm:prSet presAssocID="{C677A27D-5DF7-40E1-ADE9-F5925F24068B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18041513-5C42-4014-9721-AEECCA664F42}" type="pres">
      <dgm:prSet presAssocID="{C677A27D-5DF7-40E1-ADE9-F5925F24068B}" presName="level3hierChild" presStyleCnt="0"/>
      <dgm:spPr/>
    </dgm:pt>
    <dgm:pt modelId="{9008E6F1-1C5A-48E4-9519-F6E8C47DE8B1}" type="pres">
      <dgm:prSet presAssocID="{133C3358-EB6D-4AC4-92CD-BC090C4277AC}" presName="conn2-1" presStyleLbl="parChTrans1D2" presStyleIdx="1" presStyleCnt="2"/>
      <dgm:spPr/>
      <dgm:t>
        <a:bodyPr/>
        <a:lstStyle/>
        <a:p>
          <a:endParaRPr lang="it-IT"/>
        </a:p>
      </dgm:t>
    </dgm:pt>
    <dgm:pt modelId="{AE3BBAD6-A553-48B8-B40D-EAAC7A848C74}" type="pres">
      <dgm:prSet presAssocID="{133C3358-EB6D-4AC4-92CD-BC090C4277AC}" presName="connTx" presStyleLbl="parChTrans1D2" presStyleIdx="1" presStyleCnt="2"/>
      <dgm:spPr/>
      <dgm:t>
        <a:bodyPr/>
        <a:lstStyle/>
        <a:p>
          <a:endParaRPr lang="it-IT"/>
        </a:p>
      </dgm:t>
    </dgm:pt>
    <dgm:pt modelId="{B9F6A219-5F04-4469-AD30-01D658E76E1C}" type="pres">
      <dgm:prSet presAssocID="{BC8B7CB1-45BA-4254-A238-05E950B06490}" presName="root2" presStyleCnt="0"/>
      <dgm:spPr/>
    </dgm:pt>
    <dgm:pt modelId="{BE8001D7-9A6B-4B6E-ABFC-5301856A3A64}" type="pres">
      <dgm:prSet presAssocID="{BC8B7CB1-45BA-4254-A238-05E950B06490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B5442BA-E4E2-4F96-9659-CD7E82E89CA3}" type="pres">
      <dgm:prSet presAssocID="{BC8B7CB1-45BA-4254-A238-05E950B06490}" presName="level3hierChild" presStyleCnt="0"/>
      <dgm:spPr/>
    </dgm:pt>
    <dgm:pt modelId="{896B7D96-2A4F-4B05-83E5-BDB75EFD91AD}" type="pres">
      <dgm:prSet presAssocID="{B08800EE-D803-49EE-8FF4-32F718731950}" presName="conn2-1" presStyleLbl="parChTrans1D3" presStyleIdx="1" presStyleCnt="2"/>
      <dgm:spPr/>
      <dgm:t>
        <a:bodyPr/>
        <a:lstStyle/>
        <a:p>
          <a:endParaRPr lang="it-IT"/>
        </a:p>
      </dgm:t>
    </dgm:pt>
    <dgm:pt modelId="{7B28DA3B-7269-4452-8C0A-D00236BD7599}" type="pres">
      <dgm:prSet presAssocID="{B08800EE-D803-49EE-8FF4-32F718731950}" presName="connTx" presStyleLbl="parChTrans1D3" presStyleIdx="1" presStyleCnt="2"/>
      <dgm:spPr/>
      <dgm:t>
        <a:bodyPr/>
        <a:lstStyle/>
        <a:p>
          <a:endParaRPr lang="it-IT"/>
        </a:p>
      </dgm:t>
    </dgm:pt>
    <dgm:pt modelId="{BB5D4F9F-9594-4A3C-9F9D-7AD9C4C047E1}" type="pres">
      <dgm:prSet presAssocID="{14C18E21-2DE8-47EC-8CDC-AF6612D02A40}" presName="root2" presStyleCnt="0"/>
      <dgm:spPr/>
    </dgm:pt>
    <dgm:pt modelId="{A9CFE256-8535-47E1-88EE-9276054F85BA}" type="pres">
      <dgm:prSet presAssocID="{14C18E21-2DE8-47EC-8CDC-AF6612D02A40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2EA3D4F-4574-40CD-A6BB-0F5B88787574}" type="pres">
      <dgm:prSet presAssocID="{14C18E21-2DE8-47EC-8CDC-AF6612D02A40}" presName="level3hierChild" presStyleCnt="0"/>
      <dgm:spPr/>
    </dgm:pt>
  </dgm:ptLst>
  <dgm:cxnLst>
    <dgm:cxn modelId="{1336C5C8-AB04-41C9-AD03-2028A17EC418}" srcId="{D9892DAD-5AC7-4110-B1CB-D2F1F451A7D9}" destId="{48D07958-E8B2-4427-A160-2E76917AF522}" srcOrd="0" destOrd="0" parTransId="{733FE102-2A28-4F96-A84D-245E0EAC9B28}" sibTransId="{E45C5C10-008F-423A-ABFC-59ADB50C2DBB}"/>
    <dgm:cxn modelId="{9A4E0B5A-72C8-4D5D-9976-1E0D47B43B96}" type="presOf" srcId="{BC8B7CB1-45BA-4254-A238-05E950B06490}" destId="{BE8001D7-9A6B-4B6E-ABFC-5301856A3A64}" srcOrd="0" destOrd="0" presId="urn:microsoft.com/office/officeart/2005/8/layout/hierarchy2"/>
    <dgm:cxn modelId="{C705B468-BD38-4660-A182-2EC3BCBF4AEC}" type="presOf" srcId="{48D07958-E8B2-4427-A160-2E76917AF522}" destId="{1D1A6ECC-7596-4063-9F9E-326CC797D443}" srcOrd="0" destOrd="0" presId="urn:microsoft.com/office/officeart/2005/8/layout/hierarchy2"/>
    <dgm:cxn modelId="{A482E6D6-7086-4CB8-9462-6E3C0A0130EA}" type="presOf" srcId="{B08800EE-D803-49EE-8FF4-32F718731950}" destId="{7B28DA3B-7269-4452-8C0A-D00236BD7599}" srcOrd="1" destOrd="0" presId="urn:microsoft.com/office/officeart/2005/8/layout/hierarchy2"/>
    <dgm:cxn modelId="{4B35BD9C-3A98-4DC8-91FF-854E93E123DC}" type="presOf" srcId="{5940EDBE-757E-4B3A-97D9-578023118FE1}" destId="{214BB59F-EDB7-4B44-816F-F7CEB6849FAE}" srcOrd="1" destOrd="0" presId="urn:microsoft.com/office/officeart/2005/8/layout/hierarchy2"/>
    <dgm:cxn modelId="{AE3119A2-D03D-484D-8EDB-2E526848DAF2}" srcId="{D9892DAD-5AC7-4110-B1CB-D2F1F451A7D9}" destId="{BC8B7CB1-45BA-4254-A238-05E950B06490}" srcOrd="1" destOrd="0" parTransId="{133C3358-EB6D-4AC4-92CD-BC090C4277AC}" sibTransId="{272263EF-BBBF-4B7F-80E5-B943A68733CB}"/>
    <dgm:cxn modelId="{C055CB6F-92BC-4985-9D76-1F29F9BDE80D}" type="presOf" srcId="{A1679038-98AB-45BC-9FC1-EFC643737BFD}" destId="{F8C5393D-542D-49D5-9085-6B041BC3AF41}" srcOrd="0" destOrd="0" presId="urn:microsoft.com/office/officeart/2005/8/layout/hierarchy2"/>
    <dgm:cxn modelId="{46534D78-9308-41BB-9788-4CBAE061BC4E}" type="presOf" srcId="{5940EDBE-757E-4B3A-97D9-578023118FE1}" destId="{3BEA5AAF-30AD-469F-A32D-797A7F39C338}" srcOrd="0" destOrd="0" presId="urn:microsoft.com/office/officeart/2005/8/layout/hierarchy2"/>
    <dgm:cxn modelId="{9E52806F-6BFD-4A75-A09D-DCF6AFF1E604}" type="presOf" srcId="{14C18E21-2DE8-47EC-8CDC-AF6612D02A40}" destId="{A9CFE256-8535-47E1-88EE-9276054F85BA}" srcOrd="0" destOrd="0" presId="urn:microsoft.com/office/officeart/2005/8/layout/hierarchy2"/>
    <dgm:cxn modelId="{0123C642-4386-44FC-AE1E-3514DE7E68F5}" type="presOf" srcId="{B08800EE-D803-49EE-8FF4-32F718731950}" destId="{896B7D96-2A4F-4B05-83E5-BDB75EFD91AD}" srcOrd="0" destOrd="0" presId="urn:microsoft.com/office/officeart/2005/8/layout/hierarchy2"/>
    <dgm:cxn modelId="{F68E39DF-A684-4614-A894-B5EFEC5ED29E}" type="presOf" srcId="{D9892DAD-5AC7-4110-B1CB-D2F1F451A7D9}" destId="{C08BCA29-A75A-452E-8B4A-E3BDFFCA134A}" srcOrd="0" destOrd="0" presId="urn:microsoft.com/office/officeart/2005/8/layout/hierarchy2"/>
    <dgm:cxn modelId="{4A31393C-9698-44B2-B064-03B3AADBF925}" srcId="{48D07958-E8B2-4427-A160-2E76917AF522}" destId="{C677A27D-5DF7-40E1-ADE9-F5925F24068B}" srcOrd="0" destOrd="0" parTransId="{5940EDBE-757E-4B3A-97D9-578023118FE1}" sibTransId="{274A6F76-F4D2-417B-BCFA-BA1B1A86D289}"/>
    <dgm:cxn modelId="{AD85DB3D-C1A0-4AC2-9EAE-8C093DD6CDC3}" srcId="{A1679038-98AB-45BC-9FC1-EFC643737BFD}" destId="{D9892DAD-5AC7-4110-B1CB-D2F1F451A7D9}" srcOrd="0" destOrd="0" parTransId="{B7B74696-1900-4249-AD61-AC37B065E64F}" sibTransId="{3FF25B3B-6F9E-41C2-8988-17AFB71A23C6}"/>
    <dgm:cxn modelId="{CEA39191-1462-4F48-89A0-28EE62D7D20E}" type="presOf" srcId="{133C3358-EB6D-4AC4-92CD-BC090C4277AC}" destId="{9008E6F1-1C5A-48E4-9519-F6E8C47DE8B1}" srcOrd="0" destOrd="0" presId="urn:microsoft.com/office/officeart/2005/8/layout/hierarchy2"/>
    <dgm:cxn modelId="{ECC68325-A0B7-4A0C-A9CF-9A7B58A57630}" type="presOf" srcId="{733FE102-2A28-4F96-A84D-245E0EAC9B28}" destId="{B1C796D6-45EB-4CFA-AF77-A17CA6554E7B}" srcOrd="1" destOrd="0" presId="urn:microsoft.com/office/officeart/2005/8/layout/hierarchy2"/>
    <dgm:cxn modelId="{84795BF8-12C2-412A-998F-AC289B217695}" type="presOf" srcId="{133C3358-EB6D-4AC4-92CD-BC090C4277AC}" destId="{AE3BBAD6-A553-48B8-B40D-EAAC7A848C74}" srcOrd="1" destOrd="0" presId="urn:microsoft.com/office/officeart/2005/8/layout/hierarchy2"/>
    <dgm:cxn modelId="{FCF0E493-13FA-4256-AA04-6D4D7C473CAF}" type="presOf" srcId="{C677A27D-5DF7-40E1-ADE9-F5925F24068B}" destId="{C84A3D14-8FB8-4FF0-8F4E-D5A5B4987830}" srcOrd="0" destOrd="0" presId="urn:microsoft.com/office/officeart/2005/8/layout/hierarchy2"/>
    <dgm:cxn modelId="{4F1CB7FD-B1C9-41B5-A4A6-4DEF0E4BE6CF}" type="presOf" srcId="{733FE102-2A28-4F96-A84D-245E0EAC9B28}" destId="{DEDE8C3E-9C1A-488E-A622-055B776B1F40}" srcOrd="0" destOrd="0" presId="urn:microsoft.com/office/officeart/2005/8/layout/hierarchy2"/>
    <dgm:cxn modelId="{2A7E1341-5ED7-462C-9B9C-1B0D73E419B5}" srcId="{BC8B7CB1-45BA-4254-A238-05E950B06490}" destId="{14C18E21-2DE8-47EC-8CDC-AF6612D02A40}" srcOrd="0" destOrd="0" parTransId="{B08800EE-D803-49EE-8FF4-32F718731950}" sibTransId="{6BD86A8C-7B47-4F61-A859-53974AA4174C}"/>
    <dgm:cxn modelId="{9EE32B84-9622-48D7-9230-7E3ABC92D7DB}" type="presParOf" srcId="{F8C5393D-542D-49D5-9085-6B041BC3AF41}" destId="{D0F0EE33-347F-4589-8034-02B9DBB67782}" srcOrd="0" destOrd="0" presId="urn:microsoft.com/office/officeart/2005/8/layout/hierarchy2"/>
    <dgm:cxn modelId="{4F5FEC90-F119-4F7C-B2EF-811E027561C0}" type="presParOf" srcId="{D0F0EE33-347F-4589-8034-02B9DBB67782}" destId="{C08BCA29-A75A-452E-8B4A-E3BDFFCA134A}" srcOrd="0" destOrd="0" presId="urn:microsoft.com/office/officeart/2005/8/layout/hierarchy2"/>
    <dgm:cxn modelId="{7D3F3159-2692-4B1C-A951-AA7F7462B3D8}" type="presParOf" srcId="{D0F0EE33-347F-4589-8034-02B9DBB67782}" destId="{615D3E43-8B17-4902-91E9-6785D9B9EF59}" srcOrd="1" destOrd="0" presId="urn:microsoft.com/office/officeart/2005/8/layout/hierarchy2"/>
    <dgm:cxn modelId="{D61983F2-0138-4678-90DC-3F1801045A6A}" type="presParOf" srcId="{615D3E43-8B17-4902-91E9-6785D9B9EF59}" destId="{DEDE8C3E-9C1A-488E-A622-055B776B1F40}" srcOrd="0" destOrd="0" presId="urn:microsoft.com/office/officeart/2005/8/layout/hierarchy2"/>
    <dgm:cxn modelId="{A090FBEE-11C9-4112-AA00-E577D4031685}" type="presParOf" srcId="{DEDE8C3E-9C1A-488E-A622-055B776B1F40}" destId="{B1C796D6-45EB-4CFA-AF77-A17CA6554E7B}" srcOrd="0" destOrd="0" presId="urn:microsoft.com/office/officeart/2005/8/layout/hierarchy2"/>
    <dgm:cxn modelId="{A833856D-8E31-4463-882D-A2C663E4D022}" type="presParOf" srcId="{615D3E43-8B17-4902-91E9-6785D9B9EF59}" destId="{9A042CFF-FC85-4860-9A88-D434AACE5630}" srcOrd="1" destOrd="0" presId="urn:microsoft.com/office/officeart/2005/8/layout/hierarchy2"/>
    <dgm:cxn modelId="{39864DD2-7950-4FD1-94FA-3D563D3D0F94}" type="presParOf" srcId="{9A042CFF-FC85-4860-9A88-D434AACE5630}" destId="{1D1A6ECC-7596-4063-9F9E-326CC797D443}" srcOrd="0" destOrd="0" presId="urn:microsoft.com/office/officeart/2005/8/layout/hierarchy2"/>
    <dgm:cxn modelId="{321D0F5C-41BC-459B-9574-1E9A0183CEB6}" type="presParOf" srcId="{9A042CFF-FC85-4860-9A88-D434AACE5630}" destId="{7016874F-9617-4C6C-ABB0-C2DAD6E341D6}" srcOrd="1" destOrd="0" presId="urn:microsoft.com/office/officeart/2005/8/layout/hierarchy2"/>
    <dgm:cxn modelId="{B1830E1E-6F88-462F-BE1D-5208AAD90130}" type="presParOf" srcId="{7016874F-9617-4C6C-ABB0-C2DAD6E341D6}" destId="{3BEA5AAF-30AD-469F-A32D-797A7F39C338}" srcOrd="0" destOrd="0" presId="urn:microsoft.com/office/officeart/2005/8/layout/hierarchy2"/>
    <dgm:cxn modelId="{54DF7535-E0CD-4D6D-B7E7-21D959F937D7}" type="presParOf" srcId="{3BEA5AAF-30AD-469F-A32D-797A7F39C338}" destId="{214BB59F-EDB7-4B44-816F-F7CEB6849FAE}" srcOrd="0" destOrd="0" presId="urn:microsoft.com/office/officeart/2005/8/layout/hierarchy2"/>
    <dgm:cxn modelId="{2DEE0D41-3F4F-4C81-B72E-DE15A0F49BD8}" type="presParOf" srcId="{7016874F-9617-4C6C-ABB0-C2DAD6E341D6}" destId="{23C2AFEB-A638-4A44-ADF8-DF4D02C120F2}" srcOrd="1" destOrd="0" presId="urn:microsoft.com/office/officeart/2005/8/layout/hierarchy2"/>
    <dgm:cxn modelId="{8480E571-B636-4C14-A2AA-7D3345B1EA57}" type="presParOf" srcId="{23C2AFEB-A638-4A44-ADF8-DF4D02C120F2}" destId="{C84A3D14-8FB8-4FF0-8F4E-D5A5B4987830}" srcOrd="0" destOrd="0" presId="urn:microsoft.com/office/officeart/2005/8/layout/hierarchy2"/>
    <dgm:cxn modelId="{703D6F8A-2B73-4B29-B51B-0F6B3A163A13}" type="presParOf" srcId="{23C2AFEB-A638-4A44-ADF8-DF4D02C120F2}" destId="{18041513-5C42-4014-9721-AEECCA664F42}" srcOrd="1" destOrd="0" presId="urn:microsoft.com/office/officeart/2005/8/layout/hierarchy2"/>
    <dgm:cxn modelId="{41A360A1-A9A1-4E0A-967B-68C426EF4299}" type="presParOf" srcId="{615D3E43-8B17-4902-91E9-6785D9B9EF59}" destId="{9008E6F1-1C5A-48E4-9519-F6E8C47DE8B1}" srcOrd="2" destOrd="0" presId="urn:microsoft.com/office/officeart/2005/8/layout/hierarchy2"/>
    <dgm:cxn modelId="{1A11B4CF-EF73-4081-9041-B67E47F7FD1F}" type="presParOf" srcId="{9008E6F1-1C5A-48E4-9519-F6E8C47DE8B1}" destId="{AE3BBAD6-A553-48B8-B40D-EAAC7A848C74}" srcOrd="0" destOrd="0" presId="urn:microsoft.com/office/officeart/2005/8/layout/hierarchy2"/>
    <dgm:cxn modelId="{746742EB-40D0-4067-BB91-39D879E42538}" type="presParOf" srcId="{615D3E43-8B17-4902-91E9-6785D9B9EF59}" destId="{B9F6A219-5F04-4469-AD30-01D658E76E1C}" srcOrd="3" destOrd="0" presId="urn:microsoft.com/office/officeart/2005/8/layout/hierarchy2"/>
    <dgm:cxn modelId="{7C79F256-7116-4A68-9B84-8EECF6D8A5F2}" type="presParOf" srcId="{B9F6A219-5F04-4469-AD30-01D658E76E1C}" destId="{BE8001D7-9A6B-4B6E-ABFC-5301856A3A64}" srcOrd="0" destOrd="0" presId="urn:microsoft.com/office/officeart/2005/8/layout/hierarchy2"/>
    <dgm:cxn modelId="{35828BBD-01C8-4B05-B16B-FBEBB642ADB9}" type="presParOf" srcId="{B9F6A219-5F04-4469-AD30-01D658E76E1C}" destId="{CB5442BA-E4E2-4F96-9659-CD7E82E89CA3}" srcOrd="1" destOrd="0" presId="urn:microsoft.com/office/officeart/2005/8/layout/hierarchy2"/>
    <dgm:cxn modelId="{134FE70D-9DD9-49B5-A491-1D6AE79D8FCF}" type="presParOf" srcId="{CB5442BA-E4E2-4F96-9659-CD7E82E89CA3}" destId="{896B7D96-2A4F-4B05-83E5-BDB75EFD91AD}" srcOrd="0" destOrd="0" presId="urn:microsoft.com/office/officeart/2005/8/layout/hierarchy2"/>
    <dgm:cxn modelId="{DF108100-AD08-4C36-B46E-BFC51D007299}" type="presParOf" srcId="{896B7D96-2A4F-4B05-83E5-BDB75EFD91AD}" destId="{7B28DA3B-7269-4452-8C0A-D00236BD7599}" srcOrd="0" destOrd="0" presId="urn:microsoft.com/office/officeart/2005/8/layout/hierarchy2"/>
    <dgm:cxn modelId="{4CA9B1F1-8D22-49F8-AA9C-1C987BA3D4A5}" type="presParOf" srcId="{CB5442BA-E4E2-4F96-9659-CD7E82E89CA3}" destId="{BB5D4F9F-9594-4A3C-9F9D-7AD9C4C047E1}" srcOrd="1" destOrd="0" presId="urn:microsoft.com/office/officeart/2005/8/layout/hierarchy2"/>
    <dgm:cxn modelId="{E2DAD96C-DAA4-438C-AABF-719012497F1A}" type="presParOf" srcId="{BB5D4F9F-9594-4A3C-9F9D-7AD9C4C047E1}" destId="{A9CFE256-8535-47E1-88EE-9276054F85BA}" srcOrd="0" destOrd="0" presId="urn:microsoft.com/office/officeart/2005/8/layout/hierarchy2"/>
    <dgm:cxn modelId="{C4296209-96F7-4ACA-9603-797E232307F4}" type="presParOf" srcId="{BB5D4F9F-9594-4A3C-9F9D-7AD9C4C047E1}" destId="{E2EA3D4F-4574-40CD-A6BB-0F5B8878757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1679038-98AB-45BC-9FC1-EFC643737BFD}" type="doc">
      <dgm:prSet loTypeId="urn:microsoft.com/office/officeart/2005/8/layout/hierarchy2" loCatId="hierarchy" qsTypeId="urn:microsoft.com/office/officeart/2005/8/quickstyle/3d1" qsCatId="3D" csTypeId="urn:microsoft.com/office/officeart/2005/8/colors/accent5_5" csCatId="accent5" phldr="1"/>
      <dgm:spPr/>
      <dgm:t>
        <a:bodyPr/>
        <a:lstStyle/>
        <a:p>
          <a:endParaRPr lang="it-IT"/>
        </a:p>
      </dgm:t>
    </dgm:pt>
    <dgm:pt modelId="{D9892DAD-5AC7-4110-B1CB-D2F1F451A7D9}">
      <dgm:prSet phldrT="[Testo]" custT="1"/>
      <dgm:spPr/>
      <dgm:t>
        <a:bodyPr/>
        <a:lstStyle/>
        <a:p>
          <a:r>
            <a:rPr lang="it-IT" sz="2400" dirty="0" smtClean="0"/>
            <a:t>Partecipazioni qualificate</a:t>
          </a:r>
          <a:endParaRPr lang="it-IT" sz="2400" dirty="0"/>
        </a:p>
      </dgm:t>
    </dgm:pt>
    <dgm:pt modelId="{B7B74696-1900-4249-AD61-AC37B065E64F}" type="parTrans" cxnId="{AD85DB3D-C1A0-4AC2-9EAE-8C093DD6CDC3}">
      <dgm:prSet/>
      <dgm:spPr/>
      <dgm:t>
        <a:bodyPr/>
        <a:lstStyle/>
        <a:p>
          <a:endParaRPr lang="it-IT" sz="1600"/>
        </a:p>
      </dgm:t>
    </dgm:pt>
    <dgm:pt modelId="{3FF25B3B-6F9E-41C2-8988-17AFB71A23C6}" type="sibTrans" cxnId="{AD85DB3D-C1A0-4AC2-9EAE-8C093DD6CDC3}">
      <dgm:prSet/>
      <dgm:spPr/>
      <dgm:t>
        <a:bodyPr/>
        <a:lstStyle/>
        <a:p>
          <a:endParaRPr lang="it-IT" sz="1600"/>
        </a:p>
      </dgm:t>
    </dgm:pt>
    <dgm:pt modelId="{48D07958-E8B2-4427-A160-2E76917AF522}">
      <dgm:prSet phldrT="[Testo]" custT="1"/>
      <dgm:spPr/>
      <dgm:t>
        <a:bodyPr/>
        <a:lstStyle/>
        <a:p>
          <a:r>
            <a:rPr lang="it-IT" sz="2400" dirty="0" smtClean="0"/>
            <a:t>Plusvalenze</a:t>
          </a:r>
          <a:endParaRPr lang="it-IT" sz="2400" dirty="0"/>
        </a:p>
      </dgm:t>
    </dgm:pt>
    <dgm:pt modelId="{733FE102-2A28-4F96-A84D-245E0EAC9B28}" type="parTrans" cxnId="{1336C5C8-AB04-41C9-AD03-2028A17EC418}">
      <dgm:prSet custT="1"/>
      <dgm:spPr/>
      <dgm:t>
        <a:bodyPr/>
        <a:lstStyle/>
        <a:p>
          <a:endParaRPr lang="it-IT" sz="400"/>
        </a:p>
      </dgm:t>
    </dgm:pt>
    <dgm:pt modelId="{E45C5C10-008F-423A-ABFC-59ADB50C2DBB}" type="sibTrans" cxnId="{1336C5C8-AB04-41C9-AD03-2028A17EC418}">
      <dgm:prSet/>
      <dgm:spPr/>
      <dgm:t>
        <a:bodyPr/>
        <a:lstStyle/>
        <a:p>
          <a:endParaRPr lang="it-IT" sz="1600"/>
        </a:p>
      </dgm:t>
    </dgm:pt>
    <dgm:pt modelId="{C677A27D-5DF7-40E1-ADE9-F5925F24068B}">
      <dgm:prSet phldrT="[Testo]" custT="1"/>
      <dgm:spPr/>
      <dgm:t>
        <a:bodyPr/>
        <a:lstStyle/>
        <a:p>
          <a:r>
            <a:rPr lang="it-IT" sz="1800" dirty="0" smtClean="0"/>
            <a:t>Tassate limitatamente al 49,72%</a:t>
          </a:r>
          <a:endParaRPr lang="it-IT" sz="1800" dirty="0"/>
        </a:p>
      </dgm:t>
    </dgm:pt>
    <dgm:pt modelId="{5940EDBE-757E-4B3A-97D9-578023118FE1}" type="parTrans" cxnId="{4A31393C-9698-44B2-B064-03B3AADBF925}">
      <dgm:prSet custT="1"/>
      <dgm:spPr/>
      <dgm:t>
        <a:bodyPr/>
        <a:lstStyle/>
        <a:p>
          <a:endParaRPr lang="it-IT" sz="400"/>
        </a:p>
      </dgm:t>
    </dgm:pt>
    <dgm:pt modelId="{274A6F76-F4D2-417B-BCFA-BA1B1A86D289}" type="sibTrans" cxnId="{4A31393C-9698-44B2-B064-03B3AADBF925}">
      <dgm:prSet/>
      <dgm:spPr/>
      <dgm:t>
        <a:bodyPr/>
        <a:lstStyle/>
        <a:p>
          <a:endParaRPr lang="it-IT" sz="1600"/>
        </a:p>
      </dgm:t>
    </dgm:pt>
    <dgm:pt modelId="{BC8B7CB1-45BA-4254-A238-05E950B06490}">
      <dgm:prSet phldrT="[Testo]" custT="1"/>
      <dgm:spPr/>
      <dgm:t>
        <a:bodyPr/>
        <a:lstStyle/>
        <a:p>
          <a:r>
            <a:rPr lang="it-IT" sz="2400" dirty="0" smtClean="0"/>
            <a:t>Minusvalenze</a:t>
          </a:r>
          <a:endParaRPr lang="it-IT" sz="2400" dirty="0"/>
        </a:p>
      </dgm:t>
    </dgm:pt>
    <dgm:pt modelId="{133C3358-EB6D-4AC4-92CD-BC090C4277AC}" type="parTrans" cxnId="{AE3119A2-D03D-484D-8EDB-2E526848DAF2}">
      <dgm:prSet custT="1"/>
      <dgm:spPr/>
      <dgm:t>
        <a:bodyPr/>
        <a:lstStyle/>
        <a:p>
          <a:endParaRPr lang="it-IT" sz="400"/>
        </a:p>
      </dgm:t>
    </dgm:pt>
    <dgm:pt modelId="{272263EF-BBBF-4B7F-80E5-B943A68733CB}" type="sibTrans" cxnId="{AE3119A2-D03D-484D-8EDB-2E526848DAF2}">
      <dgm:prSet/>
      <dgm:spPr/>
      <dgm:t>
        <a:bodyPr/>
        <a:lstStyle/>
        <a:p>
          <a:endParaRPr lang="it-IT" sz="1600"/>
        </a:p>
      </dgm:t>
    </dgm:pt>
    <dgm:pt modelId="{14C18E21-2DE8-47EC-8CDC-AF6612D02A40}">
      <dgm:prSet phldrT="[Testo]" custT="1"/>
      <dgm:spPr/>
      <dgm:t>
        <a:bodyPr/>
        <a:lstStyle/>
        <a:p>
          <a:r>
            <a:rPr lang="it-IT" sz="1800" dirty="0" smtClean="0"/>
            <a:t>Deducibili limitatamente al 49,72%</a:t>
          </a:r>
          <a:endParaRPr lang="it-IT" sz="1800" dirty="0"/>
        </a:p>
      </dgm:t>
    </dgm:pt>
    <dgm:pt modelId="{B08800EE-D803-49EE-8FF4-32F718731950}" type="parTrans" cxnId="{2A7E1341-5ED7-462C-9B9C-1B0D73E419B5}">
      <dgm:prSet custT="1"/>
      <dgm:spPr/>
      <dgm:t>
        <a:bodyPr/>
        <a:lstStyle/>
        <a:p>
          <a:endParaRPr lang="it-IT" sz="400"/>
        </a:p>
      </dgm:t>
    </dgm:pt>
    <dgm:pt modelId="{6BD86A8C-7B47-4F61-A859-53974AA4174C}" type="sibTrans" cxnId="{2A7E1341-5ED7-462C-9B9C-1B0D73E419B5}">
      <dgm:prSet/>
      <dgm:spPr/>
      <dgm:t>
        <a:bodyPr/>
        <a:lstStyle/>
        <a:p>
          <a:endParaRPr lang="it-IT" sz="1600"/>
        </a:p>
      </dgm:t>
    </dgm:pt>
    <dgm:pt modelId="{F8C5393D-542D-49D5-9085-6B041BC3AF41}" type="pres">
      <dgm:prSet presAssocID="{A1679038-98AB-45BC-9FC1-EFC643737BF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D0F0EE33-347F-4589-8034-02B9DBB67782}" type="pres">
      <dgm:prSet presAssocID="{D9892DAD-5AC7-4110-B1CB-D2F1F451A7D9}" presName="root1" presStyleCnt="0"/>
      <dgm:spPr/>
    </dgm:pt>
    <dgm:pt modelId="{C08BCA29-A75A-452E-8B4A-E3BDFFCA134A}" type="pres">
      <dgm:prSet presAssocID="{D9892DAD-5AC7-4110-B1CB-D2F1F451A7D9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615D3E43-8B17-4902-91E9-6785D9B9EF59}" type="pres">
      <dgm:prSet presAssocID="{D9892DAD-5AC7-4110-B1CB-D2F1F451A7D9}" presName="level2hierChild" presStyleCnt="0"/>
      <dgm:spPr/>
    </dgm:pt>
    <dgm:pt modelId="{DEDE8C3E-9C1A-488E-A622-055B776B1F40}" type="pres">
      <dgm:prSet presAssocID="{733FE102-2A28-4F96-A84D-245E0EAC9B28}" presName="conn2-1" presStyleLbl="parChTrans1D2" presStyleIdx="0" presStyleCnt="2"/>
      <dgm:spPr/>
      <dgm:t>
        <a:bodyPr/>
        <a:lstStyle/>
        <a:p>
          <a:endParaRPr lang="it-IT"/>
        </a:p>
      </dgm:t>
    </dgm:pt>
    <dgm:pt modelId="{B1C796D6-45EB-4CFA-AF77-A17CA6554E7B}" type="pres">
      <dgm:prSet presAssocID="{733FE102-2A28-4F96-A84D-245E0EAC9B28}" presName="connTx" presStyleLbl="parChTrans1D2" presStyleIdx="0" presStyleCnt="2"/>
      <dgm:spPr/>
      <dgm:t>
        <a:bodyPr/>
        <a:lstStyle/>
        <a:p>
          <a:endParaRPr lang="it-IT"/>
        </a:p>
      </dgm:t>
    </dgm:pt>
    <dgm:pt modelId="{9A042CFF-FC85-4860-9A88-D434AACE5630}" type="pres">
      <dgm:prSet presAssocID="{48D07958-E8B2-4427-A160-2E76917AF522}" presName="root2" presStyleCnt="0"/>
      <dgm:spPr/>
    </dgm:pt>
    <dgm:pt modelId="{1D1A6ECC-7596-4063-9F9E-326CC797D443}" type="pres">
      <dgm:prSet presAssocID="{48D07958-E8B2-4427-A160-2E76917AF522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016874F-9617-4C6C-ABB0-C2DAD6E341D6}" type="pres">
      <dgm:prSet presAssocID="{48D07958-E8B2-4427-A160-2E76917AF522}" presName="level3hierChild" presStyleCnt="0"/>
      <dgm:spPr/>
    </dgm:pt>
    <dgm:pt modelId="{3BEA5AAF-30AD-469F-A32D-797A7F39C338}" type="pres">
      <dgm:prSet presAssocID="{5940EDBE-757E-4B3A-97D9-578023118FE1}" presName="conn2-1" presStyleLbl="parChTrans1D3" presStyleIdx="0" presStyleCnt="2"/>
      <dgm:spPr/>
      <dgm:t>
        <a:bodyPr/>
        <a:lstStyle/>
        <a:p>
          <a:endParaRPr lang="it-IT"/>
        </a:p>
      </dgm:t>
    </dgm:pt>
    <dgm:pt modelId="{214BB59F-EDB7-4B44-816F-F7CEB6849FAE}" type="pres">
      <dgm:prSet presAssocID="{5940EDBE-757E-4B3A-97D9-578023118FE1}" presName="connTx" presStyleLbl="parChTrans1D3" presStyleIdx="0" presStyleCnt="2"/>
      <dgm:spPr/>
      <dgm:t>
        <a:bodyPr/>
        <a:lstStyle/>
        <a:p>
          <a:endParaRPr lang="it-IT"/>
        </a:p>
      </dgm:t>
    </dgm:pt>
    <dgm:pt modelId="{23C2AFEB-A638-4A44-ADF8-DF4D02C120F2}" type="pres">
      <dgm:prSet presAssocID="{C677A27D-5DF7-40E1-ADE9-F5925F24068B}" presName="root2" presStyleCnt="0"/>
      <dgm:spPr/>
    </dgm:pt>
    <dgm:pt modelId="{C84A3D14-8FB8-4FF0-8F4E-D5A5B4987830}" type="pres">
      <dgm:prSet presAssocID="{C677A27D-5DF7-40E1-ADE9-F5925F24068B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18041513-5C42-4014-9721-AEECCA664F42}" type="pres">
      <dgm:prSet presAssocID="{C677A27D-5DF7-40E1-ADE9-F5925F24068B}" presName="level3hierChild" presStyleCnt="0"/>
      <dgm:spPr/>
    </dgm:pt>
    <dgm:pt modelId="{9008E6F1-1C5A-48E4-9519-F6E8C47DE8B1}" type="pres">
      <dgm:prSet presAssocID="{133C3358-EB6D-4AC4-92CD-BC090C4277AC}" presName="conn2-1" presStyleLbl="parChTrans1D2" presStyleIdx="1" presStyleCnt="2"/>
      <dgm:spPr/>
      <dgm:t>
        <a:bodyPr/>
        <a:lstStyle/>
        <a:p>
          <a:endParaRPr lang="it-IT"/>
        </a:p>
      </dgm:t>
    </dgm:pt>
    <dgm:pt modelId="{AE3BBAD6-A553-48B8-B40D-EAAC7A848C74}" type="pres">
      <dgm:prSet presAssocID="{133C3358-EB6D-4AC4-92CD-BC090C4277AC}" presName="connTx" presStyleLbl="parChTrans1D2" presStyleIdx="1" presStyleCnt="2"/>
      <dgm:spPr/>
      <dgm:t>
        <a:bodyPr/>
        <a:lstStyle/>
        <a:p>
          <a:endParaRPr lang="it-IT"/>
        </a:p>
      </dgm:t>
    </dgm:pt>
    <dgm:pt modelId="{B9F6A219-5F04-4469-AD30-01D658E76E1C}" type="pres">
      <dgm:prSet presAssocID="{BC8B7CB1-45BA-4254-A238-05E950B06490}" presName="root2" presStyleCnt="0"/>
      <dgm:spPr/>
    </dgm:pt>
    <dgm:pt modelId="{BE8001D7-9A6B-4B6E-ABFC-5301856A3A64}" type="pres">
      <dgm:prSet presAssocID="{BC8B7CB1-45BA-4254-A238-05E950B06490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B5442BA-E4E2-4F96-9659-CD7E82E89CA3}" type="pres">
      <dgm:prSet presAssocID="{BC8B7CB1-45BA-4254-A238-05E950B06490}" presName="level3hierChild" presStyleCnt="0"/>
      <dgm:spPr/>
    </dgm:pt>
    <dgm:pt modelId="{896B7D96-2A4F-4B05-83E5-BDB75EFD91AD}" type="pres">
      <dgm:prSet presAssocID="{B08800EE-D803-49EE-8FF4-32F718731950}" presName="conn2-1" presStyleLbl="parChTrans1D3" presStyleIdx="1" presStyleCnt="2"/>
      <dgm:spPr/>
      <dgm:t>
        <a:bodyPr/>
        <a:lstStyle/>
        <a:p>
          <a:endParaRPr lang="it-IT"/>
        </a:p>
      </dgm:t>
    </dgm:pt>
    <dgm:pt modelId="{7B28DA3B-7269-4452-8C0A-D00236BD7599}" type="pres">
      <dgm:prSet presAssocID="{B08800EE-D803-49EE-8FF4-32F718731950}" presName="connTx" presStyleLbl="parChTrans1D3" presStyleIdx="1" presStyleCnt="2"/>
      <dgm:spPr/>
      <dgm:t>
        <a:bodyPr/>
        <a:lstStyle/>
        <a:p>
          <a:endParaRPr lang="it-IT"/>
        </a:p>
      </dgm:t>
    </dgm:pt>
    <dgm:pt modelId="{BB5D4F9F-9594-4A3C-9F9D-7AD9C4C047E1}" type="pres">
      <dgm:prSet presAssocID="{14C18E21-2DE8-47EC-8CDC-AF6612D02A40}" presName="root2" presStyleCnt="0"/>
      <dgm:spPr/>
    </dgm:pt>
    <dgm:pt modelId="{A9CFE256-8535-47E1-88EE-9276054F85BA}" type="pres">
      <dgm:prSet presAssocID="{14C18E21-2DE8-47EC-8CDC-AF6612D02A40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2EA3D4F-4574-40CD-A6BB-0F5B88787574}" type="pres">
      <dgm:prSet presAssocID="{14C18E21-2DE8-47EC-8CDC-AF6612D02A40}" presName="level3hierChild" presStyleCnt="0"/>
      <dgm:spPr/>
    </dgm:pt>
  </dgm:ptLst>
  <dgm:cxnLst>
    <dgm:cxn modelId="{A113B589-9391-4CB6-B03D-2EC6088981FB}" type="presOf" srcId="{BC8B7CB1-45BA-4254-A238-05E950B06490}" destId="{BE8001D7-9A6B-4B6E-ABFC-5301856A3A64}" srcOrd="0" destOrd="0" presId="urn:microsoft.com/office/officeart/2005/8/layout/hierarchy2"/>
    <dgm:cxn modelId="{9BE64CC1-9EB2-4909-908F-48FBD825A1FA}" type="presOf" srcId="{D9892DAD-5AC7-4110-B1CB-D2F1F451A7D9}" destId="{C08BCA29-A75A-452E-8B4A-E3BDFFCA134A}" srcOrd="0" destOrd="0" presId="urn:microsoft.com/office/officeart/2005/8/layout/hierarchy2"/>
    <dgm:cxn modelId="{1A5D7C18-F424-4B7D-975E-B67024DF4D86}" type="presOf" srcId="{48D07958-E8B2-4427-A160-2E76917AF522}" destId="{1D1A6ECC-7596-4063-9F9E-326CC797D443}" srcOrd="0" destOrd="0" presId="urn:microsoft.com/office/officeart/2005/8/layout/hierarchy2"/>
    <dgm:cxn modelId="{4A31393C-9698-44B2-B064-03B3AADBF925}" srcId="{48D07958-E8B2-4427-A160-2E76917AF522}" destId="{C677A27D-5DF7-40E1-ADE9-F5925F24068B}" srcOrd="0" destOrd="0" parTransId="{5940EDBE-757E-4B3A-97D9-578023118FE1}" sibTransId="{274A6F76-F4D2-417B-BCFA-BA1B1A86D289}"/>
    <dgm:cxn modelId="{51CBE345-F538-42E4-B35B-776F93D856D2}" type="presOf" srcId="{5940EDBE-757E-4B3A-97D9-578023118FE1}" destId="{214BB59F-EDB7-4B44-816F-F7CEB6849FAE}" srcOrd="1" destOrd="0" presId="urn:microsoft.com/office/officeart/2005/8/layout/hierarchy2"/>
    <dgm:cxn modelId="{29D32331-6B12-4FB4-A2B8-BE5066B03738}" type="presOf" srcId="{A1679038-98AB-45BC-9FC1-EFC643737BFD}" destId="{F8C5393D-542D-49D5-9085-6B041BC3AF41}" srcOrd="0" destOrd="0" presId="urn:microsoft.com/office/officeart/2005/8/layout/hierarchy2"/>
    <dgm:cxn modelId="{1336C5C8-AB04-41C9-AD03-2028A17EC418}" srcId="{D9892DAD-5AC7-4110-B1CB-D2F1F451A7D9}" destId="{48D07958-E8B2-4427-A160-2E76917AF522}" srcOrd="0" destOrd="0" parTransId="{733FE102-2A28-4F96-A84D-245E0EAC9B28}" sibTransId="{E45C5C10-008F-423A-ABFC-59ADB50C2DBB}"/>
    <dgm:cxn modelId="{609E95E6-9382-42BE-A472-356605C39B63}" type="presOf" srcId="{C677A27D-5DF7-40E1-ADE9-F5925F24068B}" destId="{C84A3D14-8FB8-4FF0-8F4E-D5A5B4987830}" srcOrd="0" destOrd="0" presId="urn:microsoft.com/office/officeart/2005/8/layout/hierarchy2"/>
    <dgm:cxn modelId="{81EC81C5-F4D8-4441-8DF5-BE1CE35A04D0}" type="presOf" srcId="{733FE102-2A28-4F96-A84D-245E0EAC9B28}" destId="{B1C796D6-45EB-4CFA-AF77-A17CA6554E7B}" srcOrd="1" destOrd="0" presId="urn:microsoft.com/office/officeart/2005/8/layout/hierarchy2"/>
    <dgm:cxn modelId="{AD85DB3D-C1A0-4AC2-9EAE-8C093DD6CDC3}" srcId="{A1679038-98AB-45BC-9FC1-EFC643737BFD}" destId="{D9892DAD-5AC7-4110-B1CB-D2F1F451A7D9}" srcOrd="0" destOrd="0" parTransId="{B7B74696-1900-4249-AD61-AC37B065E64F}" sibTransId="{3FF25B3B-6F9E-41C2-8988-17AFB71A23C6}"/>
    <dgm:cxn modelId="{29265BA6-CB50-4111-ADC7-B50FCD443150}" type="presOf" srcId="{733FE102-2A28-4F96-A84D-245E0EAC9B28}" destId="{DEDE8C3E-9C1A-488E-A622-055B776B1F40}" srcOrd="0" destOrd="0" presId="urn:microsoft.com/office/officeart/2005/8/layout/hierarchy2"/>
    <dgm:cxn modelId="{AE3119A2-D03D-484D-8EDB-2E526848DAF2}" srcId="{D9892DAD-5AC7-4110-B1CB-D2F1F451A7D9}" destId="{BC8B7CB1-45BA-4254-A238-05E950B06490}" srcOrd="1" destOrd="0" parTransId="{133C3358-EB6D-4AC4-92CD-BC090C4277AC}" sibTransId="{272263EF-BBBF-4B7F-80E5-B943A68733CB}"/>
    <dgm:cxn modelId="{949A6647-A396-4291-90CA-42B4370A0F82}" type="presOf" srcId="{B08800EE-D803-49EE-8FF4-32F718731950}" destId="{896B7D96-2A4F-4B05-83E5-BDB75EFD91AD}" srcOrd="0" destOrd="0" presId="urn:microsoft.com/office/officeart/2005/8/layout/hierarchy2"/>
    <dgm:cxn modelId="{2A7E1341-5ED7-462C-9B9C-1B0D73E419B5}" srcId="{BC8B7CB1-45BA-4254-A238-05E950B06490}" destId="{14C18E21-2DE8-47EC-8CDC-AF6612D02A40}" srcOrd="0" destOrd="0" parTransId="{B08800EE-D803-49EE-8FF4-32F718731950}" sibTransId="{6BD86A8C-7B47-4F61-A859-53974AA4174C}"/>
    <dgm:cxn modelId="{C65EABEB-BCFE-4D17-AACA-C6E7C9DFDC96}" type="presOf" srcId="{14C18E21-2DE8-47EC-8CDC-AF6612D02A40}" destId="{A9CFE256-8535-47E1-88EE-9276054F85BA}" srcOrd="0" destOrd="0" presId="urn:microsoft.com/office/officeart/2005/8/layout/hierarchy2"/>
    <dgm:cxn modelId="{B5BC78B7-A372-4B94-ADCB-144CCF795292}" type="presOf" srcId="{133C3358-EB6D-4AC4-92CD-BC090C4277AC}" destId="{AE3BBAD6-A553-48B8-B40D-EAAC7A848C74}" srcOrd="1" destOrd="0" presId="urn:microsoft.com/office/officeart/2005/8/layout/hierarchy2"/>
    <dgm:cxn modelId="{696174CF-4745-457A-9CCB-92AFD4B2642D}" type="presOf" srcId="{133C3358-EB6D-4AC4-92CD-BC090C4277AC}" destId="{9008E6F1-1C5A-48E4-9519-F6E8C47DE8B1}" srcOrd="0" destOrd="0" presId="urn:microsoft.com/office/officeart/2005/8/layout/hierarchy2"/>
    <dgm:cxn modelId="{52FD1865-3177-4D40-98B9-03F1E8DFDC03}" type="presOf" srcId="{5940EDBE-757E-4B3A-97D9-578023118FE1}" destId="{3BEA5AAF-30AD-469F-A32D-797A7F39C338}" srcOrd="0" destOrd="0" presId="urn:microsoft.com/office/officeart/2005/8/layout/hierarchy2"/>
    <dgm:cxn modelId="{C9598A21-DEFF-42DF-A225-AF03CB30E3C6}" type="presOf" srcId="{B08800EE-D803-49EE-8FF4-32F718731950}" destId="{7B28DA3B-7269-4452-8C0A-D00236BD7599}" srcOrd="1" destOrd="0" presId="urn:microsoft.com/office/officeart/2005/8/layout/hierarchy2"/>
    <dgm:cxn modelId="{08D1C577-BCA3-4E4F-A4F2-0FC1EC6481F2}" type="presParOf" srcId="{F8C5393D-542D-49D5-9085-6B041BC3AF41}" destId="{D0F0EE33-347F-4589-8034-02B9DBB67782}" srcOrd="0" destOrd="0" presId="urn:microsoft.com/office/officeart/2005/8/layout/hierarchy2"/>
    <dgm:cxn modelId="{D4F5FA5A-C009-4CB5-8FD1-8B8CD03FC193}" type="presParOf" srcId="{D0F0EE33-347F-4589-8034-02B9DBB67782}" destId="{C08BCA29-A75A-452E-8B4A-E3BDFFCA134A}" srcOrd="0" destOrd="0" presId="urn:microsoft.com/office/officeart/2005/8/layout/hierarchy2"/>
    <dgm:cxn modelId="{338B9781-72C8-495C-B46B-35C4BFBB9367}" type="presParOf" srcId="{D0F0EE33-347F-4589-8034-02B9DBB67782}" destId="{615D3E43-8B17-4902-91E9-6785D9B9EF59}" srcOrd="1" destOrd="0" presId="urn:microsoft.com/office/officeart/2005/8/layout/hierarchy2"/>
    <dgm:cxn modelId="{22E2C62D-FAE2-436F-8CAC-6E6388F13DAB}" type="presParOf" srcId="{615D3E43-8B17-4902-91E9-6785D9B9EF59}" destId="{DEDE8C3E-9C1A-488E-A622-055B776B1F40}" srcOrd="0" destOrd="0" presId="urn:microsoft.com/office/officeart/2005/8/layout/hierarchy2"/>
    <dgm:cxn modelId="{D9A6586A-1DBD-4466-8662-813C2B6528CF}" type="presParOf" srcId="{DEDE8C3E-9C1A-488E-A622-055B776B1F40}" destId="{B1C796D6-45EB-4CFA-AF77-A17CA6554E7B}" srcOrd="0" destOrd="0" presId="urn:microsoft.com/office/officeart/2005/8/layout/hierarchy2"/>
    <dgm:cxn modelId="{2489391B-95EF-4369-BF28-95ACF80D3B34}" type="presParOf" srcId="{615D3E43-8B17-4902-91E9-6785D9B9EF59}" destId="{9A042CFF-FC85-4860-9A88-D434AACE5630}" srcOrd="1" destOrd="0" presId="urn:microsoft.com/office/officeart/2005/8/layout/hierarchy2"/>
    <dgm:cxn modelId="{FB04B8A4-8B77-4954-BE33-4A2B84371415}" type="presParOf" srcId="{9A042CFF-FC85-4860-9A88-D434AACE5630}" destId="{1D1A6ECC-7596-4063-9F9E-326CC797D443}" srcOrd="0" destOrd="0" presId="urn:microsoft.com/office/officeart/2005/8/layout/hierarchy2"/>
    <dgm:cxn modelId="{FCF0A123-ED77-40A3-ACFD-F7A8F1F020C2}" type="presParOf" srcId="{9A042CFF-FC85-4860-9A88-D434AACE5630}" destId="{7016874F-9617-4C6C-ABB0-C2DAD6E341D6}" srcOrd="1" destOrd="0" presId="urn:microsoft.com/office/officeart/2005/8/layout/hierarchy2"/>
    <dgm:cxn modelId="{EE0C44BC-E70F-44BE-88E7-9F2959DAC0DE}" type="presParOf" srcId="{7016874F-9617-4C6C-ABB0-C2DAD6E341D6}" destId="{3BEA5AAF-30AD-469F-A32D-797A7F39C338}" srcOrd="0" destOrd="0" presId="urn:microsoft.com/office/officeart/2005/8/layout/hierarchy2"/>
    <dgm:cxn modelId="{A55ACBC4-C500-41CE-873F-8E2175B08F85}" type="presParOf" srcId="{3BEA5AAF-30AD-469F-A32D-797A7F39C338}" destId="{214BB59F-EDB7-4B44-816F-F7CEB6849FAE}" srcOrd="0" destOrd="0" presId="urn:microsoft.com/office/officeart/2005/8/layout/hierarchy2"/>
    <dgm:cxn modelId="{4F951D04-E5FA-4E6B-AC56-6C9A16080728}" type="presParOf" srcId="{7016874F-9617-4C6C-ABB0-C2DAD6E341D6}" destId="{23C2AFEB-A638-4A44-ADF8-DF4D02C120F2}" srcOrd="1" destOrd="0" presId="urn:microsoft.com/office/officeart/2005/8/layout/hierarchy2"/>
    <dgm:cxn modelId="{C0772250-46FB-4CFA-9575-7357E6829059}" type="presParOf" srcId="{23C2AFEB-A638-4A44-ADF8-DF4D02C120F2}" destId="{C84A3D14-8FB8-4FF0-8F4E-D5A5B4987830}" srcOrd="0" destOrd="0" presId="urn:microsoft.com/office/officeart/2005/8/layout/hierarchy2"/>
    <dgm:cxn modelId="{BA582EFD-3B97-4E3F-8AC5-18E6E00A2505}" type="presParOf" srcId="{23C2AFEB-A638-4A44-ADF8-DF4D02C120F2}" destId="{18041513-5C42-4014-9721-AEECCA664F42}" srcOrd="1" destOrd="0" presId="urn:microsoft.com/office/officeart/2005/8/layout/hierarchy2"/>
    <dgm:cxn modelId="{9F40C126-42D3-45DE-AAB0-61BFCA47F254}" type="presParOf" srcId="{615D3E43-8B17-4902-91E9-6785D9B9EF59}" destId="{9008E6F1-1C5A-48E4-9519-F6E8C47DE8B1}" srcOrd="2" destOrd="0" presId="urn:microsoft.com/office/officeart/2005/8/layout/hierarchy2"/>
    <dgm:cxn modelId="{B1D4030B-8F63-4093-8EEA-44427B1AFBF7}" type="presParOf" srcId="{9008E6F1-1C5A-48E4-9519-F6E8C47DE8B1}" destId="{AE3BBAD6-A553-48B8-B40D-EAAC7A848C74}" srcOrd="0" destOrd="0" presId="urn:microsoft.com/office/officeart/2005/8/layout/hierarchy2"/>
    <dgm:cxn modelId="{A3B55C2A-B86C-45CF-839E-D4A3BE76AFCF}" type="presParOf" srcId="{615D3E43-8B17-4902-91E9-6785D9B9EF59}" destId="{B9F6A219-5F04-4469-AD30-01D658E76E1C}" srcOrd="3" destOrd="0" presId="urn:microsoft.com/office/officeart/2005/8/layout/hierarchy2"/>
    <dgm:cxn modelId="{186EDE07-BF9D-433A-B0B8-93110A717B40}" type="presParOf" srcId="{B9F6A219-5F04-4469-AD30-01D658E76E1C}" destId="{BE8001D7-9A6B-4B6E-ABFC-5301856A3A64}" srcOrd="0" destOrd="0" presId="urn:microsoft.com/office/officeart/2005/8/layout/hierarchy2"/>
    <dgm:cxn modelId="{A88E8BA4-9EFD-40F2-BA1B-1A60C3CF68A8}" type="presParOf" srcId="{B9F6A219-5F04-4469-AD30-01D658E76E1C}" destId="{CB5442BA-E4E2-4F96-9659-CD7E82E89CA3}" srcOrd="1" destOrd="0" presId="urn:microsoft.com/office/officeart/2005/8/layout/hierarchy2"/>
    <dgm:cxn modelId="{01092097-8271-4882-AD83-A9E48D50C7D9}" type="presParOf" srcId="{CB5442BA-E4E2-4F96-9659-CD7E82E89CA3}" destId="{896B7D96-2A4F-4B05-83E5-BDB75EFD91AD}" srcOrd="0" destOrd="0" presId="urn:microsoft.com/office/officeart/2005/8/layout/hierarchy2"/>
    <dgm:cxn modelId="{9703DC0F-7192-40BA-B006-C5C71CDA21D9}" type="presParOf" srcId="{896B7D96-2A4F-4B05-83E5-BDB75EFD91AD}" destId="{7B28DA3B-7269-4452-8C0A-D00236BD7599}" srcOrd="0" destOrd="0" presId="urn:microsoft.com/office/officeart/2005/8/layout/hierarchy2"/>
    <dgm:cxn modelId="{005BCCEA-745B-4704-8CC2-606AC4866422}" type="presParOf" srcId="{CB5442BA-E4E2-4F96-9659-CD7E82E89CA3}" destId="{BB5D4F9F-9594-4A3C-9F9D-7AD9C4C047E1}" srcOrd="1" destOrd="0" presId="urn:microsoft.com/office/officeart/2005/8/layout/hierarchy2"/>
    <dgm:cxn modelId="{77E6BC0C-C24B-4611-9908-C5EB4D7216F4}" type="presParOf" srcId="{BB5D4F9F-9594-4A3C-9F9D-7AD9C4C047E1}" destId="{A9CFE256-8535-47E1-88EE-9276054F85BA}" srcOrd="0" destOrd="0" presId="urn:microsoft.com/office/officeart/2005/8/layout/hierarchy2"/>
    <dgm:cxn modelId="{FA28AB02-F421-4F64-84E8-1D16C90BA1EA}" type="presParOf" srcId="{BB5D4F9F-9594-4A3C-9F9D-7AD9C4C047E1}" destId="{E2EA3D4F-4574-40CD-A6BB-0F5B8878757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9E8A782-7621-4735-851E-33A515345E20}" type="doc">
      <dgm:prSet loTypeId="urn:microsoft.com/office/officeart/2005/8/layout/hierarchy2" loCatId="hierarchy" qsTypeId="urn:microsoft.com/office/officeart/2005/8/quickstyle/3d2" qsCatId="3D" csTypeId="urn:microsoft.com/office/officeart/2005/8/colors/accent6_4" csCatId="accent6" phldr="1"/>
      <dgm:spPr/>
      <dgm:t>
        <a:bodyPr/>
        <a:lstStyle/>
        <a:p>
          <a:endParaRPr lang="it-IT"/>
        </a:p>
      </dgm:t>
    </dgm:pt>
    <dgm:pt modelId="{842D97BE-F917-4C02-8EF0-75530CEAD2AE}">
      <dgm:prSet phldrT="[Testo]" custT="1"/>
      <dgm:spPr/>
      <dgm:t>
        <a:bodyPr/>
        <a:lstStyle/>
        <a:p>
          <a:r>
            <a:rPr lang="it-IT" sz="1600" smtClean="0"/>
            <a:t>Ditte individuali e società di persone</a:t>
          </a:r>
          <a:endParaRPr lang="it-IT" sz="1600" dirty="0"/>
        </a:p>
      </dgm:t>
    </dgm:pt>
    <dgm:pt modelId="{49E4E6D0-0BFA-401B-87DC-ABFB4A46C357}" type="parTrans" cxnId="{3009ACA7-A2A1-4E4B-BA0D-034F0BB79543}">
      <dgm:prSet/>
      <dgm:spPr/>
      <dgm:t>
        <a:bodyPr/>
        <a:lstStyle/>
        <a:p>
          <a:endParaRPr lang="it-IT"/>
        </a:p>
      </dgm:t>
    </dgm:pt>
    <dgm:pt modelId="{B2D1DD95-CA6C-46E4-9692-9C0529462910}" type="sibTrans" cxnId="{3009ACA7-A2A1-4E4B-BA0D-034F0BB79543}">
      <dgm:prSet/>
      <dgm:spPr/>
      <dgm:t>
        <a:bodyPr/>
        <a:lstStyle/>
        <a:p>
          <a:endParaRPr lang="it-IT"/>
        </a:p>
      </dgm:t>
    </dgm:pt>
    <dgm:pt modelId="{24204BF2-A23C-436F-BAF4-E20C9D6DA47D}">
      <dgm:prSet phldrT="[Testo]" custT="1"/>
      <dgm:spPr/>
      <dgm:t>
        <a:bodyPr/>
        <a:lstStyle/>
        <a:p>
          <a:r>
            <a:rPr lang="it-IT" sz="2400" dirty="0" smtClean="0"/>
            <a:t>NO PEX</a:t>
          </a:r>
        </a:p>
      </dgm:t>
    </dgm:pt>
    <dgm:pt modelId="{E8954C5F-D2A1-4DF8-A88D-65000E3071B4}" type="parTrans" cxnId="{01271DE8-C0FD-4494-946B-D350D0484F94}">
      <dgm:prSet/>
      <dgm:spPr/>
      <dgm:t>
        <a:bodyPr/>
        <a:lstStyle/>
        <a:p>
          <a:endParaRPr lang="it-IT"/>
        </a:p>
      </dgm:t>
    </dgm:pt>
    <dgm:pt modelId="{9CEDCB4C-3F8D-47A3-B57D-0CB2AFC99143}" type="sibTrans" cxnId="{01271DE8-C0FD-4494-946B-D350D0484F94}">
      <dgm:prSet/>
      <dgm:spPr/>
      <dgm:t>
        <a:bodyPr/>
        <a:lstStyle/>
        <a:p>
          <a:endParaRPr lang="it-IT"/>
        </a:p>
      </dgm:t>
    </dgm:pt>
    <dgm:pt modelId="{3C0A803C-E193-477E-B945-42AF18FB2E2A}">
      <dgm:prSet phldrT="[Testo]" custT="1"/>
      <dgm:spPr/>
      <dgm:t>
        <a:bodyPr/>
        <a:lstStyle/>
        <a:p>
          <a:r>
            <a:rPr lang="it-IT" sz="2000" dirty="0" smtClean="0"/>
            <a:t>Plusvalenze</a:t>
          </a:r>
          <a:endParaRPr lang="it-IT" sz="2000" dirty="0"/>
        </a:p>
      </dgm:t>
    </dgm:pt>
    <dgm:pt modelId="{A96EB8D1-20CF-4759-BCB7-F4BA270A1DF8}" type="parTrans" cxnId="{936BF196-759D-4B85-B867-FC315D715A7F}">
      <dgm:prSet/>
      <dgm:spPr/>
      <dgm:t>
        <a:bodyPr/>
        <a:lstStyle/>
        <a:p>
          <a:endParaRPr lang="it-IT"/>
        </a:p>
      </dgm:t>
    </dgm:pt>
    <dgm:pt modelId="{E686D426-503B-4828-A342-4446E6D1C97B}" type="sibTrans" cxnId="{936BF196-759D-4B85-B867-FC315D715A7F}">
      <dgm:prSet/>
      <dgm:spPr/>
      <dgm:t>
        <a:bodyPr/>
        <a:lstStyle/>
        <a:p>
          <a:endParaRPr lang="it-IT"/>
        </a:p>
      </dgm:t>
    </dgm:pt>
    <dgm:pt modelId="{FA8C554F-3198-40AA-9FF0-7E2B17E54BBC}">
      <dgm:prSet phldrT="[Testo]" custT="1"/>
      <dgm:spPr/>
      <dgm:t>
        <a:bodyPr/>
        <a:lstStyle/>
        <a:p>
          <a:r>
            <a:rPr lang="it-IT" sz="2000" dirty="0" smtClean="0"/>
            <a:t>Minusvalenze </a:t>
          </a:r>
          <a:endParaRPr lang="it-IT" sz="2000" dirty="0"/>
        </a:p>
      </dgm:t>
    </dgm:pt>
    <dgm:pt modelId="{3ABF5343-41AD-4BBB-8C2C-61A96F2626EE}" type="parTrans" cxnId="{CFCEADF7-258B-4FD1-8F69-895B637BCDBC}">
      <dgm:prSet/>
      <dgm:spPr/>
      <dgm:t>
        <a:bodyPr/>
        <a:lstStyle/>
        <a:p>
          <a:endParaRPr lang="it-IT"/>
        </a:p>
      </dgm:t>
    </dgm:pt>
    <dgm:pt modelId="{B53A0E50-3AAB-4835-A141-BFD9974094E0}" type="sibTrans" cxnId="{CFCEADF7-258B-4FD1-8F69-895B637BCDBC}">
      <dgm:prSet/>
      <dgm:spPr/>
      <dgm:t>
        <a:bodyPr/>
        <a:lstStyle/>
        <a:p>
          <a:endParaRPr lang="it-IT"/>
        </a:p>
      </dgm:t>
    </dgm:pt>
    <dgm:pt modelId="{D694392C-40A4-4D5D-A45E-3CADA7DD64DD}">
      <dgm:prSet phldrT="[Testo]" custT="1"/>
      <dgm:spPr/>
      <dgm:t>
        <a:bodyPr/>
        <a:lstStyle/>
        <a:p>
          <a:r>
            <a:rPr lang="it-IT" sz="2400" dirty="0" smtClean="0"/>
            <a:t>PEX</a:t>
          </a:r>
          <a:endParaRPr lang="it-IT" sz="2400" dirty="0"/>
        </a:p>
      </dgm:t>
    </dgm:pt>
    <dgm:pt modelId="{8C013B83-85DB-489D-B9F4-9B7178C46B54}" type="parTrans" cxnId="{A9A854CC-81DB-417E-A404-E62EC95BE210}">
      <dgm:prSet/>
      <dgm:spPr/>
      <dgm:t>
        <a:bodyPr/>
        <a:lstStyle/>
        <a:p>
          <a:endParaRPr lang="it-IT"/>
        </a:p>
      </dgm:t>
    </dgm:pt>
    <dgm:pt modelId="{30340647-5F27-4323-9A5F-CABC78431FB8}" type="sibTrans" cxnId="{A9A854CC-81DB-417E-A404-E62EC95BE210}">
      <dgm:prSet/>
      <dgm:spPr/>
      <dgm:t>
        <a:bodyPr/>
        <a:lstStyle/>
        <a:p>
          <a:endParaRPr lang="it-IT"/>
        </a:p>
      </dgm:t>
    </dgm:pt>
    <dgm:pt modelId="{B5B8520C-D748-4B43-AE2D-424BF1ADA45C}">
      <dgm:prSet phldrT="[Testo]" custT="1"/>
      <dgm:spPr/>
      <dgm:t>
        <a:bodyPr/>
        <a:lstStyle/>
        <a:p>
          <a:r>
            <a:rPr lang="it-IT" sz="2000" dirty="0" smtClean="0"/>
            <a:t>Plusvalenze</a:t>
          </a:r>
          <a:endParaRPr lang="it-IT" sz="2000" dirty="0"/>
        </a:p>
      </dgm:t>
    </dgm:pt>
    <dgm:pt modelId="{98535C06-EBE1-4C6A-8C09-7C2E656A8BD6}" type="parTrans" cxnId="{7C9FC617-9BEB-422E-9624-1FBF9085EE81}">
      <dgm:prSet/>
      <dgm:spPr/>
      <dgm:t>
        <a:bodyPr/>
        <a:lstStyle/>
        <a:p>
          <a:endParaRPr lang="it-IT"/>
        </a:p>
      </dgm:t>
    </dgm:pt>
    <dgm:pt modelId="{7B62B760-03AA-4B2B-969D-742BE4E94C22}" type="sibTrans" cxnId="{7C9FC617-9BEB-422E-9624-1FBF9085EE81}">
      <dgm:prSet/>
      <dgm:spPr/>
      <dgm:t>
        <a:bodyPr/>
        <a:lstStyle/>
        <a:p>
          <a:endParaRPr lang="it-IT"/>
        </a:p>
      </dgm:t>
    </dgm:pt>
    <dgm:pt modelId="{78E03F48-52FD-4E4C-BC6B-691D97000F50}">
      <dgm:prSet custT="1"/>
      <dgm:spPr/>
      <dgm:t>
        <a:bodyPr/>
        <a:lstStyle/>
        <a:p>
          <a:r>
            <a:rPr lang="it-IT" sz="1800" dirty="0" smtClean="0"/>
            <a:t>Tassate al 100%</a:t>
          </a:r>
          <a:endParaRPr lang="it-IT" sz="1800" dirty="0"/>
        </a:p>
      </dgm:t>
    </dgm:pt>
    <dgm:pt modelId="{59A26AF9-2415-48BD-B37C-7AA707DBECE2}" type="parTrans" cxnId="{A27ABCB7-5B77-4559-8BB0-102A44E6D68C}">
      <dgm:prSet/>
      <dgm:spPr/>
      <dgm:t>
        <a:bodyPr/>
        <a:lstStyle/>
        <a:p>
          <a:endParaRPr lang="it-IT"/>
        </a:p>
      </dgm:t>
    </dgm:pt>
    <dgm:pt modelId="{F8C5D4AE-1ED5-4BE3-AFCE-7472EC19C436}" type="sibTrans" cxnId="{A27ABCB7-5B77-4559-8BB0-102A44E6D68C}">
      <dgm:prSet/>
      <dgm:spPr/>
      <dgm:t>
        <a:bodyPr/>
        <a:lstStyle/>
        <a:p>
          <a:endParaRPr lang="it-IT"/>
        </a:p>
      </dgm:t>
    </dgm:pt>
    <dgm:pt modelId="{3804A46D-A873-4DB1-88C9-8670EF1BE7E5}">
      <dgm:prSet custT="1"/>
      <dgm:spPr/>
      <dgm:t>
        <a:bodyPr/>
        <a:lstStyle/>
        <a:p>
          <a:r>
            <a:rPr lang="it-IT" sz="1800" dirty="0" smtClean="0"/>
            <a:t>Deducibili al 100%</a:t>
          </a:r>
          <a:endParaRPr lang="it-IT" sz="1800" dirty="0"/>
        </a:p>
      </dgm:t>
    </dgm:pt>
    <dgm:pt modelId="{F994FC94-5B00-44D3-B09E-A783D55A268C}" type="parTrans" cxnId="{FAF412BD-1CEC-474D-A446-F38345A7261C}">
      <dgm:prSet/>
      <dgm:spPr/>
      <dgm:t>
        <a:bodyPr/>
        <a:lstStyle/>
        <a:p>
          <a:endParaRPr lang="it-IT"/>
        </a:p>
      </dgm:t>
    </dgm:pt>
    <dgm:pt modelId="{630935A9-D75A-4542-98EC-F536872B02E0}" type="sibTrans" cxnId="{FAF412BD-1CEC-474D-A446-F38345A7261C}">
      <dgm:prSet/>
      <dgm:spPr/>
      <dgm:t>
        <a:bodyPr/>
        <a:lstStyle/>
        <a:p>
          <a:endParaRPr lang="it-IT"/>
        </a:p>
      </dgm:t>
    </dgm:pt>
    <dgm:pt modelId="{F4CB911D-92E7-40B9-BB4C-FE824A696FBE}">
      <dgm:prSet custT="1"/>
      <dgm:spPr/>
      <dgm:t>
        <a:bodyPr/>
        <a:lstStyle/>
        <a:p>
          <a:r>
            <a:rPr lang="it-IT" sz="2000" dirty="0" smtClean="0"/>
            <a:t>Minusvalenze</a:t>
          </a:r>
          <a:endParaRPr lang="it-IT" sz="2000" dirty="0"/>
        </a:p>
      </dgm:t>
    </dgm:pt>
    <dgm:pt modelId="{E08DA6E8-3B1E-480B-9B37-877E0598D226}" type="parTrans" cxnId="{342C75E8-C9E2-4B8B-8A3D-E5A2FDF85D64}">
      <dgm:prSet/>
      <dgm:spPr/>
      <dgm:t>
        <a:bodyPr/>
        <a:lstStyle/>
        <a:p>
          <a:endParaRPr lang="it-IT"/>
        </a:p>
      </dgm:t>
    </dgm:pt>
    <dgm:pt modelId="{C18E52BE-3772-40F0-BA72-020663BD9803}" type="sibTrans" cxnId="{342C75E8-C9E2-4B8B-8A3D-E5A2FDF85D64}">
      <dgm:prSet/>
      <dgm:spPr/>
      <dgm:t>
        <a:bodyPr/>
        <a:lstStyle/>
        <a:p>
          <a:endParaRPr lang="it-IT"/>
        </a:p>
      </dgm:t>
    </dgm:pt>
    <dgm:pt modelId="{A9112CEE-6607-4229-B9A4-69942ECEDFDD}">
      <dgm:prSet custT="1"/>
      <dgm:spPr/>
      <dgm:t>
        <a:bodyPr/>
        <a:lstStyle/>
        <a:p>
          <a:r>
            <a:rPr lang="it-IT" sz="1800" dirty="0" smtClean="0"/>
            <a:t>Tassate al 49,72%</a:t>
          </a:r>
          <a:endParaRPr lang="it-IT" sz="1800" dirty="0"/>
        </a:p>
      </dgm:t>
    </dgm:pt>
    <dgm:pt modelId="{A438E8D6-0CED-485C-9E28-014B47800348}" type="parTrans" cxnId="{24D67973-F1BC-43B9-8284-C8E8F1451F74}">
      <dgm:prSet/>
      <dgm:spPr/>
      <dgm:t>
        <a:bodyPr/>
        <a:lstStyle/>
        <a:p>
          <a:endParaRPr lang="it-IT"/>
        </a:p>
      </dgm:t>
    </dgm:pt>
    <dgm:pt modelId="{9459B4B2-0A0A-4F68-9018-6BFFE4227463}" type="sibTrans" cxnId="{24D67973-F1BC-43B9-8284-C8E8F1451F74}">
      <dgm:prSet/>
      <dgm:spPr/>
      <dgm:t>
        <a:bodyPr/>
        <a:lstStyle/>
        <a:p>
          <a:endParaRPr lang="it-IT"/>
        </a:p>
      </dgm:t>
    </dgm:pt>
    <dgm:pt modelId="{00D4D939-BD12-4741-A10B-707C2651FA64}">
      <dgm:prSet custT="1"/>
      <dgm:spPr/>
      <dgm:t>
        <a:bodyPr/>
        <a:lstStyle/>
        <a:p>
          <a:r>
            <a:rPr lang="it-IT" sz="1800" dirty="0" smtClean="0"/>
            <a:t>Deducibili al 49,72%</a:t>
          </a:r>
          <a:endParaRPr lang="it-IT" sz="1800" dirty="0"/>
        </a:p>
      </dgm:t>
    </dgm:pt>
    <dgm:pt modelId="{72D2CB2C-91A0-4F5C-B4D8-A45E997F5F8B}" type="parTrans" cxnId="{CA263637-E43B-4A6A-A2C7-B0F7B236E780}">
      <dgm:prSet/>
      <dgm:spPr/>
      <dgm:t>
        <a:bodyPr/>
        <a:lstStyle/>
        <a:p>
          <a:endParaRPr lang="it-IT"/>
        </a:p>
      </dgm:t>
    </dgm:pt>
    <dgm:pt modelId="{087B798F-B8A2-4A91-8EF7-E785B4F381D2}" type="sibTrans" cxnId="{CA263637-E43B-4A6A-A2C7-B0F7B236E780}">
      <dgm:prSet/>
      <dgm:spPr/>
      <dgm:t>
        <a:bodyPr/>
        <a:lstStyle/>
        <a:p>
          <a:endParaRPr lang="it-IT"/>
        </a:p>
      </dgm:t>
    </dgm:pt>
    <dgm:pt modelId="{4FE6595C-D869-4FA6-8A92-B829D042565D}" type="pres">
      <dgm:prSet presAssocID="{B9E8A782-7621-4735-851E-33A515345E2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D2CBE94C-2A96-4611-AB07-BE3D9F2E634B}" type="pres">
      <dgm:prSet presAssocID="{842D97BE-F917-4C02-8EF0-75530CEAD2AE}" presName="root1" presStyleCnt="0"/>
      <dgm:spPr/>
      <dgm:t>
        <a:bodyPr/>
        <a:lstStyle/>
        <a:p>
          <a:endParaRPr lang="it-IT"/>
        </a:p>
      </dgm:t>
    </dgm:pt>
    <dgm:pt modelId="{23162322-5A97-43B0-9835-9D6EE14B15C5}" type="pres">
      <dgm:prSet presAssocID="{842D97BE-F917-4C02-8EF0-75530CEAD2AE}" presName="LevelOneTextNode" presStyleLbl="node0" presStyleIdx="0" presStyleCnt="1" custScaleY="117903" custLinFactNeighborX="555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F3DF201-7236-45B4-A0E9-22555A9D8FA2}" type="pres">
      <dgm:prSet presAssocID="{842D97BE-F917-4C02-8EF0-75530CEAD2AE}" presName="level2hierChild" presStyleCnt="0"/>
      <dgm:spPr/>
      <dgm:t>
        <a:bodyPr/>
        <a:lstStyle/>
        <a:p>
          <a:endParaRPr lang="it-IT"/>
        </a:p>
      </dgm:t>
    </dgm:pt>
    <dgm:pt modelId="{B4E4B8D3-ED2B-4A99-8EF4-D0E63133FA9E}" type="pres">
      <dgm:prSet presAssocID="{E8954C5F-D2A1-4DF8-A88D-65000E3071B4}" presName="conn2-1" presStyleLbl="parChTrans1D2" presStyleIdx="0" presStyleCnt="2"/>
      <dgm:spPr/>
      <dgm:t>
        <a:bodyPr/>
        <a:lstStyle/>
        <a:p>
          <a:endParaRPr lang="it-IT"/>
        </a:p>
      </dgm:t>
    </dgm:pt>
    <dgm:pt modelId="{182E7482-C7F1-4212-BA76-D33188F67666}" type="pres">
      <dgm:prSet presAssocID="{E8954C5F-D2A1-4DF8-A88D-65000E3071B4}" presName="connTx" presStyleLbl="parChTrans1D2" presStyleIdx="0" presStyleCnt="2"/>
      <dgm:spPr/>
      <dgm:t>
        <a:bodyPr/>
        <a:lstStyle/>
        <a:p>
          <a:endParaRPr lang="it-IT"/>
        </a:p>
      </dgm:t>
    </dgm:pt>
    <dgm:pt modelId="{A6CBE606-8AED-4402-9EBC-672300DA4A92}" type="pres">
      <dgm:prSet presAssocID="{24204BF2-A23C-436F-BAF4-E20C9D6DA47D}" presName="root2" presStyleCnt="0"/>
      <dgm:spPr/>
      <dgm:t>
        <a:bodyPr/>
        <a:lstStyle/>
        <a:p>
          <a:endParaRPr lang="it-IT"/>
        </a:p>
      </dgm:t>
    </dgm:pt>
    <dgm:pt modelId="{0D9298A5-52DC-4C62-87FA-F2BDECD288C7}" type="pres">
      <dgm:prSet presAssocID="{24204BF2-A23C-436F-BAF4-E20C9D6DA47D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6E3CD620-B120-4063-8C5E-776A56FFF853}" type="pres">
      <dgm:prSet presAssocID="{24204BF2-A23C-436F-BAF4-E20C9D6DA47D}" presName="level3hierChild" presStyleCnt="0"/>
      <dgm:spPr/>
      <dgm:t>
        <a:bodyPr/>
        <a:lstStyle/>
        <a:p>
          <a:endParaRPr lang="it-IT"/>
        </a:p>
      </dgm:t>
    </dgm:pt>
    <dgm:pt modelId="{DE53B7E3-DAB6-4F92-9DB7-03734EBD20D4}" type="pres">
      <dgm:prSet presAssocID="{A96EB8D1-20CF-4759-BCB7-F4BA270A1DF8}" presName="conn2-1" presStyleLbl="parChTrans1D3" presStyleIdx="0" presStyleCnt="4"/>
      <dgm:spPr/>
      <dgm:t>
        <a:bodyPr/>
        <a:lstStyle/>
        <a:p>
          <a:endParaRPr lang="it-IT"/>
        </a:p>
      </dgm:t>
    </dgm:pt>
    <dgm:pt modelId="{93C3F33A-D7BC-4A24-804A-542F360AACBC}" type="pres">
      <dgm:prSet presAssocID="{A96EB8D1-20CF-4759-BCB7-F4BA270A1DF8}" presName="connTx" presStyleLbl="parChTrans1D3" presStyleIdx="0" presStyleCnt="4"/>
      <dgm:spPr/>
      <dgm:t>
        <a:bodyPr/>
        <a:lstStyle/>
        <a:p>
          <a:endParaRPr lang="it-IT"/>
        </a:p>
      </dgm:t>
    </dgm:pt>
    <dgm:pt modelId="{15540151-E8AB-4C3B-8A5C-888EBCFC4F56}" type="pres">
      <dgm:prSet presAssocID="{3C0A803C-E193-477E-B945-42AF18FB2E2A}" presName="root2" presStyleCnt="0"/>
      <dgm:spPr/>
      <dgm:t>
        <a:bodyPr/>
        <a:lstStyle/>
        <a:p>
          <a:endParaRPr lang="it-IT"/>
        </a:p>
      </dgm:t>
    </dgm:pt>
    <dgm:pt modelId="{59E270D5-7F91-4F33-85E1-F37333BCD6B3}" type="pres">
      <dgm:prSet presAssocID="{3C0A803C-E193-477E-B945-42AF18FB2E2A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A54F7BE-C317-4A04-950A-B0ED86AC34FE}" type="pres">
      <dgm:prSet presAssocID="{3C0A803C-E193-477E-B945-42AF18FB2E2A}" presName="level3hierChild" presStyleCnt="0"/>
      <dgm:spPr/>
      <dgm:t>
        <a:bodyPr/>
        <a:lstStyle/>
        <a:p>
          <a:endParaRPr lang="it-IT"/>
        </a:p>
      </dgm:t>
    </dgm:pt>
    <dgm:pt modelId="{2DD6273A-BE62-4A60-B50D-9961926997AF}" type="pres">
      <dgm:prSet presAssocID="{59A26AF9-2415-48BD-B37C-7AA707DBECE2}" presName="conn2-1" presStyleLbl="parChTrans1D4" presStyleIdx="0" presStyleCnt="4"/>
      <dgm:spPr/>
      <dgm:t>
        <a:bodyPr/>
        <a:lstStyle/>
        <a:p>
          <a:endParaRPr lang="it-IT"/>
        </a:p>
      </dgm:t>
    </dgm:pt>
    <dgm:pt modelId="{95BF6454-649E-449C-A411-78A78F67AC39}" type="pres">
      <dgm:prSet presAssocID="{59A26AF9-2415-48BD-B37C-7AA707DBECE2}" presName="connTx" presStyleLbl="parChTrans1D4" presStyleIdx="0" presStyleCnt="4"/>
      <dgm:spPr/>
      <dgm:t>
        <a:bodyPr/>
        <a:lstStyle/>
        <a:p>
          <a:endParaRPr lang="it-IT"/>
        </a:p>
      </dgm:t>
    </dgm:pt>
    <dgm:pt modelId="{E4CB27BE-C387-4281-8B1C-EE704391441F}" type="pres">
      <dgm:prSet presAssocID="{78E03F48-52FD-4E4C-BC6B-691D97000F50}" presName="root2" presStyleCnt="0"/>
      <dgm:spPr/>
      <dgm:t>
        <a:bodyPr/>
        <a:lstStyle/>
        <a:p>
          <a:endParaRPr lang="it-IT"/>
        </a:p>
      </dgm:t>
    </dgm:pt>
    <dgm:pt modelId="{0ECC73AB-F9D6-4FD4-B5A4-55C0CDD3C24A}" type="pres">
      <dgm:prSet presAssocID="{78E03F48-52FD-4E4C-BC6B-691D97000F50}" presName="LevelTwoTextNode" presStyleLbl="node4" presStyleIdx="0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04E292E9-3FCD-42F3-B3AB-F57CC51AAC5E}" type="pres">
      <dgm:prSet presAssocID="{78E03F48-52FD-4E4C-BC6B-691D97000F50}" presName="level3hierChild" presStyleCnt="0"/>
      <dgm:spPr/>
      <dgm:t>
        <a:bodyPr/>
        <a:lstStyle/>
        <a:p>
          <a:endParaRPr lang="it-IT"/>
        </a:p>
      </dgm:t>
    </dgm:pt>
    <dgm:pt modelId="{CB82A239-2AC0-42B7-9242-F5F5F6BFFA3A}" type="pres">
      <dgm:prSet presAssocID="{3ABF5343-41AD-4BBB-8C2C-61A96F2626EE}" presName="conn2-1" presStyleLbl="parChTrans1D3" presStyleIdx="1" presStyleCnt="4"/>
      <dgm:spPr/>
      <dgm:t>
        <a:bodyPr/>
        <a:lstStyle/>
        <a:p>
          <a:endParaRPr lang="it-IT"/>
        </a:p>
      </dgm:t>
    </dgm:pt>
    <dgm:pt modelId="{89B57D0C-9546-4489-B20A-A2AC4F291926}" type="pres">
      <dgm:prSet presAssocID="{3ABF5343-41AD-4BBB-8C2C-61A96F2626EE}" presName="connTx" presStyleLbl="parChTrans1D3" presStyleIdx="1" presStyleCnt="4"/>
      <dgm:spPr/>
      <dgm:t>
        <a:bodyPr/>
        <a:lstStyle/>
        <a:p>
          <a:endParaRPr lang="it-IT"/>
        </a:p>
      </dgm:t>
    </dgm:pt>
    <dgm:pt modelId="{B5DCE4DE-9B7C-4767-B2B7-FB88271E0332}" type="pres">
      <dgm:prSet presAssocID="{FA8C554F-3198-40AA-9FF0-7E2B17E54BBC}" presName="root2" presStyleCnt="0"/>
      <dgm:spPr/>
      <dgm:t>
        <a:bodyPr/>
        <a:lstStyle/>
        <a:p>
          <a:endParaRPr lang="it-IT"/>
        </a:p>
      </dgm:t>
    </dgm:pt>
    <dgm:pt modelId="{7FE77D20-C070-4796-9ACB-39C954EA045B}" type="pres">
      <dgm:prSet presAssocID="{FA8C554F-3198-40AA-9FF0-7E2B17E54BBC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D890F4B9-8DAF-41A2-AC87-E427CDEA0B1D}" type="pres">
      <dgm:prSet presAssocID="{FA8C554F-3198-40AA-9FF0-7E2B17E54BBC}" presName="level3hierChild" presStyleCnt="0"/>
      <dgm:spPr/>
      <dgm:t>
        <a:bodyPr/>
        <a:lstStyle/>
        <a:p>
          <a:endParaRPr lang="it-IT"/>
        </a:p>
      </dgm:t>
    </dgm:pt>
    <dgm:pt modelId="{2B68CAC1-7E30-490D-A3C2-5D43C133CFD9}" type="pres">
      <dgm:prSet presAssocID="{F994FC94-5B00-44D3-B09E-A783D55A268C}" presName="conn2-1" presStyleLbl="parChTrans1D4" presStyleIdx="1" presStyleCnt="4"/>
      <dgm:spPr/>
      <dgm:t>
        <a:bodyPr/>
        <a:lstStyle/>
        <a:p>
          <a:endParaRPr lang="it-IT"/>
        </a:p>
      </dgm:t>
    </dgm:pt>
    <dgm:pt modelId="{B4115EE0-6636-428B-911D-526696EDA723}" type="pres">
      <dgm:prSet presAssocID="{F994FC94-5B00-44D3-B09E-A783D55A268C}" presName="connTx" presStyleLbl="parChTrans1D4" presStyleIdx="1" presStyleCnt="4"/>
      <dgm:spPr/>
      <dgm:t>
        <a:bodyPr/>
        <a:lstStyle/>
        <a:p>
          <a:endParaRPr lang="it-IT"/>
        </a:p>
      </dgm:t>
    </dgm:pt>
    <dgm:pt modelId="{AFC12E60-437B-4FF9-9E54-3C16AB7960CD}" type="pres">
      <dgm:prSet presAssocID="{3804A46D-A873-4DB1-88C9-8670EF1BE7E5}" presName="root2" presStyleCnt="0"/>
      <dgm:spPr/>
      <dgm:t>
        <a:bodyPr/>
        <a:lstStyle/>
        <a:p>
          <a:endParaRPr lang="it-IT"/>
        </a:p>
      </dgm:t>
    </dgm:pt>
    <dgm:pt modelId="{EAE72AA2-61FF-4F91-9FE6-8509E4A6DB06}" type="pres">
      <dgm:prSet presAssocID="{3804A46D-A873-4DB1-88C9-8670EF1BE7E5}" presName="LevelTwoTextNode" presStyleLbl="node4" presStyleIdx="1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324A7633-C77C-490E-8CB9-9C565A16605A}" type="pres">
      <dgm:prSet presAssocID="{3804A46D-A873-4DB1-88C9-8670EF1BE7E5}" presName="level3hierChild" presStyleCnt="0"/>
      <dgm:spPr/>
      <dgm:t>
        <a:bodyPr/>
        <a:lstStyle/>
        <a:p>
          <a:endParaRPr lang="it-IT"/>
        </a:p>
      </dgm:t>
    </dgm:pt>
    <dgm:pt modelId="{4D46AC05-E463-4029-9AEB-A5AC5B26B361}" type="pres">
      <dgm:prSet presAssocID="{8C013B83-85DB-489D-B9F4-9B7178C46B54}" presName="conn2-1" presStyleLbl="parChTrans1D2" presStyleIdx="1" presStyleCnt="2"/>
      <dgm:spPr/>
      <dgm:t>
        <a:bodyPr/>
        <a:lstStyle/>
        <a:p>
          <a:endParaRPr lang="it-IT"/>
        </a:p>
      </dgm:t>
    </dgm:pt>
    <dgm:pt modelId="{5A65BD4A-C66C-42D0-9A02-8CE23CE3AEEE}" type="pres">
      <dgm:prSet presAssocID="{8C013B83-85DB-489D-B9F4-9B7178C46B54}" presName="connTx" presStyleLbl="parChTrans1D2" presStyleIdx="1" presStyleCnt="2"/>
      <dgm:spPr/>
      <dgm:t>
        <a:bodyPr/>
        <a:lstStyle/>
        <a:p>
          <a:endParaRPr lang="it-IT"/>
        </a:p>
      </dgm:t>
    </dgm:pt>
    <dgm:pt modelId="{87A3D95B-9C4A-4C71-A767-AFD0AD3AAE29}" type="pres">
      <dgm:prSet presAssocID="{D694392C-40A4-4D5D-A45E-3CADA7DD64DD}" presName="root2" presStyleCnt="0"/>
      <dgm:spPr/>
      <dgm:t>
        <a:bodyPr/>
        <a:lstStyle/>
        <a:p>
          <a:endParaRPr lang="it-IT"/>
        </a:p>
      </dgm:t>
    </dgm:pt>
    <dgm:pt modelId="{78029538-46C4-4F97-9669-7A5B2556341E}" type="pres">
      <dgm:prSet presAssocID="{D694392C-40A4-4D5D-A45E-3CADA7DD64DD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EC0AAFD-9BFC-4E01-87F6-5286DB80EFB1}" type="pres">
      <dgm:prSet presAssocID="{D694392C-40A4-4D5D-A45E-3CADA7DD64DD}" presName="level3hierChild" presStyleCnt="0"/>
      <dgm:spPr/>
      <dgm:t>
        <a:bodyPr/>
        <a:lstStyle/>
        <a:p>
          <a:endParaRPr lang="it-IT"/>
        </a:p>
      </dgm:t>
    </dgm:pt>
    <dgm:pt modelId="{8279C7E3-F512-43FD-8DF6-DD64AB58B996}" type="pres">
      <dgm:prSet presAssocID="{98535C06-EBE1-4C6A-8C09-7C2E656A8BD6}" presName="conn2-1" presStyleLbl="parChTrans1D3" presStyleIdx="2" presStyleCnt="4"/>
      <dgm:spPr/>
      <dgm:t>
        <a:bodyPr/>
        <a:lstStyle/>
        <a:p>
          <a:endParaRPr lang="it-IT"/>
        </a:p>
      </dgm:t>
    </dgm:pt>
    <dgm:pt modelId="{753E7F04-86CB-4C99-A2D8-0271B8E223D0}" type="pres">
      <dgm:prSet presAssocID="{98535C06-EBE1-4C6A-8C09-7C2E656A8BD6}" presName="connTx" presStyleLbl="parChTrans1D3" presStyleIdx="2" presStyleCnt="4"/>
      <dgm:spPr/>
      <dgm:t>
        <a:bodyPr/>
        <a:lstStyle/>
        <a:p>
          <a:endParaRPr lang="it-IT"/>
        </a:p>
      </dgm:t>
    </dgm:pt>
    <dgm:pt modelId="{B2E60601-EB72-4FD2-8773-1C8AC38E4742}" type="pres">
      <dgm:prSet presAssocID="{B5B8520C-D748-4B43-AE2D-424BF1ADA45C}" presName="root2" presStyleCnt="0"/>
      <dgm:spPr/>
      <dgm:t>
        <a:bodyPr/>
        <a:lstStyle/>
        <a:p>
          <a:endParaRPr lang="it-IT"/>
        </a:p>
      </dgm:t>
    </dgm:pt>
    <dgm:pt modelId="{CE7FCADB-78AD-4568-90D2-E95363E17D68}" type="pres">
      <dgm:prSet presAssocID="{B5B8520C-D748-4B43-AE2D-424BF1ADA45C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0B4D953-DB66-4C4F-ABF3-1F2137FA7C8E}" type="pres">
      <dgm:prSet presAssocID="{B5B8520C-D748-4B43-AE2D-424BF1ADA45C}" presName="level3hierChild" presStyleCnt="0"/>
      <dgm:spPr/>
      <dgm:t>
        <a:bodyPr/>
        <a:lstStyle/>
        <a:p>
          <a:endParaRPr lang="it-IT"/>
        </a:p>
      </dgm:t>
    </dgm:pt>
    <dgm:pt modelId="{D40E9ED1-34E4-4A68-8645-5451A806A750}" type="pres">
      <dgm:prSet presAssocID="{A438E8D6-0CED-485C-9E28-014B47800348}" presName="conn2-1" presStyleLbl="parChTrans1D4" presStyleIdx="2" presStyleCnt="4"/>
      <dgm:spPr/>
      <dgm:t>
        <a:bodyPr/>
        <a:lstStyle/>
        <a:p>
          <a:endParaRPr lang="it-IT"/>
        </a:p>
      </dgm:t>
    </dgm:pt>
    <dgm:pt modelId="{01A66FA6-9F7A-4883-9775-9B94CECF2183}" type="pres">
      <dgm:prSet presAssocID="{A438E8D6-0CED-485C-9E28-014B47800348}" presName="connTx" presStyleLbl="parChTrans1D4" presStyleIdx="2" presStyleCnt="4"/>
      <dgm:spPr/>
      <dgm:t>
        <a:bodyPr/>
        <a:lstStyle/>
        <a:p>
          <a:endParaRPr lang="it-IT"/>
        </a:p>
      </dgm:t>
    </dgm:pt>
    <dgm:pt modelId="{0116CA8C-DDC5-4476-8785-F4230B4F60C9}" type="pres">
      <dgm:prSet presAssocID="{A9112CEE-6607-4229-B9A4-69942ECEDFDD}" presName="root2" presStyleCnt="0"/>
      <dgm:spPr/>
      <dgm:t>
        <a:bodyPr/>
        <a:lstStyle/>
        <a:p>
          <a:endParaRPr lang="it-IT"/>
        </a:p>
      </dgm:t>
    </dgm:pt>
    <dgm:pt modelId="{9AF3306F-B5B8-420E-8B82-03CEA47FF586}" type="pres">
      <dgm:prSet presAssocID="{A9112CEE-6607-4229-B9A4-69942ECEDFDD}" presName="LevelTwoTextNode" presStyleLbl="node4" presStyleIdx="2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26AF058-FEBA-4600-95E7-42CAFA3B2D63}" type="pres">
      <dgm:prSet presAssocID="{A9112CEE-6607-4229-B9A4-69942ECEDFDD}" presName="level3hierChild" presStyleCnt="0"/>
      <dgm:spPr/>
      <dgm:t>
        <a:bodyPr/>
        <a:lstStyle/>
        <a:p>
          <a:endParaRPr lang="it-IT"/>
        </a:p>
      </dgm:t>
    </dgm:pt>
    <dgm:pt modelId="{BF2EA929-7CA1-48AE-BBA9-2A9D8FCC9349}" type="pres">
      <dgm:prSet presAssocID="{E08DA6E8-3B1E-480B-9B37-877E0598D226}" presName="conn2-1" presStyleLbl="parChTrans1D3" presStyleIdx="3" presStyleCnt="4"/>
      <dgm:spPr/>
      <dgm:t>
        <a:bodyPr/>
        <a:lstStyle/>
        <a:p>
          <a:endParaRPr lang="it-IT"/>
        </a:p>
      </dgm:t>
    </dgm:pt>
    <dgm:pt modelId="{253C17F1-DD05-4478-8D03-1261243685B2}" type="pres">
      <dgm:prSet presAssocID="{E08DA6E8-3B1E-480B-9B37-877E0598D226}" presName="connTx" presStyleLbl="parChTrans1D3" presStyleIdx="3" presStyleCnt="4"/>
      <dgm:spPr/>
      <dgm:t>
        <a:bodyPr/>
        <a:lstStyle/>
        <a:p>
          <a:endParaRPr lang="it-IT"/>
        </a:p>
      </dgm:t>
    </dgm:pt>
    <dgm:pt modelId="{95AF2A87-6677-4AD3-8DDF-93F079923F31}" type="pres">
      <dgm:prSet presAssocID="{F4CB911D-92E7-40B9-BB4C-FE824A696FBE}" presName="root2" presStyleCnt="0"/>
      <dgm:spPr/>
      <dgm:t>
        <a:bodyPr/>
        <a:lstStyle/>
        <a:p>
          <a:endParaRPr lang="it-IT"/>
        </a:p>
      </dgm:t>
    </dgm:pt>
    <dgm:pt modelId="{A319C31D-BD43-46A6-B03A-D0832F396793}" type="pres">
      <dgm:prSet presAssocID="{F4CB911D-92E7-40B9-BB4C-FE824A696FBE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B845A97-73D6-4548-AB44-642C49EC7233}" type="pres">
      <dgm:prSet presAssocID="{F4CB911D-92E7-40B9-BB4C-FE824A696FBE}" presName="level3hierChild" presStyleCnt="0"/>
      <dgm:spPr/>
      <dgm:t>
        <a:bodyPr/>
        <a:lstStyle/>
        <a:p>
          <a:endParaRPr lang="it-IT"/>
        </a:p>
      </dgm:t>
    </dgm:pt>
    <dgm:pt modelId="{71445EEE-C633-441F-8095-9CB9FE841363}" type="pres">
      <dgm:prSet presAssocID="{72D2CB2C-91A0-4F5C-B4D8-A45E997F5F8B}" presName="conn2-1" presStyleLbl="parChTrans1D4" presStyleIdx="3" presStyleCnt="4"/>
      <dgm:spPr/>
      <dgm:t>
        <a:bodyPr/>
        <a:lstStyle/>
        <a:p>
          <a:endParaRPr lang="it-IT"/>
        </a:p>
      </dgm:t>
    </dgm:pt>
    <dgm:pt modelId="{43823C1C-E4AD-4BD9-8CDC-45BBD7B9B55D}" type="pres">
      <dgm:prSet presAssocID="{72D2CB2C-91A0-4F5C-B4D8-A45E997F5F8B}" presName="connTx" presStyleLbl="parChTrans1D4" presStyleIdx="3" presStyleCnt="4"/>
      <dgm:spPr/>
      <dgm:t>
        <a:bodyPr/>
        <a:lstStyle/>
        <a:p>
          <a:endParaRPr lang="it-IT"/>
        </a:p>
      </dgm:t>
    </dgm:pt>
    <dgm:pt modelId="{D101E162-E751-48F1-9204-412163A9B9BC}" type="pres">
      <dgm:prSet presAssocID="{00D4D939-BD12-4741-A10B-707C2651FA64}" presName="root2" presStyleCnt="0"/>
      <dgm:spPr/>
      <dgm:t>
        <a:bodyPr/>
        <a:lstStyle/>
        <a:p>
          <a:endParaRPr lang="it-IT"/>
        </a:p>
      </dgm:t>
    </dgm:pt>
    <dgm:pt modelId="{8D8303C3-9B57-4AB8-98D2-4F52DB57C7C4}" type="pres">
      <dgm:prSet presAssocID="{00D4D939-BD12-4741-A10B-707C2651FA64}" presName="LevelTwoTextNode" presStyleLbl="node4" presStyleIdx="3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A5462E5-5112-41BF-9AE8-62B55B762E7C}" type="pres">
      <dgm:prSet presAssocID="{00D4D939-BD12-4741-A10B-707C2651FA64}" presName="level3hierChild" presStyleCnt="0"/>
      <dgm:spPr/>
      <dgm:t>
        <a:bodyPr/>
        <a:lstStyle/>
        <a:p>
          <a:endParaRPr lang="it-IT"/>
        </a:p>
      </dgm:t>
    </dgm:pt>
  </dgm:ptLst>
  <dgm:cxnLst>
    <dgm:cxn modelId="{639324FF-1B65-401E-8CB6-B5E080BB826A}" type="presOf" srcId="{E08DA6E8-3B1E-480B-9B37-877E0598D226}" destId="{BF2EA929-7CA1-48AE-BBA9-2A9D8FCC9349}" srcOrd="0" destOrd="0" presId="urn:microsoft.com/office/officeart/2005/8/layout/hierarchy2"/>
    <dgm:cxn modelId="{4D764F71-6A1B-42A0-BBC4-2FE4BEF65EF3}" type="presOf" srcId="{E08DA6E8-3B1E-480B-9B37-877E0598D226}" destId="{253C17F1-DD05-4478-8D03-1261243685B2}" srcOrd="1" destOrd="0" presId="urn:microsoft.com/office/officeart/2005/8/layout/hierarchy2"/>
    <dgm:cxn modelId="{E3A918AF-C94D-4334-BC51-966CDBE1E12E}" type="presOf" srcId="{72D2CB2C-91A0-4F5C-B4D8-A45E997F5F8B}" destId="{71445EEE-C633-441F-8095-9CB9FE841363}" srcOrd="0" destOrd="0" presId="urn:microsoft.com/office/officeart/2005/8/layout/hierarchy2"/>
    <dgm:cxn modelId="{D76A4C68-ED77-45BA-8994-602B932C7739}" type="presOf" srcId="{8C013B83-85DB-489D-B9F4-9B7178C46B54}" destId="{5A65BD4A-C66C-42D0-9A02-8CE23CE3AEEE}" srcOrd="1" destOrd="0" presId="urn:microsoft.com/office/officeart/2005/8/layout/hierarchy2"/>
    <dgm:cxn modelId="{BF05202E-544D-483B-A4C9-8390C4A3C3AE}" type="presOf" srcId="{E8954C5F-D2A1-4DF8-A88D-65000E3071B4}" destId="{B4E4B8D3-ED2B-4A99-8EF4-D0E63133FA9E}" srcOrd="0" destOrd="0" presId="urn:microsoft.com/office/officeart/2005/8/layout/hierarchy2"/>
    <dgm:cxn modelId="{A27ABCB7-5B77-4559-8BB0-102A44E6D68C}" srcId="{3C0A803C-E193-477E-B945-42AF18FB2E2A}" destId="{78E03F48-52FD-4E4C-BC6B-691D97000F50}" srcOrd="0" destOrd="0" parTransId="{59A26AF9-2415-48BD-B37C-7AA707DBECE2}" sibTransId="{F8C5D4AE-1ED5-4BE3-AFCE-7472EC19C436}"/>
    <dgm:cxn modelId="{E0824417-F997-4E2B-80E2-70A7F47DD1B5}" type="presOf" srcId="{E8954C5F-D2A1-4DF8-A88D-65000E3071B4}" destId="{182E7482-C7F1-4212-BA76-D33188F67666}" srcOrd="1" destOrd="0" presId="urn:microsoft.com/office/officeart/2005/8/layout/hierarchy2"/>
    <dgm:cxn modelId="{A1E95E75-15A3-4FF5-AE60-A6640DB6B30E}" type="presOf" srcId="{78E03F48-52FD-4E4C-BC6B-691D97000F50}" destId="{0ECC73AB-F9D6-4FD4-B5A4-55C0CDD3C24A}" srcOrd="0" destOrd="0" presId="urn:microsoft.com/office/officeart/2005/8/layout/hierarchy2"/>
    <dgm:cxn modelId="{FAE3CABA-59A7-48CB-9EE6-47F157CC4E8D}" type="presOf" srcId="{A96EB8D1-20CF-4759-BCB7-F4BA270A1DF8}" destId="{DE53B7E3-DAB6-4F92-9DB7-03734EBD20D4}" srcOrd="0" destOrd="0" presId="urn:microsoft.com/office/officeart/2005/8/layout/hierarchy2"/>
    <dgm:cxn modelId="{25CE930A-0DFF-45B9-8C85-6213842E76FE}" type="presOf" srcId="{F4CB911D-92E7-40B9-BB4C-FE824A696FBE}" destId="{A319C31D-BD43-46A6-B03A-D0832F396793}" srcOrd="0" destOrd="0" presId="urn:microsoft.com/office/officeart/2005/8/layout/hierarchy2"/>
    <dgm:cxn modelId="{A23CB169-3CF5-4567-93B3-6DBCFEA3E576}" type="presOf" srcId="{B5B8520C-D748-4B43-AE2D-424BF1ADA45C}" destId="{CE7FCADB-78AD-4568-90D2-E95363E17D68}" srcOrd="0" destOrd="0" presId="urn:microsoft.com/office/officeart/2005/8/layout/hierarchy2"/>
    <dgm:cxn modelId="{AF50866E-C4CA-4E1E-A9E1-FFAE00AA0C97}" type="presOf" srcId="{00D4D939-BD12-4741-A10B-707C2651FA64}" destId="{8D8303C3-9B57-4AB8-98D2-4F52DB57C7C4}" srcOrd="0" destOrd="0" presId="urn:microsoft.com/office/officeart/2005/8/layout/hierarchy2"/>
    <dgm:cxn modelId="{6E9ACB52-F738-4B4E-936B-01A0D97D4866}" type="presOf" srcId="{3ABF5343-41AD-4BBB-8C2C-61A96F2626EE}" destId="{CB82A239-2AC0-42B7-9242-F5F5F6BFFA3A}" srcOrd="0" destOrd="0" presId="urn:microsoft.com/office/officeart/2005/8/layout/hierarchy2"/>
    <dgm:cxn modelId="{342C75E8-C9E2-4B8B-8A3D-E5A2FDF85D64}" srcId="{D694392C-40A4-4D5D-A45E-3CADA7DD64DD}" destId="{F4CB911D-92E7-40B9-BB4C-FE824A696FBE}" srcOrd="1" destOrd="0" parTransId="{E08DA6E8-3B1E-480B-9B37-877E0598D226}" sibTransId="{C18E52BE-3772-40F0-BA72-020663BD9803}"/>
    <dgm:cxn modelId="{F08F2089-AD2B-434F-97C3-E7667C36656C}" type="presOf" srcId="{842D97BE-F917-4C02-8EF0-75530CEAD2AE}" destId="{23162322-5A97-43B0-9835-9D6EE14B15C5}" srcOrd="0" destOrd="0" presId="urn:microsoft.com/office/officeart/2005/8/layout/hierarchy2"/>
    <dgm:cxn modelId="{FAF412BD-1CEC-474D-A446-F38345A7261C}" srcId="{FA8C554F-3198-40AA-9FF0-7E2B17E54BBC}" destId="{3804A46D-A873-4DB1-88C9-8670EF1BE7E5}" srcOrd="0" destOrd="0" parTransId="{F994FC94-5B00-44D3-B09E-A783D55A268C}" sibTransId="{630935A9-D75A-4542-98EC-F536872B02E0}"/>
    <dgm:cxn modelId="{22576B39-5E1A-4EB1-B281-4DACBAF97C3A}" type="presOf" srcId="{A96EB8D1-20CF-4759-BCB7-F4BA270A1DF8}" destId="{93C3F33A-D7BC-4A24-804A-542F360AACBC}" srcOrd="1" destOrd="0" presId="urn:microsoft.com/office/officeart/2005/8/layout/hierarchy2"/>
    <dgm:cxn modelId="{936BF196-759D-4B85-B867-FC315D715A7F}" srcId="{24204BF2-A23C-436F-BAF4-E20C9D6DA47D}" destId="{3C0A803C-E193-477E-B945-42AF18FB2E2A}" srcOrd="0" destOrd="0" parTransId="{A96EB8D1-20CF-4759-BCB7-F4BA270A1DF8}" sibTransId="{E686D426-503B-4828-A342-4446E6D1C97B}"/>
    <dgm:cxn modelId="{DFF18144-D66C-4B88-88E6-816C9353BD46}" type="presOf" srcId="{98535C06-EBE1-4C6A-8C09-7C2E656A8BD6}" destId="{8279C7E3-F512-43FD-8DF6-DD64AB58B996}" srcOrd="0" destOrd="0" presId="urn:microsoft.com/office/officeart/2005/8/layout/hierarchy2"/>
    <dgm:cxn modelId="{93AFFACC-8DC8-417A-ABF6-BFB455E682C3}" type="presOf" srcId="{3804A46D-A873-4DB1-88C9-8670EF1BE7E5}" destId="{EAE72AA2-61FF-4F91-9FE6-8509E4A6DB06}" srcOrd="0" destOrd="0" presId="urn:microsoft.com/office/officeart/2005/8/layout/hierarchy2"/>
    <dgm:cxn modelId="{01271DE8-C0FD-4494-946B-D350D0484F94}" srcId="{842D97BE-F917-4C02-8EF0-75530CEAD2AE}" destId="{24204BF2-A23C-436F-BAF4-E20C9D6DA47D}" srcOrd="0" destOrd="0" parTransId="{E8954C5F-D2A1-4DF8-A88D-65000E3071B4}" sibTransId="{9CEDCB4C-3F8D-47A3-B57D-0CB2AFC99143}"/>
    <dgm:cxn modelId="{F61D0CCA-4224-4E6A-9DEB-459DD84F1E48}" type="presOf" srcId="{59A26AF9-2415-48BD-B37C-7AA707DBECE2}" destId="{95BF6454-649E-449C-A411-78A78F67AC39}" srcOrd="1" destOrd="0" presId="urn:microsoft.com/office/officeart/2005/8/layout/hierarchy2"/>
    <dgm:cxn modelId="{A38DE752-2D32-4A09-A132-D25E3E041396}" type="presOf" srcId="{59A26AF9-2415-48BD-B37C-7AA707DBECE2}" destId="{2DD6273A-BE62-4A60-B50D-9961926997AF}" srcOrd="0" destOrd="0" presId="urn:microsoft.com/office/officeart/2005/8/layout/hierarchy2"/>
    <dgm:cxn modelId="{7C9FC617-9BEB-422E-9624-1FBF9085EE81}" srcId="{D694392C-40A4-4D5D-A45E-3CADA7DD64DD}" destId="{B5B8520C-D748-4B43-AE2D-424BF1ADA45C}" srcOrd="0" destOrd="0" parTransId="{98535C06-EBE1-4C6A-8C09-7C2E656A8BD6}" sibTransId="{7B62B760-03AA-4B2B-969D-742BE4E94C22}"/>
    <dgm:cxn modelId="{CC195B48-C0C9-4CA9-BAC5-A3875413535D}" type="presOf" srcId="{F994FC94-5B00-44D3-B09E-A783D55A268C}" destId="{2B68CAC1-7E30-490D-A3C2-5D43C133CFD9}" srcOrd="0" destOrd="0" presId="urn:microsoft.com/office/officeart/2005/8/layout/hierarchy2"/>
    <dgm:cxn modelId="{CFCEADF7-258B-4FD1-8F69-895B637BCDBC}" srcId="{24204BF2-A23C-436F-BAF4-E20C9D6DA47D}" destId="{FA8C554F-3198-40AA-9FF0-7E2B17E54BBC}" srcOrd="1" destOrd="0" parTransId="{3ABF5343-41AD-4BBB-8C2C-61A96F2626EE}" sibTransId="{B53A0E50-3AAB-4835-A141-BFD9974094E0}"/>
    <dgm:cxn modelId="{13810B3B-0692-43FB-8C7F-407B5C95B9A7}" type="presOf" srcId="{A438E8D6-0CED-485C-9E28-014B47800348}" destId="{01A66FA6-9F7A-4883-9775-9B94CECF2183}" srcOrd="1" destOrd="0" presId="urn:microsoft.com/office/officeart/2005/8/layout/hierarchy2"/>
    <dgm:cxn modelId="{12D4F91C-639D-4439-8568-1D8E0C73F078}" type="presOf" srcId="{3C0A803C-E193-477E-B945-42AF18FB2E2A}" destId="{59E270D5-7F91-4F33-85E1-F37333BCD6B3}" srcOrd="0" destOrd="0" presId="urn:microsoft.com/office/officeart/2005/8/layout/hierarchy2"/>
    <dgm:cxn modelId="{423B66BF-DC3F-407D-AC93-35B2EC8BA899}" type="presOf" srcId="{24204BF2-A23C-436F-BAF4-E20C9D6DA47D}" destId="{0D9298A5-52DC-4C62-87FA-F2BDECD288C7}" srcOrd="0" destOrd="0" presId="urn:microsoft.com/office/officeart/2005/8/layout/hierarchy2"/>
    <dgm:cxn modelId="{A9A854CC-81DB-417E-A404-E62EC95BE210}" srcId="{842D97BE-F917-4C02-8EF0-75530CEAD2AE}" destId="{D694392C-40A4-4D5D-A45E-3CADA7DD64DD}" srcOrd="1" destOrd="0" parTransId="{8C013B83-85DB-489D-B9F4-9B7178C46B54}" sibTransId="{30340647-5F27-4323-9A5F-CABC78431FB8}"/>
    <dgm:cxn modelId="{A5BAFDA9-187A-4D04-B46B-DD853DDDFBA7}" type="presOf" srcId="{B9E8A782-7621-4735-851E-33A515345E20}" destId="{4FE6595C-D869-4FA6-8A92-B829D042565D}" srcOrd="0" destOrd="0" presId="urn:microsoft.com/office/officeart/2005/8/layout/hierarchy2"/>
    <dgm:cxn modelId="{BC00847E-64AD-4717-A507-C7F26FF0E36D}" type="presOf" srcId="{A9112CEE-6607-4229-B9A4-69942ECEDFDD}" destId="{9AF3306F-B5B8-420E-8B82-03CEA47FF586}" srcOrd="0" destOrd="0" presId="urn:microsoft.com/office/officeart/2005/8/layout/hierarchy2"/>
    <dgm:cxn modelId="{24D67973-F1BC-43B9-8284-C8E8F1451F74}" srcId="{B5B8520C-D748-4B43-AE2D-424BF1ADA45C}" destId="{A9112CEE-6607-4229-B9A4-69942ECEDFDD}" srcOrd="0" destOrd="0" parTransId="{A438E8D6-0CED-485C-9E28-014B47800348}" sibTransId="{9459B4B2-0A0A-4F68-9018-6BFFE4227463}"/>
    <dgm:cxn modelId="{092EBE8F-B3F6-446D-B478-7C1E3F993AB9}" type="presOf" srcId="{3ABF5343-41AD-4BBB-8C2C-61A96F2626EE}" destId="{89B57D0C-9546-4489-B20A-A2AC4F291926}" srcOrd="1" destOrd="0" presId="urn:microsoft.com/office/officeart/2005/8/layout/hierarchy2"/>
    <dgm:cxn modelId="{EC97D1A1-D2EB-42D1-BE92-CE1280154777}" type="presOf" srcId="{D694392C-40A4-4D5D-A45E-3CADA7DD64DD}" destId="{78029538-46C4-4F97-9669-7A5B2556341E}" srcOrd="0" destOrd="0" presId="urn:microsoft.com/office/officeart/2005/8/layout/hierarchy2"/>
    <dgm:cxn modelId="{E55332C4-6076-4F5C-9417-869330DB9C64}" type="presOf" srcId="{F994FC94-5B00-44D3-B09E-A783D55A268C}" destId="{B4115EE0-6636-428B-911D-526696EDA723}" srcOrd="1" destOrd="0" presId="urn:microsoft.com/office/officeart/2005/8/layout/hierarchy2"/>
    <dgm:cxn modelId="{87779020-4CDE-4E34-984C-0CC6CC97C0B6}" type="presOf" srcId="{98535C06-EBE1-4C6A-8C09-7C2E656A8BD6}" destId="{753E7F04-86CB-4C99-A2D8-0271B8E223D0}" srcOrd="1" destOrd="0" presId="urn:microsoft.com/office/officeart/2005/8/layout/hierarchy2"/>
    <dgm:cxn modelId="{3009ACA7-A2A1-4E4B-BA0D-034F0BB79543}" srcId="{B9E8A782-7621-4735-851E-33A515345E20}" destId="{842D97BE-F917-4C02-8EF0-75530CEAD2AE}" srcOrd="0" destOrd="0" parTransId="{49E4E6D0-0BFA-401B-87DC-ABFB4A46C357}" sibTransId="{B2D1DD95-CA6C-46E4-9692-9C0529462910}"/>
    <dgm:cxn modelId="{324AF1AB-6703-441E-92CA-1470707EA787}" type="presOf" srcId="{72D2CB2C-91A0-4F5C-B4D8-A45E997F5F8B}" destId="{43823C1C-E4AD-4BD9-8CDC-45BBD7B9B55D}" srcOrd="1" destOrd="0" presId="urn:microsoft.com/office/officeart/2005/8/layout/hierarchy2"/>
    <dgm:cxn modelId="{7D30DFEC-E419-4ADD-A847-0D2FC9D043B4}" type="presOf" srcId="{FA8C554F-3198-40AA-9FF0-7E2B17E54BBC}" destId="{7FE77D20-C070-4796-9ACB-39C954EA045B}" srcOrd="0" destOrd="0" presId="urn:microsoft.com/office/officeart/2005/8/layout/hierarchy2"/>
    <dgm:cxn modelId="{CA263637-E43B-4A6A-A2C7-B0F7B236E780}" srcId="{F4CB911D-92E7-40B9-BB4C-FE824A696FBE}" destId="{00D4D939-BD12-4741-A10B-707C2651FA64}" srcOrd="0" destOrd="0" parTransId="{72D2CB2C-91A0-4F5C-B4D8-A45E997F5F8B}" sibTransId="{087B798F-B8A2-4A91-8EF7-E785B4F381D2}"/>
    <dgm:cxn modelId="{3A2BD0F9-145C-4A95-A2C7-DCAB79B3C739}" type="presOf" srcId="{8C013B83-85DB-489D-B9F4-9B7178C46B54}" destId="{4D46AC05-E463-4029-9AEB-A5AC5B26B361}" srcOrd="0" destOrd="0" presId="urn:microsoft.com/office/officeart/2005/8/layout/hierarchy2"/>
    <dgm:cxn modelId="{F5B0E650-0FEA-4462-A696-D2678092BFC5}" type="presOf" srcId="{A438E8D6-0CED-485C-9E28-014B47800348}" destId="{D40E9ED1-34E4-4A68-8645-5451A806A750}" srcOrd="0" destOrd="0" presId="urn:microsoft.com/office/officeart/2005/8/layout/hierarchy2"/>
    <dgm:cxn modelId="{861B5A2E-2888-4F05-8045-344BAD19D209}" type="presParOf" srcId="{4FE6595C-D869-4FA6-8A92-B829D042565D}" destId="{D2CBE94C-2A96-4611-AB07-BE3D9F2E634B}" srcOrd="0" destOrd="0" presId="urn:microsoft.com/office/officeart/2005/8/layout/hierarchy2"/>
    <dgm:cxn modelId="{6DEBAD8D-8F56-4B0E-B108-1E37B34E8DD1}" type="presParOf" srcId="{D2CBE94C-2A96-4611-AB07-BE3D9F2E634B}" destId="{23162322-5A97-43B0-9835-9D6EE14B15C5}" srcOrd="0" destOrd="0" presId="urn:microsoft.com/office/officeart/2005/8/layout/hierarchy2"/>
    <dgm:cxn modelId="{BA65451B-3F1B-4035-82C9-60CFF278C986}" type="presParOf" srcId="{D2CBE94C-2A96-4611-AB07-BE3D9F2E634B}" destId="{BF3DF201-7236-45B4-A0E9-22555A9D8FA2}" srcOrd="1" destOrd="0" presId="urn:microsoft.com/office/officeart/2005/8/layout/hierarchy2"/>
    <dgm:cxn modelId="{598BA40B-AA50-4AC7-9B1F-5A7D570CDD3A}" type="presParOf" srcId="{BF3DF201-7236-45B4-A0E9-22555A9D8FA2}" destId="{B4E4B8D3-ED2B-4A99-8EF4-D0E63133FA9E}" srcOrd="0" destOrd="0" presId="urn:microsoft.com/office/officeart/2005/8/layout/hierarchy2"/>
    <dgm:cxn modelId="{3E633C95-145C-4CC2-96F4-CEEAF6914879}" type="presParOf" srcId="{B4E4B8D3-ED2B-4A99-8EF4-D0E63133FA9E}" destId="{182E7482-C7F1-4212-BA76-D33188F67666}" srcOrd="0" destOrd="0" presId="urn:microsoft.com/office/officeart/2005/8/layout/hierarchy2"/>
    <dgm:cxn modelId="{45E015C9-61F2-4C10-A094-01DBB0B6170C}" type="presParOf" srcId="{BF3DF201-7236-45B4-A0E9-22555A9D8FA2}" destId="{A6CBE606-8AED-4402-9EBC-672300DA4A92}" srcOrd="1" destOrd="0" presId="urn:microsoft.com/office/officeart/2005/8/layout/hierarchy2"/>
    <dgm:cxn modelId="{A2E23459-F5B8-4BBE-8FAF-2D6A4D479A9F}" type="presParOf" srcId="{A6CBE606-8AED-4402-9EBC-672300DA4A92}" destId="{0D9298A5-52DC-4C62-87FA-F2BDECD288C7}" srcOrd="0" destOrd="0" presId="urn:microsoft.com/office/officeart/2005/8/layout/hierarchy2"/>
    <dgm:cxn modelId="{4AA0B275-7E2E-4198-ABB8-C93D2704EF37}" type="presParOf" srcId="{A6CBE606-8AED-4402-9EBC-672300DA4A92}" destId="{6E3CD620-B120-4063-8C5E-776A56FFF853}" srcOrd="1" destOrd="0" presId="urn:microsoft.com/office/officeart/2005/8/layout/hierarchy2"/>
    <dgm:cxn modelId="{FBEF2A9D-AF09-4396-95A5-F1D315FE2075}" type="presParOf" srcId="{6E3CD620-B120-4063-8C5E-776A56FFF853}" destId="{DE53B7E3-DAB6-4F92-9DB7-03734EBD20D4}" srcOrd="0" destOrd="0" presId="urn:microsoft.com/office/officeart/2005/8/layout/hierarchy2"/>
    <dgm:cxn modelId="{A56404DF-4F79-4590-8438-EEFE5F071435}" type="presParOf" srcId="{DE53B7E3-DAB6-4F92-9DB7-03734EBD20D4}" destId="{93C3F33A-D7BC-4A24-804A-542F360AACBC}" srcOrd="0" destOrd="0" presId="urn:microsoft.com/office/officeart/2005/8/layout/hierarchy2"/>
    <dgm:cxn modelId="{8CFA03D7-601D-4E40-9B45-2674E65DB9F9}" type="presParOf" srcId="{6E3CD620-B120-4063-8C5E-776A56FFF853}" destId="{15540151-E8AB-4C3B-8A5C-888EBCFC4F56}" srcOrd="1" destOrd="0" presId="urn:microsoft.com/office/officeart/2005/8/layout/hierarchy2"/>
    <dgm:cxn modelId="{5B259764-0D51-4040-A7E2-BE5ED6C74274}" type="presParOf" srcId="{15540151-E8AB-4C3B-8A5C-888EBCFC4F56}" destId="{59E270D5-7F91-4F33-85E1-F37333BCD6B3}" srcOrd="0" destOrd="0" presId="urn:microsoft.com/office/officeart/2005/8/layout/hierarchy2"/>
    <dgm:cxn modelId="{863F2081-FDFF-4D0B-BB2B-D3F8C43BBA2E}" type="presParOf" srcId="{15540151-E8AB-4C3B-8A5C-888EBCFC4F56}" destId="{EA54F7BE-C317-4A04-950A-B0ED86AC34FE}" srcOrd="1" destOrd="0" presId="urn:microsoft.com/office/officeart/2005/8/layout/hierarchy2"/>
    <dgm:cxn modelId="{CE588815-1FE0-4C01-ABA3-40AEC73E9E94}" type="presParOf" srcId="{EA54F7BE-C317-4A04-950A-B0ED86AC34FE}" destId="{2DD6273A-BE62-4A60-B50D-9961926997AF}" srcOrd="0" destOrd="0" presId="urn:microsoft.com/office/officeart/2005/8/layout/hierarchy2"/>
    <dgm:cxn modelId="{EF7CAE74-6C95-4CAE-9FFC-45E89919AB39}" type="presParOf" srcId="{2DD6273A-BE62-4A60-B50D-9961926997AF}" destId="{95BF6454-649E-449C-A411-78A78F67AC39}" srcOrd="0" destOrd="0" presId="urn:microsoft.com/office/officeart/2005/8/layout/hierarchy2"/>
    <dgm:cxn modelId="{3AEC5017-C8D0-46DF-9A14-A9C6B8E89FF8}" type="presParOf" srcId="{EA54F7BE-C317-4A04-950A-B0ED86AC34FE}" destId="{E4CB27BE-C387-4281-8B1C-EE704391441F}" srcOrd="1" destOrd="0" presId="urn:microsoft.com/office/officeart/2005/8/layout/hierarchy2"/>
    <dgm:cxn modelId="{BA609343-949E-4FFE-B5B4-639907F213A9}" type="presParOf" srcId="{E4CB27BE-C387-4281-8B1C-EE704391441F}" destId="{0ECC73AB-F9D6-4FD4-B5A4-55C0CDD3C24A}" srcOrd="0" destOrd="0" presId="urn:microsoft.com/office/officeart/2005/8/layout/hierarchy2"/>
    <dgm:cxn modelId="{350985AB-F812-48CE-9C2C-1D909CECD3D3}" type="presParOf" srcId="{E4CB27BE-C387-4281-8B1C-EE704391441F}" destId="{04E292E9-3FCD-42F3-B3AB-F57CC51AAC5E}" srcOrd="1" destOrd="0" presId="urn:microsoft.com/office/officeart/2005/8/layout/hierarchy2"/>
    <dgm:cxn modelId="{95667D8C-F3AC-4697-8123-710D85175F7B}" type="presParOf" srcId="{6E3CD620-B120-4063-8C5E-776A56FFF853}" destId="{CB82A239-2AC0-42B7-9242-F5F5F6BFFA3A}" srcOrd="2" destOrd="0" presId="urn:microsoft.com/office/officeart/2005/8/layout/hierarchy2"/>
    <dgm:cxn modelId="{0BAA6906-F1D4-4FBA-B347-2066E1D510D1}" type="presParOf" srcId="{CB82A239-2AC0-42B7-9242-F5F5F6BFFA3A}" destId="{89B57D0C-9546-4489-B20A-A2AC4F291926}" srcOrd="0" destOrd="0" presId="urn:microsoft.com/office/officeart/2005/8/layout/hierarchy2"/>
    <dgm:cxn modelId="{429E3BDF-8EB5-4724-B59E-835112DE3AC2}" type="presParOf" srcId="{6E3CD620-B120-4063-8C5E-776A56FFF853}" destId="{B5DCE4DE-9B7C-4767-B2B7-FB88271E0332}" srcOrd="3" destOrd="0" presId="urn:microsoft.com/office/officeart/2005/8/layout/hierarchy2"/>
    <dgm:cxn modelId="{0FD171BB-8972-4321-8A32-FFC198D7A41C}" type="presParOf" srcId="{B5DCE4DE-9B7C-4767-B2B7-FB88271E0332}" destId="{7FE77D20-C070-4796-9ACB-39C954EA045B}" srcOrd="0" destOrd="0" presId="urn:microsoft.com/office/officeart/2005/8/layout/hierarchy2"/>
    <dgm:cxn modelId="{C2E2380E-BBE9-4FA5-9EA1-43C018D6B8E2}" type="presParOf" srcId="{B5DCE4DE-9B7C-4767-B2B7-FB88271E0332}" destId="{D890F4B9-8DAF-41A2-AC87-E427CDEA0B1D}" srcOrd="1" destOrd="0" presId="urn:microsoft.com/office/officeart/2005/8/layout/hierarchy2"/>
    <dgm:cxn modelId="{D9148065-6059-4AE5-ACBD-F0445BF1CA92}" type="presParOf" srcId="{D890F4B9-8DAF-41A2-AC87-E427CDEA0B1D}" destId="{2B68CAC1-7E30-490D-A3C2-5D43C133CFD9}" srcOrd="0" destOrd="0" presId="urn:microsoft.com/office/officeart/2005/8/layout/hierarchy2"/>
    <dgm:cxn modelId="{796159F7-9A1B-4A80-B6CE-4EFBC6A0C41E}" type="presParOf" srcId="{2B68CAC1-7E30-490D-A3C2-5D43C133CFD9}" destId="{B4115EE0-6636-428B-911D-526696EDA723}" srcOrd="0" destOrd="0" presId="urn:microsoft.com/office/officeart/2005/8/layout/hierarchy2"/>
    <dgm:cxn modelId="{9163A580-244B-4F02-AF51-E9F67E26EBBA}" type="presParOf" srcId="{D890F4B9-8DAF-41A2-AC87-E427CDEA0B1D}" destId="{AFC12E60-437B-4FF9-9E54-3C16AB7960CD}" srcOrd="1" destOrd="0" presId="urn:microsoft.com/office/officeart/2005/8/layout/hierarchy2"/>
    <dgm:cxn modelId="{42860F13-35DD-457C-823E-32A1DE55FDDF}" type="presParOf" srcId="{AFC12E60-437B-4FF9-9E54-3C16AB7960CD}" destId="{EAE72AA2-61FF-4F91-9FE6-8509E4A6DB06}" srcOrd="0" destOrd="0" presId="urn:microsoft.com/office/officeart/2005/8/layout/hierarchy2"/>
    <dgm:cxn modelId="{51B4752A-D990-482D-B80C-75F793AC629B}" type="presParOf" srcId="{AFC12E60-437B-4FF9-9E54-3C16AB7960CD}" destId="{324A7633-C77C-490E-8CB9-9C565A16605A}" srcOrd="1" destOrd="0" presId="urn:microsoft.com/office/officeart/2005/8/layout/hierarchy2"/>
    <dgm:cxn modelId="{AE59E3BB-FAF8-4F1F-8F58-453DCE7EF887}" type="presParOf" srcId="{BF3DF201-7236-45B4-A0E9-22555A9D8FA2}" destId="{4D46AC05-E463-4029-9AEB-A5AC5B26B361}" srcOrd="2" destOrd="0" presId="urn:microsoft.com/office/officeart/2005/8/layout/hierarchy2"/>
    <dgm:cxn modelId="{278FC566-8429-490C-B279-61832B877E09}" type="presParOf" srcId="{4D46AC05-E463-4029-9AEB-A5AC5B26B361}" destId="{5A65BD4A-C66C-42D0-9A02-8CE23CE3AEEE}" srcOrd="0" destOrd="0" presId="urn:microsoft.com/office/officeart/2005/8/layout/hierarchy2"/>
    <dgm:cxn modelId="{24C0459C-4A3F-4946-822B-693EE1D1E2B5}" type="presParOf" srcId="{BF3DF201-7236-45B4-A0E9-22555A9D8FA2}" destId="{87A3D95B-9C4A-4C71-A767-AFD0AD3AAE29}" srcOrd="3" destOrd="0" presId="urn:microsoft.com/office/officeart/2005/8/layout/hierarchy2"/>
    <dgm:cxn modelId="{D116B04F-02DF-4386-B467-C602EAD37C03}" type="presParOf" srcId="{87A3D95B-9C4A-4C71-A767-AFD0AD3AAE29}" destId="{78029538-46C4-4F97-9669-7A5B2556341E}" srcOrd="0" destOrd="0" presId="urn:microsoft.com/office/officeart/2005/8/layout/hierarchy2"/>
    <dgm:cxn modelId="{C1962C67-16A8-4B4E-BA3B-C05D96B98315}" type="presParOf" srcId="{87A3D95B-9C4A-4C71-A767-AFD0AD3AAE29}" destId="{BEC0AAFD-9BFC-4E01-87F6-5286DB80EFB1}" srcOrd="1" destOrd="0" presId="urn:microsoft.com/office/officeart/2005/8/layout/hierarchy2"/>
    <dgm:cxn modelId="{5146D1CE-7723-41AA-9DE8-C3045217E230}" type="presParOf" srcId="{BEC0AAFD-9BFC-4E01-87F6-5286DB80EFB1}" destId="{8279C7E3-F512-43FD-8DF6-DD64AB58B996}" srcOrd="0" destOrd="0" presId="urn:microsoft.com/office/officeart/2005/8/layout/hierarchy2"/>
    <dgm:cxn modelId="{6EF0B3DF-E8D0-4221-951F-44F589217094}" type="presParOf" srcId="{8279C7E3-F512-43FD-8DF6-DD64AB58B996}" destId="{753E7F04-86CB-4C99-A2D8-0271B8E223D0}" srcOrd="0" destOrd="0" presId="urn:microsoft.com/office/officeart/2005/8/layout/hierarchy2"/>
    <dgm:cxn modelId="{8DF7A751-EA28-4D9B-9672-E8F5111DAC41}" type="presParOf" srcId="{BEC0AAFD-9BFC-4E01-87F6-5286DB80EFB1}" destId="{B2E60601-EB72-4FD2-8773-1C8AC38E4742}" srcOrd="1" destOrd="0" presId="urn:microsoft.com/office/officeart/2005/8/layout/hierarchy2"/>
    <dgm:cxn modelId="{DF2A83A6-71C1-4E6D-80BE-98E923354BDC}" type="presParOf" srcId="{B2E60601-EB72-4FD2-8773-1C8AC38E4742}" destId="{CE7FCADB-78AD-4568-90D2-E95363E17D68}" srcOrd="0" destOrd="0" presId="urn:microsoft.com/office/officeart/2005/8/layout/hierarchy2"/>
    <dgm:cxn modelId="{CC39BECF-5F16-4ACA-AC90-FCCA25BF6E2F}" type="presParOf" srcId="{B2E60601-EB72-4FD2-8773-1C8AC38E4742}" destId="{F0B4D953-DB66-4C4F-ABF3-1F2137FA7C8E}" srcOrd="1" destOrd="0" presId="urn:microsoft.com/office/officeart/2005/8/layout/hierarchy2"/>
    <dgm:cxn modelId="{8BF06D0F-8D07-4DA2-A4FA-7A167C15674F}" type="presParOf" srcId="{F0B4D953-DB66-4C4F-ABF3-1F2137FA7C8E}" destId="{D40E9ED1-34E4-4A68-8645-5451A806A750}" srcOrd="0" destOrd="0" presId="urn:microsoft.com/office/officeart/2005/8/layout/hierarchy2"/>
    <dgm:cxn modelId="{BA7F3BC7-A47B-47F3-A701-95FDA0A935E4}" type="presParOf" srcId="{D40E9ED1-34E4-4A68-8645-5451A806A750}" destId="{01A66FA6-9F7A-4883-9775-9B94CECF2183}" srcOrd="0" destOrd="0" presId="urn:microsoft.com/office/officeart/2005/8/layout/hierarchy2"/>
    <dgm:cxn modelId="{3E8CC92A-07D3-40B3-B8CD-037C833071E3}" type="presParOf" srcId="{F0B4D953-DB66-4C4F-ABF3-1F2137FA7C8E}" destId="{0116CA8C-DDC5-4476-8785-F4230B4F60C9}" srcOrd="1" destOrd="0" presId="urn:microsoft.com/office/officeart/2005/8/layout/hierarchy2"/>
    <dgm:cxn modelId="{42EB5FEB-3F18-4909-B91F-B57E61BE0F5A}" type="presParOf" srcId="{0116CA8C-DDC5-4476-8785-F4230B4F60C9}" destId="{9AF3306F-B5B8-420E-8B82-03CEA47FF586}" srcOrd="0" destOrd="0" presId="urn:microsoft.com/office/officeart/2005/8/layout/hierarchy2"/>
    <dgm:cxn modelId="{112FB173-E9E6-467F-B835-48420D05C2E3}" type="presParOf" srcId="{0116CA8C-DDC5-4476-8785-F4230B4F60C9}" destId="{B26AF058-FEBA-4600-95E7-42CAFA3B2D63}" srcOrd="1" destOrd="0" presId="urn:microsoft.com/office/officeart/2005/8/layout/hierarchy2"/>
    <dgm:cxn modelId="{6B4F1326-A44B-4A85-A7E2-67C0C76770B3}" type="presParOf" srcId="{BEC0AAFD-9BFC-4E01-87F6-5286DB80EFB1}" destId="{BF2EA929-7CA1-48AE-BBA9-2A9D8FCC9349}" srcOrd="2" destOrd="0" presId="urn:microsoft.com/office/officeart/2005/8/layout/hierarchy2"/>
    <dgm:cxn modelId="{2D3F5D49-33DA-448F-AB46-F05B9B782AF7}" type="presParOf" srcId="{BF2EA929-7CA1-48AE-BBA9-2A9D8FCC9349}" destId="{253C17F1-DD05-4478-8D03-1261243685B2}" srcOrd="0" destOrd="0" presId="urn:microsoft.com/office/officeart/2005/8/layout/hierarchy2"/>
    <dgm:cxn modelId="{801851A0-1123-4C06-9776-52E5D07CE865}" type="presParOf" srcId="{BEC0AAFD-9BFC-4E01-87F6-5286DB80EFB1}" destId="{95AF2A87-6677-4AD3-8DDF-93F079923F31}" srcOrd="3" destOrd="0" presId="urn:microsoft.com/office/officeart/2005/8/layout/hierarchy2"/>
    <dgm:cxn modelId="{0BC78A05-CC08-4ABA-A279-1BF5C2E41D2D}" type="presParOf" srcId="{95AF2A87-6677-4AD3-8DDF-93F079923F31}" destId="{A319C31D-BD43-46A6-B03A-D0832F396793}" srcOrd="0" destOrd="0" presId="urn:microsoft.com/office/officeart/2005/8/layout/hierarchy2"/>
    <dgm:cxn modelId="{6D9588CB-3B6A-4D7D-93C5-4D91630F2A0E}" type="presParOf" srcId="{95AF2A87-6677-4AD3-8DDF-93F079923F31}" destId="{4B845A97-73D6-4548-AB44-642C49EC7233}" srcOrd="1" destOrd="0" presId="urn:microsoft.com/office/officeart/2005/8/layout/hierarchy2"/>
    <dgm:cxn modelId="{BEC7C5AA-64DA-4EE0-BEC1-CE0A0807252E}" type="presParOf" srcId="{4B845A97-73D6-4548-AB44-642C49EC7233}" destId="{71445EEE-C633-441F-8095-9CB9FE841363}" srcOrd="0" destOrd="0" presId="urn:microsoft.com/office/officeart/2005/8/layout/hierarchy2"/>
    <dgm:cxn modelId="{83FD3D2B-62E9-4633-92E4-DB42932FCBE1}" type="presParOf" srcId="{71445EEE-C633-441F-8095-9CB9FE841363}" destId="{43823C1C-E4AD-4BD9-8CDC-45BBD7B9B55D}" srcOrd="0" destOrd="0" presId="urn:microsoft.com/office/officeart/2005/8/layout/hierarchy2"/>
    <dgm:cxn modelId="{7A4CB4E5-B7B0-4271-9509-2916751D83EA}" type="presParOf" srcId="{4B845A97-73D6-4548-AB44-642C49EC7233}" destId="{D101E162-E751-48F1-9204-412163A9B9BC}" srcOrd="1" destOrd="0" presId="urn:microsoft.com/office/officeart/2005/8/layout/hierarchy2"/>
    <dgm:cxn modelId="{2B581E3D-4658-43F6-94CD-EC8C886687B6}" type="presParOf" srcId="{D101E162-E751-48F1-9204-412163A9B9BC}" destId="{8D8303C3-9B57-4AB8-98D2-4F52DB57C7C4}" srcOrd="0" destOrd="0" presId="urn:microsoft.com/office/officeart/2005/8/layout/hierarchy2"/>
    <dgm:cxn modelId="{6AF93647-83C1-4D25-99D4-B8357C90C694}" type="presParOf" srcId="{D101E162-E751-48F1-9204-412163A9B9BC}" destId="{FA5462E5-5112-41BF-9AE8-62B55B762E7C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6EB770E-5575-4C7A-A141-3B6BC03B1338}">
      <dsp:nvSpPr>
        <dsp:cNvPr id="0" name=""/>
        <dsp:cNvSpPr/>
      </dsp:nvSpPr>
      <dsp:spPr>
        <a:xfrm>
          <a:off x="0" y="0"/>
          <a:ext cx="6610334" cy="7560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0" kern="1200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RECESSO ATIPICO: vendita </a:t>
          </a:r>
          <a:r>
            <a:rPr lang="it-IT" sz="2000" b="0" kern="1200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della </a:t>
          </a:r>
          <a:r>
            <a:rPr lang="it-IT" sz="2000" b="0" kern="1200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quota</a:t>
          </a:r>
          <a:endParaRPr lang="it-IT" sz="2000" b="0" kern="120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0" y="0"/>
        <a:ext cx="5838750" cy="756084"/>
      </dsp:txXfrm>
    </dsp:sp>
    <dsp:sp modelId="{CD5CC82D-B8B7-48F8-9AB7-B770B0A5944A}">
      <dsp:nvSpPr>
        <dsp:cNvPr id="0" name=""/>
        <dsp:cNvSpPr/>
      </dsp:nvSpPr>
      <dsp:spPr>
        <a:xfrm>
          <a:off x="583264" y="882097"/>
          <a:ext cx="6610334" cy="7560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000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-2000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0" kern="1200" cap="none" spc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Ad uno o più soci</a:t>
          </a:r>
          <a:endParaRPr lang="it-IT" sz="2000" b="0" kern="120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583264" y="882097"/>
        <a:ext cx="5535615" cy="756084"/>
      </dsp:txXfrm>
    </dsp:sp>
    <dsp:sp modelId="{E4E7B64B-CE92-4B64-81FB-DF60503E9C7D}">
      <dsp:nvSpPr>
        <dsp:cNvPr id="0" name=""/>
        <dsp:cNvSpPr/>
      </dsp:nvSpPr>
      <dsp:spPr>
        <a:xfrm>
          <a:off x="1166529" y="1764195"/>
          <a:ext cx="6610334" cy="7560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0" kern="1200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Ad un terzo da questi designato (azioni proprie)</a:t>
          </a:r>
          <a:endParaRPr lang="it-IT" sz="2000" b="0" kern="120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1166529" y="1764195"/>
        <a:ext cx="5535615" cy="756084"/>
      </dsp:txXfrm>
    </dsp:sp>
    <dsp:sp modelId="{D40BD6D7-95AF-44BE-80D9-B6E879627DB9}">
      <dsp:nvSpPr>
        <dsp:cNvPr id="0" name=""/>
        <dsp:cNvSpPr/>
      </dsp:nvSpPr>
      <dsp:spPr>
        <a:xfrm>
          <a:off x="6118879" y="573363"/>
          <a:ext cx="491454" cy="491454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800" kern="1200"/>
        </a:p>
      </dsp:txBody>
      <dsp:txXfrm>
        <a:off x="6118879" y="573363"/>
        <a:ext cx="491454" cy="491454"/>
      </dsp:txXfrm>
    </dsp:sp>
    <dsp:sp modelId="{17A635D7-8076-44A8-972E-F03261C6709B}">
      <dsp:nvSpPr>
        <dsp:cNvPr id="0" name=""/>
        <dsp:cNvSpPr/>
      </dsp:nvSpPr>
      <dsp:spPr>
        <a:xfrm>
          <a:off x="6702144" y="1450421"/>
          <a:ext cx="491454" cy="491454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-4000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800" kern="1200"/>
        </a:p>
      </dsp:txBody>
      <dsp:txXfrm>
        <a:off x="6702144" y="1450421"/>
        <a:ext cx="491454" cy="49145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6EB770E-5575-4C7A-A141-3B6BC03B1338}">
      <dsp:nvSpPr>
        <dsp:cNvPr id="0" name=""/>
        <dsp:cNvSpPr/>
      </dsp:nvSpPr>
      <dsp:spPr>
        <a:xfrm>
          <a:off x="0" y="0"/>
          <a:ext cx="6549127" cy="7694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0" kern="1200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RECESSO TIPICO: riduzione </a:t>
          </a:r>
          <a:r>
            <a:rPr lang="it-IT" sz="2000" b="0" kern="1200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del </a:t>
          </a:r>
          <a:r>
            <a:rPr lang="it-IT" sz="2000" b="0" kern="1200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patrimonio</a:t>
          </a:r>
          <a:endParaRPr lang="it-IT" sz="2000" b="0" kern="120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0" y="0"/>
        <a:ext cx="5763882" cy="769471"/>
      </dsp:txXfrm>
    </dsp:sp>
    <dsp:sp modelId="{CD5CC82D-B8B7-48F8-9AB7-B770B0A5944A}">
      <dsp:nvSpPr>
        <dsp:cNvPr id="0" name=""/>
        <dsp:cNvSpPr/>
      </dsp:nvSpPr>
      <dsp:spPr>
        <a:xfrm>
          <a:off x="577864" y="897716"/>
          <a:ext cx="6549127" cy="7694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20000"/>
                <a:shade val="51000"/>
                <a:satMod val="130000"/>
              </a:schemeClr>
            </a:gs>
            <a:gs pos="80000">
              <a:schemeClr val="accent6">
                <a:alpha val="90000"/>
                <a:hueOff val="0"/>
                <a:satOff val="0"/>
                <a:lumOff val="0"/>
                <a:alphaOff val="-20000"/>
                <a:shade val="93000"/>
                <a:satMod val="13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2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0" kern="1200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Utilizzando (i) le riserve o (</a:t>
          </a:r>
          <a:r>
            <a:rPr lang="it-IT" sz="2000" b="0" kern="1200" cap="none" spc="0" dirty="0" err="1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ii</a:t>
          </a:r>
          <a:r>
            <a:rPr lang="it-IT" sz="2000" b="0" kern="1200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) il capitale </a:t>
          </a:r>
          <a:endParaRPr lang="it-IT" sz="2000" b="0" kern="120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577864" y="897716"/>
        <a:ext cx="5471107" cy="769471"/>
      </dsp:txXfrm>
    </dsp:sp>
    <dsp:sp modelId="{E4E7B64B-CE92-4B64-81FB-DF60503E9C7D}">
      <dsp:nvSpPr>
        <dsp:cNvPr id="0" name=""/>
        <dsp:cNvSpPr/>
      </dsp:nvSpPr>
      <dsp:spPr>
        <a:xfrm>
          <a:off x="1155728" y="1795432"/>
          <a:ext cx="6549127" cy="7694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chemeClr>
            </a:gs>
            <a:gs pos="80000">
              <a:schemeClr val="accent6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0" kern="1200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Assegnando (i) denaro o (</a:t>
          </a:r>
          <a:r>
            <a:rPr lang="it-IT" sz="2000" b="0" kern="1200" cap="none" spc="0" dirty="0" err="1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ii</a:t>
          </a:r>
          <a:r>
            <a:rPr lang="it-IT" sz="2000" b="0" kern="1200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) beni</a:t>
          </a:r>
          <a:endParaRPr lang="it-IT" sz="2000" b="0" kern="120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1155728" y="1795432"/>
        <a:ext cx="5471107" cy="769471"/>
      </dsp:txXfrm>
    </dsp:sp>
    <dsp:sp modelId="{D40BD6D7-95AF-44BE-80D9-B6E879627DB9}">
      <dsp:nvSpPr>
        <dsp:cNvPr id="0" name=""/>
        <dsp:cNvSpPr/>
      </dsp:nvSpPr>
      <dsp:spPr>
        <a:xfrm>
          <a:off x="6048971" y="583515"/>
          <a:ext cx="500156" cy="500156"/>
        </a:xfrm>
        <a:prstGeom prst="downArrow">
          <a:avLst>
            <a:gd name="adj1" fmla="val 55000"/>
            <a:gd name="adj2" fmla="val 45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800" kern="1200"/>
        </a:p>
      </dsp:txBody>
      <dsp:txXfrm>
        <a:off x="6048971" y="583515"/>
        <a:ext cx="500156" cy="500156"/>
      </dsp:txXfrm>
    </dsp:sp>
    <dsp:sp modelId="{17A635D7-8076-44A8-972E-F03261C6709B}">
      <dsp:nvSpPr>
        <dsp:cNvPr id="0" name=""/>
        <dsp:cNvSpPr/>
      </dsp:nvSpPr>
      <dsp:spPr>
        <a:xfrm>
          <a:off x="6626835" y="1476102"/>
          <a:ext cx="500156" cy="500156"/>
        </a:xfrm>
        <a:prstGeom prst="downArrow">
          <a:avLst>
            <a:gd name="adj1" fmla="val 55000"/>
            <a:gd name="adj2" fmla="val 45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-40000"/>
          </a:schemeClr>
        </a:solidFill>
        <a:ln w="952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800" kern="1200"/>
        </a:p>
      </dsp:txBody>
      <dsp:txXfrm>
        <a:off x="6626835" y="1476102"/>
        <a:ext cx="500156" cy="50015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08BCA29-A75A-452E-8B4A-E3BDFFCA134A}">
      <dsp:nvSpPr>
        <dsp:cNvPr id="0" name=""/>
        <dsp:cNvSpPr/>
      </dsp:nvSpPr>
      <dsp:spPr>
        <a:xfrm>
          <a:off x="520" y="953226"/>
          <a:ext cx="2235764" cy="11178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alpha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alpha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alpha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Partecipazioni non qualificate</a:t>
          </a:r>
          <a:endParaRPr lang="it-IT" sz="2400" kern="1200" dirty="0"/>
        </a:p>
      </dsp:txBody>
      <dsp:txXfrm>
        <a:off x="520" y="953226"/>
        <a:ext cx="2235764" cy="1117882"/>
      </dsp:txXfrm>
    </dsp:sp>
    <dsp:sp modelId="{DEDE8C3E-9C1A-488E-A622-055B776B1F40}">
      <dsp:nvSpPr>
        <dsp:cNvPr id="0" name=""/>
        <dsp:cNvSpPr/>
      </dsp:nvSpPr>
      <dsp:spPr>
        <a:xfrm rot="19457599">
          <a:off x="2132766" y="1157510"/>
          <a:ext cx="1101340" cy="66533"/>
        </a:xfrm>
        <a:custGeom>
          <a:avLst/>
          <a:gdLst/>
          <a:ahLst/>
          <a:cxnLst/>
          <a:rect l="0" t="0" r="0" b="0"/>
          <a:pathLst>
            <a:path>
              <a:moveTo>
                <a:pt x="0" y="33266"/>
              </a:moveTo>
              <a:lnTo>
                <a:pt x="1101340" y="33266"/>
              </a:lnTo>
            </a:path>
          </a:pathLst>
        </a:custGeom>
        <a:noFill/>
        <a:ln w="254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400" kern="1200"/>
        </a:p>
      </dsp:txBody>
      <dsp:txXfrm rot="19457599">
        <a:off x="2655903" y="1163243"/>
        <a:ext cx="55067" cy="55067"/>
      </dsp:txXfrm>
    </dsp:sp>
    <dsp:sp modelId="{1D1A6ECC-7596-4063-9F9E-326CC797D443}">
      <dsp:nvSpPr>
        <dsp:cNvPr id="0" name=""/>
        <dsp:cNvSpPr/>
      </dsp:nvSpPr>
      <dsp:spPr>
        <a:xfrm>
          <a:off x="3130589" y="310444"/>
          <a:ext cx="2235764" cy="11178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alpha val="7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alpha val="7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alpha val="7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Plusvalenze</a:t>
          </a:r>
          <a:endParaRPr lang="it-IT" sz="2400" kern="1200" dirty="0"/>
        </a:p>
      </dsp:txBody>
      <dsp:txXfrm>
        <a:off x="3130589" y="310444"/>
        <a:ext cx="2235764" cy="1117882"/>
      </dsp:txXfrm>
    </dsp:sp>
    <dsp:sp modelId="{3BEA5AAF-30AD-469F-A32D-797A7F39C338}">
      <dsp:nvSpPr>
        <dsp:cNvPr id="0" name=""/>
        <dsp:cNvSpPr/>
      </dsp:nvSpPr>
      <dsp:spPr>
        <a:xfrm>
          <a:off x="5366354" y="836119"/>
          <a:ext cx="894305" cy="66533"/>
        </a:xfrm>
        <a:custGeom>
          <a:avLst/>
          <a:gdLst/>
          <a:ahLst/>
          <a:cxnLst/>
          <a:rect l="0" t="0" r="0" b="0"/>
          <a:pathLst>
            <a:path>
              <a:moveTo>
                <a:pt x="0" y="33266"/>
              </a:moveTo>
              <a:lnTo>
                <a:pt x="894305" y="33266"/>
              </a:lnTo>
            </a:path>
          </a:pathLst>
        </a:custGeom>
        <a:noFill/>
        <a:ln w="25400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400" kern="1200"/>
        </a:p>
      </dsp:txBody>
      <dsp:txXfrm>
        <a:off x="5791149" y="847028"/>
        <a:ext cx="44715" cy="44715"/>
      </dsp:txXfrm>
    </dsp:sp>
    <dsp:sp modelId="{C84A3D14-8FB8-4FF0-8F4E-D5A5B4987830}">
      <dsp:nvSpPr>
        <dsp:cNvPr id="0" name=""/>
        <dsp:cNvSpPr/>
      </dsp:nvSpPr>
      <dsp:spPr>
        <a:xfrm>
          <a:off x="6260659" y="310444"/>
          <a:ext cx="2235764" cy="11178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Imposta sostitutiva del 20%</a:t>
          </a:r>
          <a:endParaRPr lang="it-IT" sz="1800" kern="1200" dirty="0"/>
        </a:p>
      </dsp:txBody>
      <dsp:txXfrm>
        <a:off x="6260659" y="310444"/>
        <a:ext cx="2235764" cy="1117882"/>
      </dsp:txXfrm>
    </dsp:sp>
    <dsp:sp modelId="{9008E6F1-1C5A-48E4-9519-F6E8C47DE8B1}">
      <dsp:nvSpPr>
        <dsp:cNvPr id="0" name=""/>
        <dsp:cNvSpPr/>
      </dsp:nvSpPr>
      <dsp:spPr>
        <a:xfrm rot="2142401">
          <a:off x="2132766" y="1800292"/>
          <a:ext cx="1101340" cy="66533"/>
        </a:xfrm>
        <a:custGeom>
          <a:avLst/>
          <a:gdLst/>
          <a:ahLst/>
          <a:cxnLst/>
          <a:rect l="0" t="0" r="0" b="0"/>
          <a:pathLst>
            <a:path>
              <a:moveTo>
                <a:pt x="0" y="33266"/>
              </a:moveTo>
              <a:lnTo>
                <a:pt x="1101340" y="33266"/>
              </a:lnTo>
            </a:path>
          </a:pathLst>
        </a:custGeom>
        <a:noFill/>
        <a:ln w="254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400" kern="1200"/>
        </a:p>
      </dsp:txBody>
      <dsp:txXfrm rot="2142401">
        <a:off x="2655903" y="1806025"/>
        <a:ext cx="55067" cy="55067"/>
      </dsp:txXfrm>
    </dsp:sp>
    <dsp:sp modelId="{BE8001D7-9A6B-4B6E-ABFC-5301856A3A64}">
      <dsp:nvSpPr>
        <dsp:cNvPr id="0" name=""/>
        <dsp:cNvSpPr/>
      </dsp:nvSpPr>
      <dsp:spPr>
        <a:xfrm>
          <a:off x="3130589" y="1596009"/>
          <a:ext cx="2235764" cy="11178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alpha val="7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alpha val="7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alpha val="7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Minusvalenze</a:t>
          </a:r>
          <a:endParaRPr lang="it-IT" sz="2400" kern="1200" dirty="0"/>
        </a:p>
      </dsp:txBody>
      <dsp:txXfrm>
        <a:off x="3130589" y="1596009"/>
        <a:ext cx="2235764" cy="1117882"/>
      </dsp:txXfrm>
    </dsp:sp>
    <dsp:sp modelId="{896B7D96-2A4F-4B05-83E5-BDB75EFD91AD}">
      <dsp:nvSpPr>
        <dsp:cNvPr id="0" name=""/>
        <dsp:cNvSpPr/>
      </dsp:nvSpPr>
      <dsp:spPr>
        <a:xfrm>
          <a:off x="5366354" y="2121683"/>
          <a:ext cx="894305" cy="66533"/>
        </a:xfrm>
        <a:custGeom>
          <a:avLst/>
          <a:gdLst/>
          <a:ahLst/>
          <a:cxnLst/>
          <a:rect l="0" t="0" r="0" b="0"/>
          <a:pathLst>
            <a:path>
              <a:moveTo>
                <a:pt x="0" y="33266"/>
              </a:moveTo>
              <a:lnTo>
                <a:pt x="894305" y="33266"/>
              </a:lnTo>
            </a:path>
          </a:pathLst>
        </a:custGeom>
        <a:noFill/>
        <a:ln w="25400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400" kern="1200"/>
        </a:p>
      </dsp:txBody>
      <dsp:txXfrm>
        <a:off x="5791149" y="2132592"/>
        <a:ext cx="44715" cy="44715"/>
      </dsp:txXfrm>
    </dsp:sp>
    <dsp:sp modelId="{A9CFE256-8535-47E1-88EE-9276054F85BA}">
      <dsp:nvSpPr>
        <dsp:cNvPr id="0" name=""/>
        <dsp:cNvSpPr/>
      </dsp:nvSpPr>
      <dsp:spPr>
        <a:xfrm>
          <a:off x="6260659" y="1596009"/>
          <a:ext cx="2235764" cy="11178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Deducibili limitatamente al 62,50%</a:t>
          </a:r>
          <a:endParaRPr lang="it-IT" sz="1800" kern="1200" dirty="0"/>
        </a:p>
      </dsp:txBody>
      <dsp:txXfrm>
        <a:off x="6260659" y="1596009"/>
        <a:ext cx="2235764" cy="1117882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08BCA29-A75A-452E-8B4A-E3BDFFCA134A}">
      <dsp:nvSpPr>
        <dsp:cNvPr id="0" name=""/>
        <dsp:cNvSpPr/>
      </dsp:nvSpPr>
      <dsp:spPr>
        <a:xfrm>
          <a:off x="520" y="953226"/>
          <a:ext cx="2235764" cy="11178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alpha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alpha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alpha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Partecipazioni qualificate</a:t>
          </a:r>
          <a:endParaRPr lang="it-IT" sz="2400" kern="1200" dirty="0"/>
        </a:p>
      </dsp:txBody>
      <dsp:txXfrm>
        <a:off x="520" y="953226"/>
        <a:ext cx="2235764" cy="1117882"/>
      </dsp:txXfrm>
    </dsp:sp>
    <dsp:sp modelId="{DEDE8C3E-9C1A-488E-A622-055B776B1F40}">
      <dsp:nvSpPr>
        <dsp:cNvPr id="0" name=""/>
        <dsp:cNvSpPr/>
      </dsp:nvSpPr>
      <dsp:spPr>
        <a:xfrm rot="19457599">
          <a:off x="2132766" y="1157510"/>
          <a:ext cx="1101340" cy="66533"/>
        </a:xfrm>
        <a:custGeom>
          <a:avLst/>
          <a:gdLst/>
          <a:ahLst/>
          <a:cxnLst/>
          <a:rect l="0" t="0" r="0" b="0"/>
          <a:pathLst>
            <a:path>
              <a:moveTo>
                <a:pt x="0" y="33266"/>
              </a:moveTo>
              <a:lnTo>
                <a:pt x="1101340" y="33266"/>
              </a:lnTo>
            </a:path>
          </a:pathLst>
        </a:custGeom>
        <a:noFill/>
        <a:ln w="254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400" kern="1200"/>
        </a:p>
      </dsp:txBody>
      <dsp:txXfrm rot="19457599">
        <a:off x="2655903" y="1163243"/>
        <a:ext cx="55067" cy="55067"/>
      </dsp:txXfrm>
    </dsp:sp>
    <dsp:sp modelId="{1D1A6ECC-7596-4063-9F9E-326CC797D443}">
      <dsp:nvSpPr>
        <dsp:cNvPr id="0" name=""/>
        <dsp:cNvSpPr/>
      </dsp:nvSpPr>
      <dsp:spPr>
        <a:xfrm>
          <a:off x="3130589" y="310444"/>
          <a:ext cx="2235764" cy="11178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alpha val="7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alpha val="7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alpha val="7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Plusvalenze</a:t>
          </a:r>
          <a:endParaRPr lang="it-IT" sz="2400" kern="1200" dirty="0"/>
        </a:p>
      </dsp:txBody>
      <dsp:txXfrm>
        <a:off x="3130589" y="310444"/>
        <a:ext cx="2235764" cy="1117882"/>
      </dsp:txXfrm>
    </dsp:sp>
    <dsp:sp modelId="{3BEA5AAF-30AD-469F-A32D-797A7F39C338}">
      <dsp:nvSpPr>
        <dsp:cNvPr id="0" name=""/>
        <dsp:cNvSpPr/>
      </dsp:nvSpPr>
      <dsp:spPr>
        <a:xfrm>
          <a:off x="5366354" y="836119"/>
          <a:ext cx="894305" cy="66533"/>
        </a:xfrm>
        <a:custGeom>
          <a:avLst/>
          <a:gdLst/>
          <a:ahLst/>
          <a:cxnLst/>
          <a:rect l="0" t="0" r="0" b="0"/>
          <a:pathLst>
            <a:path>
              <a:moveTo>
                <a:pt x="0" y="33266"/>
              </a:moveTo>
              <a:lnTo>
                <a:pt x="894305" y="33266"/>
              </a:lnTo>
            </a:path>
          </a:pathLst>
        </a:custGeom>
        <a:noFill/>
        <a:ln w="25400" cap="flat" cmpd="sng" algn="ctr">
          <a:solidFill>
            <a:schemeClr val="accent5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400" kern="1200"/>
        </a:p>
      </dsp:txBody>
      <dsp:txXfrm>
        <a:off x="5791149" y="847028"/>
        <a:ext cx="44715" cy="44715"/>
      </dsp:txXfrm>
    </dsp:sp>
    <dsp:sp modelId="{C84A3D14-8FB8-4FF0-8F4E-D5A5B4987830}">
      <dsp:nvSpPr>
        <dsp:cNvPr id="0" name=""/>
        <dsp:cNvSpPr/>
      </dsp:nvSpPr>
      <dsp:spPr>
        <a:xfrm>
          <a:off x="6260659" y="310444"/>
          <a:ext cx="2235764" cy="11178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Tassate limitatamente al 49,72%</a:t>
          </a:r>
          <a:endParaRPr lang="it-IT" sz="1800" kern="1200" dirty="0"/>
        </a:p>
      </dsp:txBody>
      <dsp:txXfrm>
        <a:off x="6260659" y="310444"/>
        <a:ext cx="2235764" cy="1117882"/>
      </dsp:txXfrm>
    </dsp:sp>
    <dsp:sp modelId="{9008E6F1-1C5A-48E4-9519-F6E8C47DE8B1}">
      <dsp:nvSpPr>
        <dsp:cNvPr id="0" name=""/>
        <dsp:cNvSpPr/>
      </dsp:nvSpPr>
      <dsp:spPr>
        <a:xfrm rot="2142401">
          <a:off x="2132766" y="1800292"/>
          <a:ext cx="1101340" cy="66533"/>
        </a:xfrm>
        <a:custGeom>
          <a:avLst/>
          <a:gdLst/>
          <a:ahLst/>
          <a:cxnLst/>
          <a:rect l="0" t="0" r="0" b="0"/>
          <a:pathLst>
            <a:path>
              <a:moveTo>
                <a:pt x="0" y="33266"/>
              </a:moveTo>
              <a:lnTo>
                <a:pt x="1101340" y="33266"/>
              </a:lnTo>
            </a:path>
          </a:pathLst>
        </a:custGeom>
        <a:noFill/>
        <a:ln w="254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400" kern="1200"/>
        </a:p>
      </dsp:txBody>
      <dsp:txXfrm rot="2142401">
        <a:off x="2655903" y="1806025"/>
        <a:ext cx="55067" cy="55067"/>
      </dsp:txXfrm>
    </dsp:sp>
    <dsp:sp modelId="{BE8001D7-9A6B-4B6E-ABFC-5301856A3A64}">
      <dsp:nvSpPr>
        <dsp:cNvPr id="0" name=""/>
        <dsp:cNvSpPr/>
      </dsp:nvSpPr>
      <dsp:spPr>
        <a:xfrm>
          <a:off x="3130589" y="1596009"/>
          <a:ext cx="2235764" cy="11178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alpha val="7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alpha val="7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alpha val="7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Minusvalenze</a:t>
          </a:r>
          <a:endParaRPr lang="it-IT" sz="2400" kern="1200" dirty="0"/>
        </a:p>
      </dsp:txBody>
      <dsp:txXfrm>
        <a:off x="3130589" y="1596009"/>
        <a:ext cx="2235764" cy="1117882"/>
      </dsp:txXfrm>
    </dsp:sp>
    <dsp:sp modelId="{896B7D96-2A4F-4B05-83E5-BDB75EFD91AD}">
      <dsp:nvSpPr>
        <dsp:cNvPr id="0" name=""/>
        <dsp:cNvSpPr/>
      </dsp:nvSpPr>
      <dsp:spPr>
        <a:xfrm>
          <a:off x="5366354" y="2121683"/>
          <a:ext cx="894305" cy="66533"/>
        </a:xfrm>
        <a:custGeom>
          <a:avLst/>
          <a:gdLst/>
          <a:ahLst/>
          <a:cxnLst/>
          <a:rect l="0" t="0" r="0" b="0"/>
          <a:pathLst>
            <a:path>
              <a:moveTo>
                <a:pt x="0" y="33266"/>
              </a:moveTo>
              <a:lnTo>
                <a:pt x="894305" y="33266"/>
              </a:lnTo>
            </a:path>
          </a:pathLst>
        </a:custGeom>
        <a:noFill/>
        <a:ln w="25400" cap="flat" cmpd="sng" algn="ctr">
          <a:solidFill>
            <a:schemeClr val="accent5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400" kern="1200"/>
        </a:p>
      </dsp:txBody>
      <dsp:txXfrm>
        <a:off x="5791149" y="2132592"/>
        <a:ext cx="44715" cy="44715"/>
      </dsp:txXfrm>
    </dsp:sp>
    <dsp:sp modelId="{A9CFE256-8535-47E1-88EE-9276054F85BA}">
      <dsp:nvSpPr>
        <dsp:cNvPr id="0" name=""/>
        <dsp:cNvSpPr/>
      </dsp:nvSpPr>
      <dsp:spPr>
        <a:xfrm>
          <a:off x="6260659" y="1596009"/>
          <a:ext cx="2235764" cy="11178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Deducibili limitatamente al 49,72%</a:t>
          </a:r>
          <a:endParaRPr lang="it-IT" sz="1800" kern="1200" dirty="0"/>
        </a:p>
      </dsp:txBody>
      <dsp:txXfrm>
        <a:off x="6260659" y="1596009"/>
        <a:ext cx="2235764" cy="1117882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3162322-5A97-43B0-9835-9D6EE14B15C5}">
      <dsp:nvSpPr>
        <dsp:cNvPr id="0" name=""/>
        <dsp:cNvSpPr/>
      </dsp:nvSpPr>
      <dsp:spPr>
        <a:xfrm>
          <a:off x="98868" y="2088230"/>
          <a:ext cx="1736836" cy="10238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shade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shade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smtClean="0"/>
            <a:t>Ditte individuali e società di persone</a:t>
          </a:r>
          <a:endParaRPr lang="it-IT" sz="1600" kern="1200" dirty="0"/>
        </a:p>
      </dsp:txBody>
      <dsp:txXfrm>
        <a:off x="98868" y="2088230"/>
        <a:ext cx="1736836" cy="1023891"/>
      </dsp:txXfrm>
    </dsp:sp>
    <dsp:sp modelId="{B4E4B8D3-ED2B-4A99-8EF4-D0E63133FA9E}">
      <dsp:nvSpPr>
        <dsp:cNvPr id="0" name=""/>
        <dsp:cNvSpPr/>
      </dsp:nvSpPr>
      <dsp:spPr>
        <a:xfrm rot="18055627">
          <a:off x="1552771" y="2085806"/>
          <a:ext cx="1164205" cy="30058"/>
        </a:xfrm>
        <a:custGeom>
          <a:avLst/>
          <a:gdLst/>
          <a:ahLst/>
          <a:cxnLst/>
          <a:rect l="0" t="0" r="0" b="0"/>
          <a:pathLst>
            <a:path>
              <a:moveTo>
                <a:pt x="0" y="15029"/>
              </a:moveTo>
              <a:lnTo>
                <a:pt x="1164205" y="15029"/>
              </a:lnTo>
            </a:path>
          </a:pathLst>
        </a:custGeom>
        <a:noFill/>
        <a:ln w="254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18055627">
        <a:off x="2105769" y="2071730"/>
        <a:ext cx="58210" cy="58210"/>
      </dsp:txXfrm>
    </dsp:sp>
    <dsp:sp modelId="{0D9298A5-52DC-4C62-87FA-F2BDECD288C7}">
      <dsp:nvSpPr>
        <dsp:cNvPr id="0" name=""/>
        <dsp:cNvSpPr/>
      </dsp:nvSpPr>
      <dsp:spPr>
        <a:xfrm>
          <a:off x="2434044" y="1167286"/>
          <a:ext cx="1736836" cy="8684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NO PEX</a:t>
          </a:r>
        </a:p>
      </dsp:txBody>
      <dsp:txXfrm>
        <a:off x="2434044" y="1167286"/>
        <a:ext cx="1736836" cy="868418"/>
      </dsp:txXfrm>
    </dsp:sp>
    <dsp:sp modelId="{DE53B7E3-DAB6-4F92-9DB7-03734EBD20D4}">
      <dsp:nvSpPr>
        <dsp:cNvPr id="0" name=""/>
        <dsp:cNvSpPr/>
      </dsp:nvSpPr>
      <dsp:spPr>
        <a:xfrm rot="19457599">
          <a:off x="4090463" y="1336795"/>
          <a:ext cx="855568" cy="30058"/>
        </a:xfrm>
        <a:custGeom>
          <a:avLst/>
          <a:gdLst/>
          <a:ahLst/>
          <a:cxnLst/>
          <a:rect l="0" t="0" r="0" b="0"/>
          <a:pathLst>
            <a:path>
              <a:moveTo>
                <a:pt x="0" y="15029"/>
              </a:moveTo>
              <a:lnTo>
                <a:pt x="855568" y="15029"/>
              </a:lnTo>
            </a:path>
          </a:pathLst>
        </a:custGeom>
        <a:noFill/>
        <a:ln w="25400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19457599">
        <a:off x="4496858" y="1330435"/>
        <a:ext cx="42778" cy="42778"/>
      </dsp:txXfrm>
    </dsp:sp>
    <dsp:sp modelId="{59E270D5-7F91-4F33-85E1-F37333BCD6B3}">
      <dsp:nvSpPr>
        <dsp:cNvPr id="0" name=""/>
        <dsp:cNvSpPr/>
      </dsp:nvSpPr>
      <dsp:spPr>
        <a:xfrm>
          <a:off x="4865615" y="667945"/>
          <a:ext cx="1736836" cy="8684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tint val="99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tint val="99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tint val="99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Plusvalenze</a:t>
          </a:r>
          <a:endParaRPr lang="it-IT" sz="2000" kern="1200" dirty="0"/>
        </a:p>
      </dsp:txBody>
      <dsp:txXfrm>
        <a:off x="4865615" y="667945"/>
        <a:ext cx="1736836" cy="868418"/>
      </dsp:txXfrm>
    </dsp:sp>
    <dsp:sp modelId="{2DD6273A-BE62-4A60-B50D-9961926997AF}">
      <dsp:nvSpPr>
        <dsp:cNvPr id="0" name=""/>
        <dsp:cNvSpPr/>
      </dsp:nvSpPr>
      <dsp:spPr>
        <a:xfrm>
          <a:off x="6602451" y="1087125"/>
          <a:ext cx="694734" cy="30058"/>
        </a:xfrm>
        <a:custGeom>
          <a:avLst/>
          <a:gdLst/>
          <a:ahLst/>
          <a:cxnLst/>
          <a:rect l="0" t="0" r="0" b="0"/>
          <a:pathLst>
            <a:path>
              <a:moveTo>
                <a:pt x="0" y="15029"/>
              </a:moveTo>
              <a:lnTo>
                <a:pt x="694734" y="15029"/>
              </a:lnTo>
            </a:path>
          </a:pathLst>
        </a:custGeom>
        <a:noFill/>
        <a:ln w="254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6932450" y="1084786"/>
        <a:ext cx="34736" cy="34736"/>
      </dsp:txXfrm>
    </dsp:sp>
    <dsp:sp modelId="{0ECC73AB-F9D6-4FD4-B5A4-55C0CDD3C24A}">
      <dsp:nvSpPr>
        <dsp:cNvPr id="0" name=""/>
        <dsp:cNvSpPr/>
      </dsp:nvSpPr>
      <dsp:spPr>
        <a:xfrm>
          <a:off x="7297186" y="667945"/>
          <a:ext cx="1736836" cy="8684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tint val="7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tint val="7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tint val="7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Tassate al 100%</a:t>
          </a:r>
          <a:endParaRPr lang="it-IT" sz="1800" kern="1200" dirty="0"/>
        </a:p>
      </dsp:txBody>
      <dsp:txXfrm>
        <a:off x="7297186" y="667945"/>
        <a:ext cx="1736836" cy="868418"/>
      </dsp:txXfrm>
    </dsp:sp>
    <dsp:sp modelId="{CB82A239-2AC0-42B7-9242-F5F5F6BFFA3A}">
      <dsp:nvSpPr>
        <dsp:cNvPr id="0" name=""/>
        <dsp:cNvSpPr/>
      </dsp:nvSpPr>
      <dsp:spPr>
        <a:xfrm rot="2142401">
          <a:off x="4090463" y="1836136"/>
          <a:ext cx="855568" cy="30058"/>
        </a:xfrm>
        <a:custGeom>
          <a:avLst/>
          <a:gdLst/>
          <a:ahLst/>
          <a:cxnLst/>
          <a:rect l="0" t="0" r="0" b="0"/>
          <a:pathLst>
            <a:path>
              <a:moveTo>
                <a:pt x="0" y="15029"/>
              </a:moveTo>
              <a:lnTo>
                <a:pt x="855568" y="15029"/>
              </a:lnTo>
            </a:path>
          </a:pathLst>
        </a:custGeom>
        <a:noFill/>
        <a:ln w="25400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2142401">
        <a:off x="4496858" y="1829776"/>
        <a:ext cx="42778" cy="42778"/>
      </dsp:txXfrm>
    </dsp:sp>
    <dsp:sp modelId="{7FE77D20-C070-4796-9ACB-39C954EA045B}">
      <dsp:nvSpPr>
        <dsp:cNvPr id="0" name=""/>
        <dsp:cNvSpPr/>
      </dsp:nvSpPr>
      <dsp:spPr>
        <a:xfrm>
          <a:off x="4865615" y="1666626"/>
          <a:ext cx="1736836" cy="8684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tint val="99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tint val="99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tint val="99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Minusvalenze </a:t>
          </a:r>
          <a:endParaRPr lang="it-IT" sz="2000" kern="1200" dirty="0"/>
        </a:p>
      </dsp:txBody>
      <dsp:txXfrm>
        <a:off x="4865615" y="1666626"/>
        <a:ext cx="1736836" cy="868418"/>
      </dsp:txXfrm>
    </dsp:sp>
    <dsp:sp modelId="{2B68CAC1-7E30-490D-A3C2-5D43C133CFD9}">
      <dsp:nvSpPr>
        <dsp:cNvPr id="0" name=""/>
        <dsp:cNvSpPr/>
      </dsp:nvSpPr>
      <dsp:spPr>
        <a:xfrm>
          <a:off x="6602451" y="2085806"/>
          <a:ext cx="694734" cy="30058"/>
        </a:xfrm>
        <a:custGeom>
          <a:avLst/>
          <a:gdLst/>
          <a:ahLst/>
          <a:cxnLst/>
          <a:rect l="0" t="0" r="0" b="0"/>
          <a:pathLst>
            <a:path>
              <a:moveTo>
                <a:pt x="0" y="15029"/>
              </a:moveTo>
              <a:lnTo>
                <a:pt x="694734" y="15029"/>
              </a:lnTo>
            </a:path>
          </a:pathLst>
        </a:custGeom>
        <a:noFill/>
        <a:ln w="254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6932450" y="2083467"/>
        <a:ext cx="34736" cy="34736"/>
      </dsp:txXfrm>
    </dsp:sp>
    <dsp:sp modelId="{EAE72AA2-61FF-4F91-9FE6-8509E4A6DB06}">
      <dsp:nvSpPr>
        <dsp:cNvPr id="0" name=""/>
        <dsp:cNvSpPr/>
      </dsp:nvSpPr>
      <dsp:spPr>
        <a:xfrm>
          <a:off x="7297186" y="1666626"/>
          <a:ext cx="1736836" cy="8684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tint val="7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tint val="7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tint val="7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Deducibili al 100%</a:t>
          </a:r>
          <a:endParaRPr lang="it-IT" sz="1800" kern="1200" dirty="0"/>
        </a:p>
      </dsp:txBody>
      <dsp:txXfrm>
        <a:off x="7297186" y="1666626"/>
        <a:ext cx="1736836" cy="868418"/>
      </dsp:txXfrm>
    </dsp:sp>
    <dsp:sp modelId="{4D46AC05-E463-4029-9AEB-A5AC5B26B361}">
      <dsp:nvSpPr>
        <dsp:cNvPr id="0" name=""/>
        <dsp:cNvSpPr/>
      </dsp:nvSpPr>
      <dsp:spPr>
        <a:xfrm rot="3544373">
          <a:off x="1552771" y="3084487"/>
          <a:ext cx="1164205" cy="30058"/>
        </a:xfrm>
        <a:custGeom>
          <a:avLst/>
          <a:gdLst/>
          <a:ahLst/>
          <a:cxnLst/>
          <a:rect l="0" t="0" r="0" b="0"/>
          <a:pathLst>
            <a:path>
              <a:moveTo>
                <a:pt x="0" y="15029"/>
              </a:moveTo>
              <a:lnTo>
                <a:pt x="1164205" y="15029"/>
              </a:lnTo>
            </a:path>
          </a:pathLst>
        </a:custGeom>
        <a:noFill/>
        <a:ln w="254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3544373">
        <a:off x="2105769" y="3070411"/>
        <a:ext cx="58210" cy="58210"/>
      </dsp:txXfrm>
    </dsp:sp>
    <dsp:sp modelId="{78029538-46C4-4F97-9669-7A5B2556341E}">
      <dsp:nvSpPr>
        <dsp:cNvPr id="0" name=""/>
        <dsp:cNvSpPr/>
      </dsp:nvSpPr>
      <dsp:spPr>
        <a:xfrm>
          <a:off x="2434044" y="3164647"/>
          <a:ext cx="1736836" cy="8684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PEX</a:t>
          </a:r>
          <a:endParaRPr lang="it-IT" sz="2400" kern="1200" dirty="0"/>
        </a:p>
      </dsp:txBody>
      <dsp:txXfrm>
        <a:off x="2434044" y="3164647"/>
        <a:ext cx="1736836" cy="868418"/>
      </dsp:txXfrm>
    </dsp:sp>
    <dsp:sp modelId="{8279C7E3-F512-43FD-8DF6-DD64AB58B996}">
      <dsp:nvSpPr>
        <dsp:cNvPr id="0" name=""/>
        <dsp:cNvSpPr/>
      </dsp:nvSpPr>
      <dsp:spPr>
        <a:xfrm rot="19457599">
          <a:off x="4090463" y="3334157"/>
          <a:ext cx="855568" cy="30058"/>
        </a:xfrm>
        <a:custGeom>
          <a:avLst/>
          <a:gdLst/>
          <a:ahLst/>
          <a:cxnLst/>
          <a:rect l="0" t="0" r="0" b="0"/>
          <a:pathLst>
            <a:path>
              <a:moveTo>
                <a:pt x="0" y="15029"/>
              </a:moveTo>
              <a:lnTo>
                <a:pt x="855568" y="15029"/>
              </a:lnTo>
            </a:path>
          </a:pathLst>
        </a:custGeom>
        <a:noFill/>
        <a:ln w="25400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19457599">
        <a:off x="4496858" y="3327797"/>
        <a:ext cx="42778" cy="42778"/>
      </dsp:txXfrm>
    </dsp:sp>
    <dsp:sp modelId="{CE7FCADB-78AD-4568-90D2-E95363E17D68}">
      <dsp:nvSpPr>
        <dsp:cNvPr id="0" name=""/>
        <dsp:cNvSpPr/>
      </dsp:nvSpPr>
      <dsp:spPr>
        <a:xfrm>
          <a:off x="4865615" y="2665307"/>
          <a:ext cx="1736836" cy="8684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tint val="99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tint val="99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tint val="99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Plusvalenze</a:t>
          </a:r>
          <a:endParaRPr lang="it-IT" sz="2000" kern="1200" dirty="0"/>
        </a:p>
      </dsp:txBody>
      <dsp:txXfrm>
        <a:off x="4865615" y="2665307"/>
        <a:ext cx="1736836" cy="868418"/>
      </dsp:txXfrm>
    </dsp:sp>
    <dsp:sp modelId="{D40E9ED1-34E4-4A68-8645-5451A806A750}">
      <dsp:nvSpPr>
        <dsp:cNvPr id="0" name=""/>
        <dsp:cNvSpPr/>
      </dsp:nvSpPr>
      <dsp:spPr>
        <a:xfrm>
          <a:off x="6602451" y="3084487"/>
          <a:ext cx="694734" cy="30058"/>
        </a:xfrm>
        <a:custGeom>
          <a:avLst/>
          <a:gdLst/>
          <a:ahLst/>
          <a:cxnLst/>
          <a:rect l="0" t="0" r="0" b="0"/>
          <a:pathLst>
            <a:path>
              <a:moveTo>
                <a:pt x="0" y="15029"/>
              </a:moveTo>
              <a:lnTo>
                <a:pt x="694734" y="15029"/>
              </a:lnTo>
            </a:path>
          </a:pathLst>
        </a:custGeom>
        <a:noFill/>
        <a:ln w="254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6932450" y="3082148"/>
        <a:ext cx="34736" cy="34736"/>
      </dsp:txXfrm>
    </dsp:sp>
    <dsp:sp modelId="{9AF3306F-B5B8-420E-8B82-03CEA47FF586}">
      <dsp:nvSpPr>
        <dsp:cNvPr id="0" name=""/>
        <dsp:cNvSpPr/>
      </dsp:nvSpPr>
      <dsp:spPr>
        <a:xfrm>
          <a:off x="7297186" y="2665307"/>
          <a:ext cx="1736836" cy="8684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tint val="7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tint val="7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tint val="7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Tassate al 49,72%</a:t>
          </a:r>
          <a:endParaRPr lang="it-IT" sz="1800" kern="1200" dirty="0"/>
        </a:p>
      </dsp:txBody>
      <dsp:txXfrm>
        <a:off x="7297186" y="2665307"/>
        <a:ext cx="1736836" cy="868418"/>
      </dsp:txXfrm>
    </dsp:sp>
    <dsp:sp modelId="{BF2EA929-7CA1-48AE-BBA9-2A9D8FCC9349}">
      <dsp:nvSpPr>
        <dsp:cNvPr id="0" name=""/>
        <dsp:cNvSpPr/>
      </dsp:nvSpPr>
      <dsp:spPr>
        <a:xfrm rot="2142401">
          <a:off x="4090463" y="3833497"/>
          <a:ext cx="855568" cy="30058"/>
        </a:xfrm>
        <a:custGeom>
          <a:avLst/>
          <a:gdLst/>
          <a:ahLst/>
          <a:cxnLst/>
          <a:rect l="0" t="0" r="0" b="0"/>
          <a:pathLst>
            <a:path>
              <a:moveTo>
                <a:pt x="0" y="15029"/>
              </a:moveTo>
              <a:lnTo>
                <a:pt x="855568" y="15029"/>
              </a:lnTo>
            </a:path>
          </a:pathLst>
        </a:custGeom>
        <a:noFill/>
        <a:ln w="25400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2142401">
        <a:off x="4496858" y="3827137"/>
        <a:ext cx="42778" cy="42778"/>
      </dsp:txXfrm>
    </dsp:sp>
    <dsp:sp modelId="{A319C31D-BD43-46A6-B03A-D0832F396793}">
      <dsp:nvSpPr>
        <dsp:cNvPr id="0" name=""/>
        <dsp:cNvSpPr/>
      </dsp:nvSpPr>
      <dsp:spPr>
        <a:xfrm>
          <a:off x="4865615" y="3663988"/>
          <a:ext cx="1736836" cy="8684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tint val="99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tint val="99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tint val="99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Minusvalenze</a:t>
          </a:r>
          <a:endParaRPr lang="it-IT" sz="2000" kern="1200" dirty="0"/>
        </a:p>
      </dsp:txBody>
      <dsp:txXfrm>
        <a:off x="4865615" y="3663988"/>
        <a:ext cx="1736836" cy="868418"/>
      </dsp:txXfrm>
    </dsp:sp>
    <dsp:sp modelId="{71445EEE-C633-441F-8095-9CB9FE841363}">
      <dsp:nvSpPr>
        <dsp:cNvPr id="0" name=""/>
        <dsp:cNvSpPr/>
      </dsp:nvSpPr>
      <dsp:spPr>
        <a:xfrm>
          <a:off x="6602451" y="4083168"/>
          <a:ext cx="694734" cy="30058"/>
        </a:xfrm>
        <a:custGeom>
          <a:avLst/>
          <a:gdLst/>
          <a:ahLst/>
          <a:cxnLst/>
          <a:rect l="0" t="0" r="0" b="0"/>
          <a:pathLst>
            <a:path>
              <a:moveTo>
                <a:pt x="0" y="15029"/>
              </a:moveTo>
              <a:lnTo>
                <a:pt x="694734" y="15029"/>
              </a:lnTo>
            </a:path>
          </a:pathLst>
        </a:custGeom>
        <a:noFill/>
        <a:ln w="254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6932450" y="4080828"/>
        <a:ext cx="34736" cy="34736"/>
      </dsp:txXfrm>
    </dsp:sp>
    <dsp:sp modelId="{8D8303C3-9B57-4AB8-98D2-4F52DB57C7C4}">
      <dsp:nvSpPr>
        <dsp:cNvPr id="0" name=""/>
        <dsp:cNvSpPr/>
      </dsp:nvSpPr>
      <dsp:spPr>
        <a:xfrm>
          <a:off x="7297186" y="3663988"/>
          <a:ext cx="1736836" cy="8684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tint val="7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tint val="7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tint val="7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Deducibili al 49,72%</a:t>
          </a:r>
          <a:endParaRPr lang="it-IT" sz="1800" kern="1200" dirty="0"/>
        </a:p>
      </dsp:txBody>
      <dsp:txXfrm>
        <a:off x="7297186" y="3663988"/>
        <a:ext cx="1736836" cy="8684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D54D60-095B-4F11-8426-9E9EFB853B64}" type="datetimeFigureOut">
              <a:rPr lang="it-IT" smtClean="0"/>
              <a:pPr/>
              <a:t>03/12/2012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55315D-7442-4494-9205-CB8A573666F7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55315D-7442-4494-9205-CB8A573666F7}" type="slidenum">
              <a:rPr lang="it-IT" smtClean="0"/>
              <a:pPr/>
              <a:t>11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19475" y="1828800"/>
            <a:ext cx="5343525" cy="23622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6350" y="4184650"/>
            <a:ext cx="4946650" cy="1368425"/>
          </a:xfrm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6249" name="Rectangle 169"/>
          <p:cNvSpPr>
            <a:spLocks noGrp="1" noChangeArrowheads="1"/>
          </p:cNvSpPr>
          <p:nvPr>
            <p:ph type="dt" sz="half" idx="2"/>
          </p:nvPr>
        </p:nvSpPr>
        <p:spPr>
          <a:xfrm>
            <a:off x="1225550" y="62007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068E009-53D7-40C3-B847-FE6C166AE107}" type="datetimeFigureOut">
              <a:rPr lang="it-IT" smtClean="0"/>
              <a:pPr/>
              <a:t>03/12/2012</a:t>
            </a:fld>
            <a:endParaRPr lang="it-IT"/>
          </a:p>
        </p:txBody>
      </p:sp>
      <p:sp>
        <p:nvSpPr>
          <p:cNvPr id="46250" name="Rectangle 170"/>
          <p:cNvSpPr>
            <a:spLocks noGrp="1" noChangeArrowheads="1"/>
          </p:cNvSpPr>
          <p:nvPr>
            <p:ph type="ftr" sz="quarter" idx="3"/>
          </p:nvPr>
        </p:nvSpPr>
        <p:spPr>
          <a:xfrm>
            <a:off x="3303588" y="6200775"/>
            <a:ext cx="3636962" cy="45720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6251" name="Rectangle 17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92950" y="62007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A8C28EF-1F3A-4747-8832-F48DDEF9D84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68E009-53D7-40C3-B847-FE6C166AE107}" type="datetimeFigureOut">
              <a:rPr lang="it-IT" smtClean="0"/>
              <a:pPr/>
              <a:t>03/12/2012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8C28EF-1F3A-4747-8832-F48DDEF9D84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23075" y="225425"/>
            <a:ext cx="1925638" cy="597535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042988" y="225425"/>
            <a:ext cx="5627687" cy="597535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68E009-53D7-40C3-B847-FE6C166AE107}" type="datetimeFigureOut">
              <a:rPr lang="it-IT" smtClean="0"/>
              <a:pPr/>
              <a:t>03/12/2012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8C28EF-1F3A-4747-8832-F48DDEF9D84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olo, testo e C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2988" y="225425"/>
            <a:ext cx="7705725" cy="8636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1042988" y="1304925"/>
            <a:ext cx="3776662" cy="489585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lipArt 3"/>
          <p:cNvSpPr>
            <a:spLocks noGrp="1"/>
          </p:cNvSpPr>
          <p:nvPr>
            <p:ph type="clipArt" sz="half" idx="2"/>
          </p:nvPr>
        </p:nvSpPr>
        <p:spPr>
          <a:xfrm>
            <a:off x="4972050" y="1304925"/>
            <a:ext cx="3776663" cy="4895850"/>
          </a:xfrm>
        </p:spPr>
        <p:txBody>
          <a:bodyPr/>
          <a:lstStyle/>
          <a:p>
            <a:r>
              <a:rPr lang="it-IT" smtClean="0"/>
              <a:t>Fare clic sull'icona per inserire un'immagine ClipArt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1042988" y="6308725"/>
            <a:ext cx="1838325" cy="349250"/>
          </a:xfrm>
        </p:spPr>
        <p:txBody>
          <a:bodyPr/>
          <a:lstStyle>
            <a:lvl1pPr>
              <a:defRPr/>
            </a:lvl1pPr>
          </a:lstStyle>
          <a:p>
            <a:fld id="{1068E009-53D7-40C3-B847-FE6C166AE107}" type="datetimeFigureOut">
              <a:rPr lang="it-IT" smtClean="0"/>
              <a:pPr/>
              <a:t>03/12/2012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54350" y="6308725"/>
            <a:ext cx="3636963" cy="34925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843713" y="6308725"/>
            <a:ext cx="1905000" cy="349250"/>
          </a:xfrm>
        </p:spPr>
        <p:txBody>
          <a:bodyPr/>
          <a:lstStyle>
            <a:lvl1pPr>
              <a:defRPr/>
            </a:lvl1pPr>
          </a:lstStyle>
          <a:p>
            <a:fld id="{EA8C28EF-1F3A-4747-8832-F48DDEF9D84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olo e testo sopra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2988" y="225425"/>
            <a:ext cx="7705725" cy="8636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1042988" y="1304925"/>
            <a:ext cx="7705725" cy="23717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042988" y="3829050"/>
            <a:ext cx="7705725" cy="23717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1042988" y="6308725"/>
            <a:ext cx="1838325" cy="349250"/>
          </a:xfrm>
        </p:spPr>
        <p:txBody>
          <a:bodyPr/>
          <a:lstStyle>
            <a:lvl1pPr>
              <a:defRPr/>
            </a:lvl1pPr>
          </a:lstStyle>
          <a:p>
            <a:fld id="{1068E009-53D7-40C3-B847-FE6C166AE107}" type="datetimeFigureOut">
              <a:rPr lang="it-IT" smtClean="0"/>
              <a:pPr/>
              <a:t>03/12/2012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54350" y="6308725"/>
            <a:ext cx="3636963" cy="34925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843713" y="6308725"/>
            <a:ext cx="1905000" cy="349250"/>
          </a:xfrm>
        </p:spPr>
        <p:txBody>
          <a:bodyPr/>
          <a:lstStyle>
            <a:lvl1pPr>
              <a:defRPr/>
            </a:lvl1pPr>
          </a:lstStyle>
          <a:p>
            <a:fld id="{EA8C28EF-1F3A-4747-8832-F48DDEF9D84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68E009-53D7-40C3-B847-FE6C166AE107}" type="datetimeFigureOut">
              <a:rPr lang="it-IT" smtClean="0"/>
              <a:pPr/>
              <a:t>03/12/2012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8C28EF-1F3A-4747-8832-F48DDEF9D84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68E009-53D7-40C3-B847-FE6C166AE107}" type="datetimeFigureOut">
              <a:rPr lang="it-IT" smtClean="0"/>
              <a:pPr/>
              <a:t>03/12/2012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8C28EF-1F3A-4747-8832-F48DDEF9D84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042988" y="1304925"/>
            <a:ext cx="3776662" cy="4895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72050" y="1304925"/>
            <a:ext cx="3776663" cy="4895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68E009-53D7-40C3-B847-FE6C166AE107}" type="datetimeFigureOut">
              <a:rPr lang="it-IT" smtClean="0"/>
              <a:pPr/>
              <a:t>03/12/2012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8C28EF-1F3A-4747-8832-F48DDEF9D84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68E009-53D7-40C3-B847-FE6C166AE107}" type="datetimeFigureOut">
              <a:rPr lang="it-IT" smtClean="0"/>
              <a:pPr/>
              <a:t>03/12/2012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8C28EF-1F3A-4747-8832-F48DDEF9D84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68E009-53D7-40C3-B847-FE6C166AE107}" type="datetimeFigureOut">
              <a:rPr lang="it-IT" smtClean="0"/>
              <a:pPr/>
              <a:t>03/12/2012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8C28EF-1F3A-4747-8832-F48DDEF9D84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68E009-53D7-40C3-B847-FE6C166AE107}" type="datetimeFigureOut">
              <a:rPr lang="it-IT" smtClean="0"/>
              <a:pPr/>
              <a:t>03/12/2012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8C28EF-1F3A-4747-8832-F48DDEF9D84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68E009-53D7-40C3-B847-FE6C166AE107}" type="datetimeFigureOut">
              <a:rPr lang="it-IT" smtClean="0"/>
              <a:pPr/>
              <a:t>03/12/2012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8C28EF-1F3A-4747-8832-F48DDEF9D84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68E009-53D7-40C3-B847-FE6C166AE107}" type="datetimeFigureOut">
              <a:rPr lang="it-IT" smtClean="0"/>
              <a:pPr/>
              <a:t>03/12/2012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8C28EF-1F3A-4747-8832-F48DDEF9D84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225425"/>
            <a:ext cx="770572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304925"/>
            <a:ext cx="7705725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42988" y="6308725"/>
            <a:ext cx="1838325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000">
                <a:latin typeface="+mn-lt"/>
              </a:defRPr>
            </a:lvl1pPr>
          </a:lstStyle>
          <a:p>
            <a:fld id="{1068E009-53D7-40C3-B847-FE6C166AE107}" type="datetimeFigureOut">
              <a:rPr lang="it-IT" smtClean="0"/>
              <a:pPr/>
              <a:t>03/12/2012</a:t>
            </a:fld>
            <a:endParaRPr lang="it-IT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4350" y="6308725"/>
            <a:ext cx="3636963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>
                <a:latin typeface="+mn-lt"/>
              </a:defRPr>
            </a:lvl1pPr>
          </a:lstStyle>
          <a:p>
            <a:endParaRPr lang="it-IT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43713" y="6308725"/>
            <a:ext cx="190500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</a:defRPr>
            </a:lvl1pPr>
          </a:lstStyle>
          <a:p>
            <a:fld id="{EA8C28EF-1F3A-4747-8832-F48DDEF9D849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Schoolbook" pitchFamily="18" charset="0"/>
          <a:cs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Schoolbook" pitchFamily="18" charset="0"/>
          <a:cs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Schoolbook" pitchFamily="18" charset="0"/>
          <a:cs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Schoolbook" pitchFamily="18" charset="0"/>
          <a:cs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Schoolbook" pitchFamily="18" charset="0"/>
          <a:cs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Schoolbook" pitchFamily="18" charset="0"/>
          <a:cs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Schoolbook" pitchFamily="18" charset="0"/>
          <a:cs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Schoolbook" pitchFamily="18" charset="0"/>
          <a:cs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419872" y="2492896"/>
            <a:ext cx="5343525" cy="1210072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it-IT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RECESSO DEL SOCIO</a:t>
            </a:r>
            <a:endParaRPr lang="it-IT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pPr algn="r"/>
            <a:r>
              <a:rPr lang="it-IT" dirty="0" smtClean="0"/>
              <a:t>Christian Cavazzoni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608" y="3356992"/>
            <a:ext cx="7705725" cy="8636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it-IT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RECESSO ATIPICO  </a:t>
            </a:r>
            <a:br>
              <a:rPr lang="it-IT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it-IT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it-IT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it-IT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			</a:t>
            </a:r>
            <a:endParaRPr lang="it-IT" b="1" i="1" spc="5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2988" y="225425"/>
            <a:ext cx="7705725" cy="68329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Recesso atipico</a:t>
            </a:r>
            <a:endParaRPr lang="it-IT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ttangolo 4"/>
          <p:cNvSpPr/>
          <p:nvPr/>
        </p:nvSpPr>
        <p:spPr bwMode="auto">
          <a:xfrm>
            <a:off x="971600" y="1196752"/>
            <a:ext cx="7560840" cy="216024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u="sng" dirty="0" smtClean="0">
                <a:ln w="18415" cmpd="sng">
                  <a:solidFill>
                    <a:schemeClr val="accent1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Mediante vendita </a:t>
            </a:r>
            <a:r>
              <a:rPr lang="it-IT" sz="2400" u="sng" dirty="0" smtClean="0">
                <a:ln w="18415" cmpd="sng">
                  <a:solidFill>
                    <a:schemeClr val="accent1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 </a:t>
            </a:r>
            <a:r>
              <a:rPr lang="it-IT" sz="2400" u="sng" dirty="0" smtClean="0">
                <a:ln w="18415" cmpd="sng">
                  <a:solidFill>
                    <a:schemeClr val="accent1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partecipazioni</a:t>
            </a:r>
            <a:endParaRPr lang="it-IT" sz="2400" u="sng" dirty="0">
              <a:ln w="18415" cmpd="sng">
                <a:solidFill>
                  <a:schemeClr val="accent1">
                    <a:lumMod val="40000"/>
                    <a:lumOff val="60000"/>
                  </a:schemeClr>
                </a:solidFill>
                <a:prstDash val="solid"/>
              </a:ln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Blip>
                <a:blip r:embed="rId3"/>
              </a:buBlip>
              <a:tabLst/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ad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uno o più soci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Blip>
                <a:blip r:embed="rId3"/>
              </a:buBlip>
              <a:tabLst/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ad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un terzo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Blip>
                <a:blip r:embed="rId3"/>
              </a:buBlip>
              <a:tabLst/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alla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società </a:t>
            </a:r>
          </a:p>
        </p:txBody>
      </p:sp>
      <p:sp>
        <p:nvSpPr>
          <p:cNvPr id="7" name="Rettangolo 6"/>
          <p:cNvSpPr/>
          <p:nvPr/>
        </p:nvSpPr>
        <p:spPr bwMode="auto">
          <a:xfrm>
            <a:off x="971600" y="3501008"/>
            <a:ext cx="7560840" cy="288032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u="sng" dirty="0" smtClean="0">
                <a:ln w="18415" cmpd="sng">
                  <a:solidFill>
                    <a:schemeClr val="accent1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Casistiche … in funzione del socio receduto</a:t>
            </a:r>
            <a:endParaRPr lang="it-IT" sz="2400" u="sng" dirty="0">
              <a:ln w="18415" cmpd="sng">
                <a:solidFill>
                  <a:schemeClr val="accent1">
                    <a:lumMod val="40000"/>
                    <a:lumOff val="60000"/>
                  </a:schemeClr>
                </a:solidFill>
                <a:prstDash val="solid"/>
              </a:ln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[1] Persona fisica non imprenditore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[2] Soggetti IRES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[3] Imprenditore individuale o società di persone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itolo 1"/>
          <p:cNvSpPr txBox="1">
            <a:spLocks/>
          </p:cNvSpPr>
          <p:nvPr/>
        </p:nvSpPr>
        <p:spPr bwMode="auto">
          <a:xfrm>
            <a:off x="107504" y="6453336"/>
            <a:ext cx="2448272" cy="251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1" i="0" u="none" strike="noStrike" kern="0" cap="none" spc="50" normalizeH="0" baseline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Recesso atipico</a:t>
            </a:r>
            <a:r>
              <a:rPr kumimoji="0" lang="it-IT" sz="1000" b="1" i="0" u="none" strike="noStrike" kern="0" cap="none" spc="50" normalizeH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t-IT" sz="1000" b="1" i="0" u="none" strike="noStrike" kern="0" cap="none" spc="50" normalizeH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1/9</a:t>
            </a:r>
            <a:endParaRPr kumimoji="0" lang="it-IT" sz="1000" b="1" i="0" u="none" strike="noStrike" kern="0" cap="none" spc="50" normalizeH="0" baseline="0" noProof="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Fumetto 1 5"/>
          <p:cNvSpPr/>
          <p:nvPr/>
        </p:nvSpPr>
        <p:spPr bwMode="auto">
          <a:xfrm>
            <a:off x="4139952" y="1772816"/>
            <a:ext cx="3672408" cy="1440160"/>
          </a:xfrm>
          <a:prstGeom prst="wedgeRectCallout">
            <a:avLst>
              <a:gd name="adj1" fmla="val -57852"/>
              <a:gd name="adj2" fmla="val -20885"/>
            </a:avLst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Assimilata alla cessione di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partecipazioni salvo che per il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particolare criterio di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determinazione del prezzo</a:t>
            </a:r>
            <a:endParaRPr kumimoji="0" lang="it-IT" sz="2000" i="0" u="none" strike="noStrike" normalizeH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 bldLvl="5" animBg="1"/>
      <p:bldP spid="7" grpId="0" build="p" bldLvl="5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2988" y="225425"/>
            <a:ext cx="7705725" cy="68329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[1] Persona fisica non imprenditore</a:t>
            </a:r>
            <a:endParaRPr lang="it-IT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Rettangolo 6"/>
          <p:cNvSpPr/>
          <p:nvPr/>
        </p:nvSpPr>
        <p:spPr bwMode="auto">
          <a:xfrm>
            <a:off x="971600" y="1196752"/>
            <a:ext cx="7920880" cy="532859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n w="18415" cmpd="sng">
                  <a:solidFill>
                    <a:schemeClr val="accent1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Capital gain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n w="18415" cmpd="sng">
                  <a:solidFill>
                    <a:schemeClr val="accent1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art. 67 comma 1, lett. c) e c-bis)</a:t>
            </a:r>
            <a:endParaRPr lang="it-IT" sz="2400" dirty="0">
              <a:ln w="18415" cmpd="sng">
                <a:solidFill>
                  <a:schemeClr val="accent1">
                    <a:lumMod val="40000"/>
                    <a:lumOff val="60000"/>
                  </a:schemeClr>
                </a:solidFill>
                <a:prstDash val="solid"/>
              </a:ln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Plusvalenza (minusvalenza) rilevante (art. 68, comma 6)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6700" algn="l"/>
              </a:tabLst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6700" algn="l"/>
              </a:tabLst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+ Compenso percepito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6700" algn="l"/>
              </a:tabLst>
            </a:pPr>
            <a:endParaRPr lang="it-IT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6700" algn="l"/>
              </a:tabLst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- Costo o valore di acquisto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6700" algn="l"/>
              </a:tabLst>
            </a:pPr>
            <a:r>
              <a:rPr lang="it-IT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t-IT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aumentato di ogni onere inerente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6700" algn="l"/>
              </a:tabLst>
            </a:pPr>
            <a:r>
              <a:rPr lang="it-IT" sz="24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t-IT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successioni:  valore dichiarato ai fini della successione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6700" algn="l"/>
              </a:tabLst>
            </a:pPr>
            <a:r>
              <a:rPr lang="it-IT" sz="24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t-IT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donazioni: costo </a:t>
            </a:r>
            <a:r>
              <a:rPr lang="it-IT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sostenuto dal </a:t>
            </a:r>
            <a:r>
              <a:rPr lang="it-IT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donante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</a:pPr>
            <a:r>
              <a:rPr lang="it-IT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	azioni o quote gratuite </a:t>
            </a: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6700" algn="l"/>
              </a:tabLst>
            </a:pPr>
            <a:r>
              <a:rPr lang="it-IT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	rivalutazione delle quote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6700" algn="l"/>
              </a:tabLst>
            </a:pPr>
            <a:r>
              <a:rPr lang="it-IT" sz="24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t-IT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società di persone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6700" algn="l"/>
              </a:tabLst>
            </a:pPr>
            <a:endParaRPr lang="it-IT" sz="2400" i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6700" algn="l"/>
              </a:tabLst>
            </a:pPr>
            <a:endParaRPr lang="it-IT" sz="2400" i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Fumetto 1 8"/>
          <p:cNvSpPr/>
          <p:nvPr/>
        </p:nvSpPr>
        <p:spPr bwMode="auto">
          <a:xfrm>
            <a:off x="4427984" y="2924944"/>
            <a:ext cx="2160240" cy="504056"/>
          </a:xfrm>
          <a:prstGeom prst="wedgeRectCallout">
            <a:avLst>
              <a:gd name="adj1" fmla="val -62358"/>
              <a:gd name="adj2" fmla="val 29815"/>
            </a:avLst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Principio di cassa</a:t>
            </a:r>
            <a:endParaRPr kumimoji="0" lang="it-IT" sz="1600" i="0" u="none" strike="noStrike" normalizeH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Fumetto 1 10"/>
          <p:cNvSpPr/>
          <p:nvPr/>
        </p:nvSpPr>
        <p:spPr bwMode="auto">
          <a:xfrm>
            <a:off x="6300192" y="3933056"/>
            <a:ext cx="1512168" cy="584448"/>
          </a:xfrm>
          <a:prstGeom prst="wedgeRectCallout">
            <a:avLst>
              <a:gd name="adj1" fmla="val -62358"/>
              <a:gd name="adj2" fmla="val 29815"/>
            </a:avLst>
          </a:prstGeom>
          <a:solidFill>
            <a:srgbClr val="C00000"/>
          </a:solidFill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6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NO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6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interessi passivi</a:t>
            </a:r>
            <a:endParaRPr kumimoji="0" lang="it-IT" sz="1600" i="1" u="none" strike="noStrike" normalizeH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Fumetto 1 7"/>
          <p:cNvSpPr/>
          <p:nvPr/>
        </p:nvSpPr>
        <p:spPr bwMode="auto">
          <a:xfrm>
            <a:off x="5148064" y="5517232"/>
            <a:ext cx="3312368" cy="1008112"/>
          </a:xfrm>
          <a:prstGeom prst="wedgeRectCallout">
            <a:avLst>
              <a:gd name="adj1" fmla="val -73168"/>
              <a:gd name="adj2" fmla="val 19248"/>
            </a:avLst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+ Utili attribuiti per trasparenza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it-IT" sz="1600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Perdite attribuite</a:t>
            </a:r>
            <a:r>
              <a:rPr kumimoji="0" lang="it-IT" sz="1600" i="0" u="none" strike="noStrike" normalizeH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per trasparenza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it-IT" sz="1600" baseline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Utili distribuiti ai soci</a:t>
            </a:r>
            <a:endParaRPr kumimoji="0" lang="it-IT" sz="1600" i="0" u="none" strike="noStrike" normalizeH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Freccia a destra con strisce 11"/>
          <p:cNvSpPr/>
          <p:nvPr/>
        </p:nvSpPr>
        <p:spPr bwMode="auto">
          <a:xfrm>
            <a:off x="8172400" y="5949280"/>
            <a:ext cx="864096" cy="764704"/>
          </a:xfrm>
          <a:prstGeom prst="stripedRightArrow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itolo 1"/>
          <p:cNvSpPr txBox="1">
            <a:spLocks/>
          </p:cNvSpPr>
          <p:nvPr/>
        </p:nvSpPr>
        <p:spPr bwMode="auto">
          <a:xfrm>
            <a:off x="107504" y="6562129"/>
            <a:ext cx="2448272" cy="251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1" i="0" u="none" strike="noStrike" kern="0" cap="none" spc="50" normalizeH="0" baseline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Recesso atipico</a:t>
            </a:r>
            <a:r>
              <a:rPr kumimoji="0" lang="it-IT" sz="1000" b="1" i="0" u="none" strike="noStrike" kern="0" cap="none" spc="50" normalizeH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t-IT" sz="1000" b="1" i="0" u="none" strike="noStrike" kern="0" cap="none" spc="50" normalizeH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2/9</a:t>
            </a:r>
            <a:endParaRPr kumimoji="0" lang="it-IT" sz="1000" b="1" i="0" u="none" strike="noStrike" kern="0" cap="none" spc="50" normalizeH="0" baseline="0" noProof="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2" dur="1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7" dur="1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2" dur="1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2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uiExpand="1" build="p" bldLvl="5" animBg="1"/>
      <p:bldP spid="9" grpId="0" animBg="1"/>
      <p:bldP spid="11" grpId="0" animBg="1"/>
      <p:bldP spid="8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2988" y="225425"/>
            <a:ext cx="7705725" cy="68329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[1] Persona fisica non imprenditore</a:t>
            </a:r>
            <a:endParaRPr lang="it-IT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ttangolo 4"/>
          <p:cNvSpPr/>
          <p:nvPr/>
        </p:nvSpPr>
        <p:spPr bwMode="auto">
          <a:xfrm>
            <a:off x="827584" y="1196752"/>
            <a:ext cx="7776864" cy="511256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u="sng" dirty="0" smtClean="0">
                <a:ln w="18415" cmpd="sng">
                  <a:solidFill>
                    <a:schemeClr val="accent1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Esempio: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Corrispettivo vendita quote snc: 80.000 euro</a:t>
            </a:r>
            <a:endParaRPr lang="it-IT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Costo acquisto partecipazione: 50.000 euro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Oneri accessori: 2.000 euro</a:t>
            </a:r>
            <a:endParaRPr lang="it-IT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Utili attribuiti per trasparenza</a:t>
            </a:r>
            <a:r>
              <a:rPr lang="it-IT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400.000 euro</a:t>
            </a:r>
            <a:endParaRPr lang="it-IT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Perdite attribuite per  trasparenza: 40.000 euro</a:t>
            </a:r>
            <a:endParaRPr lang="it-IT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Utili distribuiti: 420.000</a:t>
            </a:r>
            <a:endParaRPr lang="it-IT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itolo 1"/>
          <p:cNvSpPr txBox="1">
            <a:spLocks/>
          </p:cNvSpPr>
          <p:nvPr/>
        </p:nvSpPr>
        <p:spPr bwMode="auto">
          <a:xfrm>
            <a:off x="107504" y="6453336"/>
            <a:ext cx="2448272" cy="251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1" i="0" u="none" strike="noStrike" kern="0" cap="none" spc="50" normalizeH="0" baseline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Recesso tipico</a:t>
            </a:r>
            <a:r>
              <a:rPr kumimoji="0" lang="it-IT" sz="1000" b="1" i="0" u="none" strike="noStrike" kern="0" cap="none" spc="50" normalizeH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t-IT" sz="1000" b="1" i="0" u="none" strike="noStrike" kern="0" cap="none" spc="50" normalizeH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3/9</a:t>
            </a:r>
            <a:endParaRPr kumimoji="0" lang="it-IT" sz="1000" b="1" i="0" u="none" strike="noStrike" kern="0" cap="none" spc="50" normalizeH="0" baseline="0" noProof="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1547664" y="3501008"/>
          <a:ext cx="6095999" cy="2595880"/>
        </p:xfrm>
        <a:graphic>
          <a:graphicData uri="http://schemas.openxmlformats.org/drawingml/2006/table">
            <a:tbl>
              <a:tblPr firstRow="1" lastRow="1" bandRow="1">
                <a:tableStyleId>{18603FDC-E32A-4AB5-989C-0864C3EAD2B8}</a:tableStyleId>
              </a:tblPr>
              <a:tblGrid>
                <a:gridCol w="382639"/>
                <a:gridCol w="4297881"/>
                <a:gridCol w="141547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+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Corrispettivo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b="0" dirty="0" smtClean="0"/>
                        <a:t>80.000</a:t>
                      </a:r>
                      <a:endParaRPr lang="it-IT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-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Costo acquisto</a:t>
                      </a:r>
                      <a:endParaRPr lang="it-IT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b="0" baseline="0" dirty="0" smtClean="0"/>
                        <a:t>- </a:t>
                      </a:r>
                      <a:r>
                        <a:rPr lang="it-IT" b="0" baseline="0" dirty="0" smtClean="0"/>
                        <a:t>50.000</a:t>
                      </a:r>
                      <a:endParaRPr lang="it-IT" b="0" baseline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-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Oneri accessori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b="0" dirty="0" smtClean="0"/>
                        <a:t>- </a:t>
                      </a:r>
                      <a:r>
                        <a:rPr lang="it-IT" b="0" dirty="0" smtClean="0"/>
                        <a:t>2.000</a:t>
                      </a:r>
                      <a:endParaRPr lang="it-IT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+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Utili attribuiti ai soci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b="0" dirty="0" smtClean="0"/>
                        <a:t>400.000</a:t>
                      </a:r>
                      <a:endParaRPr lang="it-IT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-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Utili distribuiti ai soci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b="0" dirty="0" smtClean="0"/>
                        <a:t>- 400.000</a:t>
                      </a:r>
                      <a:endParaRPr lang="it-IT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-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Perdite attribuite ai soci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b="0" dirty="0" smtClean="0"/>
                        <a:t>-40.000</a:t>
                      </a:r>
                      <a:endParaRPr lang="it-IT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t-IT" b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</a:rPr>
                        <a:t>Plusvalenza</a:t>
                      </a:r>
                      <a:endParaRPr lang="it-IT" b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b="1" dirty="0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</a:rPr>
                        <a:t>68.000</a:t>
                      </a:r>
                      <a:endParaRPr lang="it-IT" b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Freccia a destra con strisce 6"/>
          <p:cNvSpPr/>
          <p:nvPr/>
        </p:nvSpPr>
        <p:spPr bwMode="auto">
          <a:xfrm>
            <a:off x="7956376" y="5733256"/>
            <a:ext cx="864096" cy="764704"/>
          </a:xfrm>
          <a:prstGeom prst="stripedRightArrow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Fumetto 1 7"/>
          <p:cNvSpPr/>
          <p:nvPr/>
        </p:nvSpPr>
        <p:spPr bwMode="auto">
          <a:xfrm>
            <a:off x="179512" y="4365104"/>
            <a:ext cx="1296144" cy="1080120"/>
          </a:xfrm>
          <a:prstGeom prst="wedgeRectCallout">
            <a:avLst>
              <a:gd name="adj1" fmla="val 68802"/>
              <a:gd name="adj2" fmla="val 23922"/>
            </a:avLst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Entro gli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utili imputati</a:t>
            </a:r>
            <a:endParaRPr kumimoji="0" lang="it-IT" sz="1600" i="0" u="none" strike="noStrike" normalizeH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 bldLvl="5" animBg="1"/>
      <p:bldP spid="7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2988" y="225425"/>
            <a:ext cx="7705725" cy="68329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[1] Persona fisica non imprenditore</a:t>
            </a:r>
            <a:endParaRPr lang="it-IT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10" name="Diagramma 9"/>
          <p:cNvGraphicFramePr/>
          <p:nvPr/>
        </p:nvGraphicFramePr>
        <p:xfrm>
          <a:off x="467544" y="1196752"/>
          <a:ext cx="8496944" cy="3024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Fumetto 1 11"/>
          <p:cNvSpPr/>
          <p:nvPr/>
        </p:nvSpPr>
        <p:spPr bwMode="auto">
          <a:xfrm>
            <a:off x="1115616" y="1196752"/>
            <a:ext cx="1872208" cy="864096"/>
          </a:xfrm>
          <a:prstGeom prst="wedgeRectCallout">
            <a:avLst>
              <a:gd name="adj1" fmla="val -38320"/>
              <a:gd name="adj2" fmla="val 62901"/>
            </a:avLst>
          </a:prstGeom>
          <a:solidFill>
            <a:srgbClr val="C00000"/>
          </a:solidFill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Capitale &lt; 25% (5%)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Voti</a:t>
            </a:r>
            <a:r>
              <a:rPr kumimoji="0" lang="it-IT" sz="1600" strike="noStrike" normalizeH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&lt; 20% (2%)</a:t>
            </a:r>
            <a:endParaRPr kumimoji="0" lang="it-IT" sz="1600" strike="noStrike" normalizeH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" name="Diagramma 12"/>
          <p:cNvGraphicFramePr/>
          <p:nvPr/>
        </p:nvGraphicFramePr>
        <p:xfrm>
          <a:off x="467544" y="3833664"/>
          <a:ext cx="8496944" cy="3024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4" name="Fumetto 1 13"/>
          <p:cNvSpPr/>
          <p:nvPr/>
        </p:nvSpPr>
        <p:spPr bwMode="auto">
          <a:xfrm>
            <a:off x="1475656" y="3717032"/>
            <a:ext cx="1800200" cy="864096"/>
          </a:xfrm>
          <a:prstGeom prst="wedgeRectCallout">
            <a:avLst>
              <a:gd name="adj1" fmla="val -49108"/>
              <a:gd name="adj2" fmla="val 71868"/>
            </a:avLst>
          </a:prstGeom>
          <a:solidFill>
            <a:srgbClr val="C00000"/>
          </a:solidFill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Capitale &gt; 25% (5%)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Voti</a:t>
            </a:r>
            <a:r>
              <a:rPr kumimoji="0" lang="it-IT" sz="1600" u="none" strike="noStrike" normalizeH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&gt; 20% (2%)</a:t>
            </a:r>
            <a:endParaRPr kumimoji="0" lang="it-IT" sz="1600" u="none" strike="noStrike" normalizeH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itolo 1"/>
          <p:cNvSpPr txBox="1">
            <a:spLocks/>
          </p:cNvSpPr>
          <p:nvPr/>
        </p:nvSpPr>
        <p:spPr bwMode="auto">
          <a:xfrm>
            <a:off x="107504" y="6562129"/>
            <a:ext cx="2448272" cy="251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1" i="0" u="none" strike="noStrike" kern="0" cap="none" spc="50" normalizeH="0" baseline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Recesso atipico</a:t>
            </a:r>
            <a:r>
              <a:rPr kumimoji="0" lang="it-IT" sz="1000" b="1" i="0" u="none" strike="noStrike" kern="0" cap="none" spc="50" normalizeH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t-IT" sz="1000" b="1" i="0" u="none" strike="noStrike" kern="0" cap="none" spc="50" normalizeH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4/9</a:t>
            </a:r>
            <a:endParaRPr kumimoji="0" lang="it-IT" sz="1000" b="1" i="0" u="none" strike="noStrike" kern="0" cap="none" spc="50" normalizeH="0" baseline="0" noProof="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C08BCA29-A75A-452E-8B4A-E3BDFFCA13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0">
                                            <p:graphicEl>
                                              <a:dgm id="{C08BCA29-A75A-452E-8B4A-E3BDFFCA134A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DEDE8C3E-9C1A-488E-A622-055B776B1F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0">
                                            <p:graphicEl>
                                              <a:dgm id="{DEDE8C3E-9C1A-488E-A622-055B776B1F40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1D1A6ECC-7596-4063-9F9E-326CC797D4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0">
                                            <p:graphicEl>
                                              <a:dgm id="{1D1A6ECC-7596-4063-9F9E-326CC797D443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9008E6F1-1C5A-48E4-9519-F6E8C47DE8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10">
                                            <p:graphicEl>
                                              <a:dgm id="{9008E6F1-1C5A-48E4-9519-F6E8C47DE8B1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BE8001D7-9A6B-4B6E-ABFC-5301856A3A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10">
                                            <p:graphicEl>
                                              <a:dgm id="{BE8001D7-9A6B-4B6E-ABFC-5301856A3A64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3BEA5AAF-30AD-469F-A32D-797A7F39C3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10">
                                            <p:graphicEl>
                                              <a:dgm id="{3BEA5AAF-30AD-469F-A32D-797A7F39C338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C84A3D14-8FB8-4FF0-8F4E-D5A5B49878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1" dur="1" fill="hold"/>
                                        <p:tgtEl>
                                          <p:spTgt spid="10">
                                            <p:graphicEl>
                                              <a:dgm id="{C84A3D14-8FB8-4FF0-8F4E-D5A5B4987830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896B7D96-2A4F-4B05-83E5-BDB75EFD91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6" dur="1" fill="hold"/>
                                        <p:tgtEl>
                                          <p:spTgt spid="10">
                                            <p:graphicEl>
                                              <a:dgm id="{896B7D96-2A4F-4B05-83E5-BDB75EFD91AD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A9CFE256-8535-47E1-88EE-9276054F85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9" dur="1" fill="hold"/>
                                        <p:tgtEl>
                                          <p:spTgt spid="10">
                                            <p:graphicEl>
                                              <a:dgm id="{A9CFE256-8535-47E1-88EE-9276054F85BA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C08BCA29-A75A-452E-8B4A-E3BDFFCA13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4" dur="1" fill="hold"/>
                                        <p:tgtEl>
                                          <p:spTgt spid="13">
                                            <p:graphicEl>
                                              <a:dgm id="{C08BCA29-A75A-452E-8B4A-E3BDFFCA134A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9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DEDE8C3E-9C1A-488E-A622-055B776B1F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4" dur="1" fill="hold"/>
                                        <p:tgtEl>
                                          <p:spTgt spid="13">
                                            <p:graphicEl>
                                              <a:dgm id="{DEDE8C3E-9C1A-488E-A622-055B776B1F40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1D1A6ECC-7596-4063-9F9E-326CC797D4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13">
                                            <p:graphicEl>
                                              <a:dgm id="{1D1A6ECC-7596-4063-9F9E-326CC797D443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9008E6F1-1C5A-48E4-9519-F6E8C47DE8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2" dur="1" fill="hold"/>
                                        <p:tgtEl>
                                          <p:spTgt spid="13">
                                            <p:graphicEl>
                                              <a:dgm id="{9008E6F1-1C5A-48E4-9519-F6E8C47DE8B1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BE8001D7-9A6B-4B6E-ABFC-5301856A3A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5" dur="1" fill="hold"/>
                                        <p:tgtEl>
                                          <p:spTgt spid="13">
                                            <p:graphicEl>
                                              <a:dgm id="{BE8001D7-9A6B-4B6E-ABFC-5301856A3A64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3BEA5AAF-30AD-469F-A32D-797A7F39C3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0" dur="1" fill="hold"/>
                                        <p:tgtEl>
                                          <p:spTgt spid="13">
                                            <p:graphicEl>
                                              <a:dgm id="{3BEA5AAF-30AD-469F-A32D-797A7F39C338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C84A3D14-8FB8-4FF0-8F4E-D5A5B49878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3" dur="1" fill="hold"/>
                                        <p:tgtEl>
                                          <p:spTgt spid="13">
                                            <p:graphicEl>
                                              <a:dgm id="{C84A3D14-8FB8-4FF0-8F4E-D5A5B4987830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896B7D96-2A4F-4B05-83E5-BDB75EFD91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8" dur="1" fill="hold"/>
                                        <p:tgtEl>
                                          <p:spTgt spid="13">
                                            <p:graphicEl>
                                              <a:dgm id="{896B7D96-2A4F-4B05-83E5-BDB75EFD91AD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A9CFE256-8535-47E1-88EE-9276054F85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1" dur="1" fill="hold"/>
                                        <p:tgtEl>
                                          <p:spTgt spid="13">
                                            <p:graphicEl>
                                              <a:dgm id="{A9CFE256-8535-47E1-88EE-9276054F85BA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0" grpId="0" uiExpand="1">
        <p:bldSub>
          <a:bldDgm bld="lvlOne"/>
        </p:bldSub>
      </p:bldGraphic>
      <p:bldP spid="12" grpId="0" animBg="1"/>
      <p:bldGraphic spid="13" grpId="0" uiExpand="1">
        <p:bldSub>
          <a:bldDgm bld="lvlOne"/>
        </p:bldSub>
      </p:bldGraphic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2988" y="225425"/>
            <a:ext cx="7705725" cy="68329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[2] Soggetti IRES</a:t>
            </a:r>
            <a:endParaRPr lang="it-IT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Rettangolo 6"/>
          <p:cNvSpPr/>
          <p:nvPr/>
        </p:nvSpPr>
        <p:spPr bwMode="auto">
          <a:xfrm>
            <a:off x="755576" y="1268760"/>
            <a:ext cx="8208912" cy="518457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6700" algn="l"/>
              </a:tabLst>
            </a:pPr>
            <a:r>
              <a:rPr lang="it-IT" sz="2400" dirty="0">
                <a:ln w="18415" cmpd="sng">
                  <a:solidFill>
                    <a:schemeClr val="accent1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Partecipazioni iscritte nell’attivo circolante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6700" algn="l"/>
              </a:tabLst>
            </a:pPr>
            <a:r>
              <a:rPr lang="it-IT" sz="2400" dirty="0">
                <a:ln w="18415" cmpd="sng">
                  <a:solidFill>
                    <a:schemeClr val="accent1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(art. 85, comma 1, lettera c)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6700" algn="l"/>
              </a:tabLst>
            </a:pP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6700" algn="l"/>
              </a:tabLst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La cessione produce ricavi (principio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 competenza)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6700" algn="l"/>
              </a:tabLst>
            </a:pP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6700" algn="l"/>
              </a:tabLst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+ Corrispettivo della cessione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6700" algn="l"/>
              </a:tabLst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 - Costo o valore di acquisto (rimanenze)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6700" algn="l"/>
              </a:tabLst>
            </a:pPr>
            <a:r>
              <a:rPr lang="it-IT" sz="2400" u="sng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t-IT" sz="2400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t-IT" sz="2400" i="1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aumentato degli oneri accessori	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6700" algn="l"/>
              </a:tabLst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    Reddito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d’impresa</a:t>
            </a:r>
          </a:p>
        </p:txBody>
      </p:sp>
      <p:sp>
        <p:nvSpPr>
          <p:cNvPr id="8" name="Fumetto 1 7"/>
          <p:cNvSpPr/>
          <p:nvPr/>
        </p:nvSpPr>
        <p:spPr bwMode="auto">
          <a:xfrm>
            <a:off x="1259632" y="5085184"/>
            <a:ext cx="1728192" cy="792088"/>
          </a:xfrm>
          <a:prstGeom prst="wedgeRectCallout">
            <a:avLst>
              <a:gd name="adj1" fmla="val -20642"/>
              <a:gd name="adj2" fmla="val -101659"/>
            </a:avLst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IRES 27,50%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NO</a:t>
            </a:r>
            <a:r>
              <a:rPr kumimoji="0" lang="it-IT" sz="1600" i="0" u="none" strike="noStrike" normalizeH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IRAP</a:t>
            </a:r>
            <a:endParaRPr kumimoji="0" lang="it-IT" sz="1600" i="0" u="none" strike="noStrike" normalizeH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Freccia a destra con strisce 11"/>
          <p:cNvSpPr/>
          <p:nvPr/>
        </p:nvSpPr>
        <p:spPr bwMode="auto">
          <a:xfrm>
            <a:off x="8172400" y="5949280"/>
            <a:ext cx="864096" cy="764704"/>
          </a:xfrm>
          <a:prstGeom prst="stripedRightArrow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itolo 1"/>
          <p:cNvSpPr txBox="1">
            <a:spLocks/>
          </p:cNvSpPr>
          <p:nvPr/>
        </p:nvSpPr>
        <p:spPr bwMode="auto">
          <a:xfrm>
            <a:off x="107504" y="6562129"/>
            <a:ext cx="2448272" cy="251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1" i="0" u="none" strike="noStrike" kern="0" cap="none" spc="50" normalizeH="0" baseline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Recesso atipico</a:t>
            </a:r>
            <a:r>
              <a:rPr kumimoji="0" lang="it-IT" sz="1000" b="1" i="0" u="none" strike="noStrike" kern="0" cap="none" spc="50" normalizeH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t-IT" sz="1000" b="1" i="0" u="none" strike="noStrike" kern="0" cap="none" spc="50" normalizeH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5/9</a:t>
            </a:r>
            <a:endParaRPr kumimoji="0" lang="it-IT" sz="1000" b="1" i="0" u="none" strike="noStrike" kern="0" cap="none" spc="50" normalizeH="0" baseline="0" noProof="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p" bldLvl="5" animBg="1"/>
      <p:bldP spid="8" grpId="0" animBg="1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2988" y="225425"/>
            <a:ext cx="7705725" cy="68329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[2] Soggetti IRES</a:t>
            </a:r>
            <a:endParaRPr lang="it-IT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Rettangolo 6"/>
          <p:cNvSpPr/>
          <p:nvPr/>
        </p:nvSpPr>
        <p:spPr bwMode="auto">
          <a:xfrm>
            <a:off x="971600" y="1268760"/>
            <a:ext cx="7920880" cy="525658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6700" algn="l"/>
              </a:tabLst>
            </a:pPr>
            <a:r>
              <a:rPr lang="it-IT" sz="2400" dirty="0">
                <a:ln w="18415" cmpd="sng">
                  <a:solidFill>
                    <a:schemeClr val="accent1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Partecipazioni iscritte nell’attivo </a:t>
            </a:r>
            <a:r>
              <a:rPr lang="it-IT" sz="2400" dirty="0" smtClean="0">
                <a:ln w="18415" cmpd="sng">
                  <a:solidFill>
                    <a:schemeClr val="accent1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immobilizzato</a:t>
            </a:r>
            <a:endParaRPr lang="it-IT" sz="2400" dirty="0">
              <a:ln w="18415" cmpd="sng">
                <a:solidFill>
                  <a:schemeClr val="accent1">
                    <a:lumMod val="40000"/>
                    <a:lumOff val="60000"/>
                  </a:schemeClr>
                </a:solidFill>
                <a:prstDash val="solid"/>
              </a:ln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6700" algn="l"/>
              </a:tabLst>
            </a:pPr>
            <a:r>
              <a:rPr lang="it-IT" sz="2400" dirty="0">
                <a:ln w="18415" cmpd="sng">
                  <a:solidFill>
                    <a:schemeClr val="accent1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t-IT" sz="2400" dirty="0" smtClean="0">
                <a:ln w="18415" cmpd="sng">
                  <a:solidFill>
                    <a:schemeClr val="accent1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artt. 86, 87 e 101)</a:t>
            </a:r>
            <a:endParaRPr lang="it-IT" sz="2400" dirty="0">
              <a:ln w="18415" cmpd="sng">
                <a:solidFill>
                  <a:schemeClr val="accent1">
                    <a:lumMod val="40000"/>
                    <a:lumOff val="60000"/>
                  </a:schemeClr>
                </a:solidFill>
                <a:prstDash val="solid"/>
              </a:ln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6700" algn="l"/>
              </a:tabLst>
            </a:pP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6700" algn="l"/>
              </a:tabLst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La cessione produce plus/</a:t>
            </a:r>
            <a:r>
              <a:rPr lang="it-IT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minus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(principio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competenza)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6700" algn="l"/>
              </a:tabLst>
            </a:pP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6700" algn="l"/>
              </a:tabLst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+ Corrispettivo della cessione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6700" algn="l"/>
              </a:tabLst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 - Costo o valore di acquisto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6700" algn="l"/>
              </a:tabLst>
            </a:pPr>
            <a:r>
              <a:rPr lang="it-IT" sz="2400" u="sng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t-IT" sz="2400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t-IT" sz="2400" i="1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aumentato degli oneri accessori	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   Plusvalenze/minusvalenze</a:t>
            </a: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6700" algn="l"/>
              </a:tabLst>
            </a:pP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Freccia a destra con strisce 11"/>
          <p:cNvSpPr/>
          <p:nvPr/>
        </p:nvSpPr>
        <p:spPr bwMode="auto">
          <a:xfrm>
            <a:off x="8172400" y="5949280"/>
            <a:ext cx="864096" cy="764704"/>
          </a:xfrm>
          <a:prstGeom prst="stripedRightArrow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ttangolo 5"/>
          <p:cNvSpPr/>
          <p:nvPr/>
        </p:nvSpPr>
        <p:spPr bwMode="auto">
          <a:xfrm>
            <a:off x="1907704" y="5013176"/>
            <a:ext cx="5976664" cy="136815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Partecipazioni </a:t>
            </a:r>
            <a:r>
              <a:rPr lang="it-IT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NO PEX</a:t>
            </a:r>
            <a:r>
              <a:rPr kumimoji="0" lang="it-IT" sz="2000" i="0" u="none" strike="noStrike" normalizeH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kumimoji="0" lang="it-IT" sz="2000" i="0" u="none" strike="noStrike" normalizeH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Plusvalenza </a:t>
            </a:r>
            <a:r>
              <a:rPr lang="it-IT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tassata al 100% (art. 86</a:t>
            </a:r>
            <a:r>
              <a:rPr lang="it-IT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 [rateizzabili]</a:t>
            </a:r>
            <a:endParaRPr lang="it-IT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Minusvalenza </a:t>
            </a:r>
            <a:r>
              <a:rPr lang="it-IT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deducibile al 100% (art. 101)</a:t>
            </a:r>
            <a:endParaRPr lang="it-IT" sz="2000" baseline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Fumetto 1 10"/>
          <p:cNvSpPr/>
          <p:nvPr/>
        </p:nvSpPr>
        <p:spPr bwMode="auto">
          <a:xfrm>
            <a:off x="6228184" y="3429000"/>
            <a:ext cx="1728192" cy="792088"/>
          </a:xfrm>
          <a:prstGeom prst="wedgeRectCallout">
            <a:avLst>
              <a:gd name="adj1" fmla="val -71739"/>
              <a:gd name="adj2" fmla="val 76007"/>
            </a:avLst>
          </a:prstGeom>
          <a:solidFill>
            <a:srgbClr val="C00000"/>
          </a:solidFill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IRES 27,50%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NO</a:t>
            </a:r>
            <a:r>
              <a:rPr kumimoji="0" lang="it-IT" sz="1600" i="0" u="none" strike="noStrike" normalizeH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IRAP</a:t>
            </a:r>
            <a:endParaRPr kumimoji="0" lang="it-IT" sz="1600" i="0" u="none" strike="noStrike" normalizeH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itolo 1"/>
          <p:cNvSpPr txBox="1">
            <a:spLocks/>
          </p:cNvSpPr>
          <p:nvPr/>
        </p:nvSpPr>
        <p:spPr bwMode="auto">
          <a:xfrm>
            <a:off x="107504" y="6562129"/>
            <a:ext cx="2448272" cy="251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1" i="0" u="none" strike="noStrike" kern="0" cap="none" spc="50" normalizeH="0" baseline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Recesso atipico</a:t>
            </a:r>
            <a:r>
              <a:rPr kumimoji="0" lang="it-IT" sz="1000" b="1" i="0" u="none" strike="noStrike" kern="0" cap="none" spc="50" normalizeH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t-IT" sz="1000" b="1" i="0" u="none" strike="noStrike" kern="0" cap="none" spc="50" normalizeH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6/9</a:t>
            </a:r>
            <a:endParaRPr kumimoji="0" lang="it-IT" sz="1000" b="1" i="0" u="none" strike="noStrike" kern="0" cap="none" spc="50" normalizeH="0" baseline="0" noProof="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2" dur="1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7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p" bldLvl="5" animBg="1"/>
      <p:bldP spid="12" grpId="0" animBg="1"/>
      <p:bldP spid="6" grpId="0" build="p" bldLvl="5" animBg="1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2988" y="225425"/>
            <a:ext cx="7705725" cy="68329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[2] Soggetti IRES</a:t>
            </a:r>
            <a:endParaRPr lang="it-IT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Rettangolo 6"/>
          <p:cNvSpPr/>
          <p:nvPr/>
        </p:nvSpPr>
        <p:spPr bwMode="auto">
          <a:xfrm>
            <a:off x="971600" y="1268760"/>
            <a:ext cx="7920880" cy="525658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6700" algn="l"/>
              </a:tabLst>
            </a:pPr>
            <a:r>
              <a:rPr lang="it-IT" sz="2400" b="1" dirty="0">
                <a:ln w="18415" cmpd="sng">
                  <a:solidFill>
                    <a:schemeClr val="accent1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Partecipazioni </a:t>
            </a:r>
            <a:r>
              <a:rPr lang="it-IT" sz="2400" b="1" dirty="0" smtClean="0">
                <a:ln w="18415" cmpd="sng">
                  <a:solidFill>
                    <a:schemeClr val="accent1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PEX</a:t>
            </a:r>
            <a:endParaRPr lang="it-IT" sz="2400" b="1" dirty="0">
              <a:ln w="18415" cmpd="sng">
                <a:solidFill>
                  <a:schemeClr val="accent1">
                    <a:lumMod val="40000"/>
                    <a:lumOff val="60000"/>
                  </a:schemeClr>
                </a:solidFill>
                <a:prstDash val="solid"/>
              </a:ln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6700" algn="l"/>
              </a:tabLst>
            </a:pPr>
            <a:r>
              <a:rPr lang="it-IT" sz="2400" b="1" dirty="0">
                <a:ln w="18415" cmpd="sng">
                  <a:solidFill>
                    <a:schemeClr val="accent1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t-IT" sz="2400" b="1" dirty="0" smtClean="0">
                <a:ln w="18415" cmpd="sng">
                  <a:solidFill>
                    <a:schemeClr val="accent1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art. 87)</a:t>
            </a:r>
            <a:endParaRPr lang="it-IT" sz="2400" b="1" dirty="0">
              <a:ln w="18415" cmpd="sng">
                <a:solidFill>
                  <a:schemeClr val="accent1">
                    <a:lumMod val="40000"/>
                    <a:lumOff val="60000"/>
                  </a:schemeClr>
                </a:solidFill>
                <a:prstDash val="solid"/>
              </a:ln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ttangolo 5"/>
          <p:cNvSpPr/>
          <p:nvPr/>
        </p:nvSpPr>
        <p:spPr bwMode="auto">
          <a:xfrm>
            <a:off x="1547664" y="2276872"/>
            <a:ext cx="6840760" cy="151216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Plusvalenza tassata al 5%</a:t>
            </a:r>
            <a:endParaRPr lang="it-IT" sz="2000" i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2000" baseline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Minusvalenza indeducibile al 100% (art. 101)</a:t>
            </a:r>
            <a:endParaRPr lang="it-IT" sz="2000" baseline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ttangolo 8"/>
          <p:cNvSpPr/>
          <p:nvPr/>
        </p:nvSpPr>
        <p:spPr bwMode="auto">
          <a:xfrm>
            <a:off x="1547664" y="3933056"/>
            <a:ext cx="6840760" cy="244827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000" u="sng" dirty="0" smtClean="0">
                <a:ln w="18415" cmpd="sng">
                  <a:solidFill>
                    <a:schemeClr val="accent1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Requisiti</a:t>
            </a:r>
          </a:p>
          <a:p>
            <a:pPr marL="457200" marR="0" indent="-457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it-IT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Iscrizione iniziale tra le </a:t>
            </a:r>
            <a:r>
              <a:rPr lang="it-IT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immobilizzazioni finanziarie</a:t>
            </a:r>
            <a:endParaRPr lang="it-IT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0" marR="0" indent="-457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it-IT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Possesso per almeno 12 mesi</a:t>
            </a:r>
          </a:p>
          <a:p>
            <a:pPr marL="457200" marR="0" indent="-457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it-IT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Sede in un paese no black list</a:t>
            </a:r>
          </a:p>
          <a:p>
            <a:pPr marL="457200" marR="0" indent="-457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it-IT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Esercizio di una attività commerciale</a:t>
            </a:r>
          </a:p>
          <a:p>
            <a:pPr marL="914400" lvl="1" indent="-4572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it-IT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</a:t>
            </a:r>
            <a:r>
              <a:rPr lang="it-IT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sclusa se l’attivo è composto prevalentemente da </a:t>
            </a:r>
          </a:p>
          <a:p>
            <a:pPr marL="914400" lvl="1" indent="-457200" fontAlgn="base">
              <a:spcBef>
                <a:spcPct val="0"/>
              </a:spcBef>
              <a:spcAft>
                <a:spcPct val="0"/>
              </a:spcAft>
            </a:pPr>
            <a:r>
              <a:rPr lang="it-IT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immobili non strumentali e non merce</a:t>
            </a:r>
          </a:p>
          <a:p>
            <a:pPr marL="914400" lvl="1" indent="-4572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it-IT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presunta se la società è quotata</a:t>
            </a:r>
          </a:p>
          <a:p>
            <a:pPr marL="457200" marR="0" indent="-457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lang="it-IT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200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itolo 1"/>
          <p:cNvSpPr txBox="1">
            <a:spLocks/>
          </p:cNvSpPr>
          <p:nvPr/>
        </p:nvSpPr>
        <p:spPr bwMode="auto">
          <a:xfrm>
            <a:off x="107504" y="6562129"/>
            <a:ext cx="2448272" cy="251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1" i="0" u="none" strike="noStrike" kern="0" cap="none" spc="50" normalizeH="0" baseline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Recesso atipico</a:t>
            </a:r>
            <a:r>
              <a:rPr kumimoji="0" lang="it-IT" sz="1000" b="1" i="0" u="none" strike="noStrike" kern="0" cap="none" spc="50" normalizeH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t-IT" sz="1000" b="1" i="0" u="none" strike="noStrike" kern="0" cap="none" spc="50" normalizeH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7/9</a:t>
            </a:r>
            <a:endParaRPr kumimoji="0" lang="it-IT" sz="1000" b="1" i="0" u="none" strike="noStrike" kern="0" cap="none" spc="50" normalizeH="0" baseline="0" noProof="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2" dur="1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6" grpId="0" build="p" bldLvl="5" animBg="1"/>
      <p:bldP spid="9" grpId="0" build="p" bldLvl="5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99592" y="225425"/>
            <a:ext cx="8244408" cy="68329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[3] Ditte individuali e società di persone</a:t>
            </a:r>
            <a:endParaRPr lang="it-IT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6" name="Diagramma 5"/>
          <p:cNvGraphicFramePr/>
          <p:nvPr/>
        </p:nvGraphicFramePr>
        <p:xfrm>
          <a:off x="0" y="1397000"/>
          <a:ext cx="9036496" cy="5200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olo 1"/>
          <p:cNvSpPr txBox="1">
            <a:spLocks/>
          </p:cNvSpPr>
          <p:nvPr/>
        </p:nvSpPr>
        <p:spPr bwMode="auto">
          <a:xfrm>
            <a:off x="107504" y="6562129"/>
            <a:ext cx="2448272" cy="251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1" i="0" u="none" strike="noStrike" kern="0" cap="none" spc="50" normalizeH="0" baseline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Recesso atipico</a:t>
            </a:r>
            <a:r>
              <a:rPr kumimoji="0" lang="it-IT" sz="1000" b="1" i="0" u="none" strike="noStrike" kern="0" cap="none" spc="50" normalizeH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t-IT" sz="1000" b="1" i="0" u="none" strike="noStrike" kern="0" cap="none" spc="50" normalizeH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8/9</a:t>
            </a:r>
            <a:endParaRPr kumimoji="0" lang="it-IT" sz="1000" b="1" i="0" u="none" strike="noStrike" kern="0" cap="none" spc="50" normalizeH="0" baseline="0" noProof="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3162322-5A97-43B0-9835-9D6EE14B15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>
                                            <p:graphicEl>
                                              <a:dgm id="{23162322-5A97-43B0-9835-9D6EE14B15C5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4E4B8D3-ED2B-4A99-8EF4-D0E63133FA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">
                                            <p:graphicEl>
                                              <a:dgm id="{B4E4B8D3-ED2B-4A99-8EF4-D0E63133FA9E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D9298A5-52DC-4C62-87FA-F2BDECD288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6">
                                            <p:graphicEl>
                                              <a:dgm id="{0D9298A5-52DC-4C62-87FA-F2BDECD288C7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D46AC05-E463-4029-9AEB-A5AC5B26B3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6">
                                            <p:graphicEl>
                                              <a:dgm id="{4D46AC05-E463-4029-9AEB-A5AC5B26B361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8029538-46C4-4F97-9669-7A5B255634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6">
                                            <p:graphicEl>
                                              <a:dgm id="{78029538-46C4-4F97-9669-7A5B2556341E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E53B7E3-DAB6-4F92-9DB7-03734EBD20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6">
                                            <p:graphicEl>
                                              <a:dgm id="{DE53B7E3-DAB6-4F92-9DB7-03734EBD20D4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9E270D5-7F91-4F33-85E1-F37333BCD6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6">
                                            <p:graphicEl>
                                              <a:dgm id="{59E270D5-7F91-4F33-85E1-F37333BCD6B3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B82A239-2AC0-42B7-9242-F5F5F6BFFA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1" dur="1" fill="hold"/>
                                        <p:tgtEl>
                                          <p:spTgt spid="6">
                                            <p:graphicEl>
                                              <a:dgm id="{CB82A239-2AC0-42B7-9242-F5F5F6BFFA3A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FE77D20-C070-4796-9ACB-39C954EA04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4" dur="1" fill="hold"/>
                                        <p:tgtEl>
                                          <p:spTgt spid="6">
                                            <p:graphicEl>
                                              <a:dgm id="{7FE77D20-C070-4796-9ACB-39C954EA045B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279C7E3-F512-43FD-8DF6-DD64AB58B9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9" dur="1" fill="hold"/>
                                        <p:tgtEl>
                                          <p:spTgt spid="6">
                                            <p:graphicEl>
                                              <a:dgm id="{8279C7E3-F512-43FD-8DF6-DD64AB58B996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E7FCADB-78AD-4568-90D2-E95363E17D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6">
                                            <p:graphicEl>
                                              <a:dgm id="{CE7FCADB-78AD-4568-90D2-E95363E17D68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F2EA929-7CA1-48AE-BBA9-2A9D8FCC93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6">
                                            <p:graphicEl>
                                              <a:dgm id="{BF2EA929-7CA1-48AE-BBA9-2A9D8FCC9349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319C31D-BD43-46A6-B03A-D0832F3967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0" dur="1" fill="hold"/>
                                        <p:tgtEl>
                                          <p:spTgt spid="6">
                                            <p:graphicEl>
                                              <a:dgm id="{A319C31D-BD43-46A6-B03A-D0832F396793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DD6273A-BE62-4A60-B50D-9961926997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5" dur="1" fill="hold"/>
                                        <p:tgtEl>
                                          <p:spTgt spid="6">
                                            <p:graphicEl>
                                              <a:dgm id="{2DD6273A-BE62-4A60-B50D-9961926997AF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ECC73AB-F9D6-4FD4-B5A4-55C0CDD3C2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8" dur="1" fill="hold"/>
                                        <p:tgtEl>
                                          <p:spTgt spid="6">
                                            <p:graphicEl>
                                              <a:dgm id="{0ECC73AB-F9D6-4FD4-B5A4-55C0CDD3C24A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B68CAC1-7E30-490D-A3C2-5D43C133CF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3" dur="1" fill="hold"/>
                                        <p:tgtEl>
                                          <p:spTgt spid="6">
                                            <p:graphicEl>
                                              <a:dgm id="{2B68CAC1-7E30-490D-A3C2-5D43C133CFD9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AE72AA2-61FF-4F91-9FE6-8509E4A6DB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6" dur="1" fill="hold"/>
                                        <p:tgtEl>
                                          <p:spTgt spid="6">
                                            <p:graphicEl>
                                              <a:dgm id="{EAE72AA2-61FF-4F91-9FE6-8509E4A6DB06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40E9ED1-34E4-4A68-8645-5451A806A7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1" dur="1" fill="hold"/>
                                        <p:tgtEl>
                                          <p:spTgt spid="6">
                                            <p:graphicEl>
                                              <a:dgm id="{D40E9ED1-34E4-4A68-8645-5451A806A750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AF3306F-B5B8-420E-8B82-03CEA47FF5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4" dur="1" fill="hold"/>
                                        <p:tgtEl>
                                          <p:spTgt spid="6">
                                            <p:graphicEl>
                                              <a:dgm id="{9AF3306F-B5B8-420E-8B82-03CEA47FF586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1445EEE-C633-441F-8095-9CB9FE8413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9" dur="1" fill="hold"/>
                                        <p:tgtEl>
                                          <p:spTgt spid="6">
                                            <p:graphicEl>
                                              <a:dgm id="{71445EEE-C633-441F-8095-9CB9FE841363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D8303C3-9B57-4AB8-98D2-4F52DB57C7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2" dur="1" fill="hold"/>
                                        <p:tgtEl>
                                          <p:spTgt spid="6">
                                            <p:graphicEl>
                                              <a:dgm id="{8D8303C3-9B57-4AB8-98D2-4F52DB57C7C4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Sub>
          <a:bldDgm bld="lvlOne"/>
        </p:bldSub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99592" y="225425"/>
            <a:ext cx="8244408" cy="68329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Scritture contabili</a:t>
            </a:r>
            <a:endParaRPr lang="it-IT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Titolo 1"/>
          <p:cNvSpPr txBox="1">
            <a:spLocks/>
          </p:cNvSpPr>
          <p:nvPr/>
        </p:nvSpPr>
        <p:spPr bwMode="auto">
          <a:xfrm>
            <a:off x="107504" y="6562129"/>
            <a:ext cx="2448272" cy="251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1" i="0" u="none" strike="noStrike" kern="0" cap="none" spc="50" normalizeH="0" baseline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Recesso atipico</a:t>
            </a:r>
            <a:r>
              <a:rPr kumimoji="0" lang="it-IT" sz="1000" b="1" i="0" u="none" strike="noStrike" kern="0" cap="none" spc="50" normalizeH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t-IT" sz="1000" b="1" i="0" u="none" strike="noStrike" kern="0" cap="none" spc="50" normalizeH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9/</a:t>
            </a:r>
            <a:r>
              <a:rPr kumimoji="0" lang="it-IT" sz="1000" b="1" i="0" u="none" strike="noStrike" kern="0" cap="none" spc="50" normalizeH="0" noProof="0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9</a:t>
            </a:r>
            <a:endParaRPr kumimoji="0" lang="it-IT" sz="1000" b="1" i="0" u="none" strike="noStrike" kern="0" cap="none" spc="50" normalizeH="0" baseline="0" noProof="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ttangolo 4"/>
          <p:cNvSpPr/>
          <p:nvPr/>
        </p:nvSpPr>
        <p:spPr bwMode="auto">
          <a:xfrm>
            <a:off x="323528" y="1268760"/>
            <a:ext cx="8748464" cy="525658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6700" algn="l"/>
              </a:tabLst>
            </a:pPr>
            <a:endParaRPr lang="it-IT" sz="2400" b="1" dirty="0" smtClean="0">
              <a:ln w="18415" cmpd="sng">
                <a:solidFill>
                  <a:schemeClr val="accent1">
                    <a:lumMod val="40000"/>
                    <a:lumOff val="60000"/>
                  </a:schemeClr>
                </a:solidFill>
                <a:prstDash val="solid"/>
              </a:ln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6700" algn="l"/>
              </a:tabLst>
            </a:pPr>
            <a:r>
              <a:rPr lang="it-IT" sz="2400" u="sng" dirty="0" smtClean="0">
                <a:ln w="18415" cmpd="sng">
                  <a:solidFill>
                    <a:schemeClr val="accent1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Recesso mediante acquisto di azioni proprie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6700" algn="l"/>
              </a:tabLst>
            </a:pPr>
            <a:endParaRPr lang="it-IT" sz="2400" b="1" dirty="0" smtClean="0">
              <a:ln w="18415" cmpd="sng">
                <a:solidFill>
                  <a:schemeClr val="accent1">
                    <a:lumMod val="40000"/>
                    <a:lumOff val="60000"/>
                  </a:schemeClr>
                </a:solidFill>
                <a:prstDash val="solid"/>
              </a:ln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6700" algn="l"/>
              </a:tabLst>
            </a:pPr>
            <a:endParaRPr lang="it-IT" sz="2400" b="1" dirty="0" smtClean="0">
              <a:ln w="18415" cmpd="sng">
                <a:solidFill>
                  <a:schemeClr val="accent1">
                    <a:lumMod val="40000"/>
                    <a:lumOff val="60000"/>
                  </a:schemeClr>
                </a:solidFill>
                <a:prstDash val="solid"/>
              </a:ln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6700" algn="l"/>
              </a:tabLst>
            </a:pPr>
            <a:endParaRPr lang="it-IT" sz="2400" b="1" dirty="0" smtClean="0">
              <a:ln w="18415" cmpd="sng">
                <a:solidFill>
                  <a:schemeClr val="accent1">
                    <a:lumMod val="40000"/>
                    <a:lumOff val="60000"/>
                  </a:schemeClr>
                </a:solidFill>
                <a:prstDash val="solid"/>
              </a:ln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6700" algn="l"/>
              </a:tabLst>
            </a:pPr>
            <a:endParaRPr lang="it-IT" sz="2400" b="1" dirty="0" smtClean="0">
              <a:ln w="18415" cmpd="sng">
                <a:solidFill>
                  <a:schemeClr val="accent1">
                    <a:lumMod val="40000"/>
                    <a:lumOff val="60000"/>
                  </a:schemeClr>
                </a:solidFill>
                <a:prstDash val="solid"/>
              </a:ln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6700" algn="l"/>
              </a:tabLst>
            </a:pPr>
            <a:endParaRPr lang="it-IT" sz="2400" b="1" dirty="0">
              <a:ln w="18415" cmpd="sng">
                <a:solidFill>
                  <a:schemeClr val="accent1">
                    <a:lumMod val="40000"/>
                    <a:lumOff val="60000"/>
                  </a:schemeClr>
                </a:solidFill>
                <a:prstDash val="solid"/>
              </a:ln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Tabella 6"/>
          <p:cNvGraphicFramePr>
            <a:graphicFrameLocks noGrp="1"/>
          </p:cNvGraphicFramePr>
          <p:nvPr/>
        </p:nvGraphicFramePr>
        <p:xfrm>
          <a:off x="395536" y="2708920"/>
          <a:ext cx="8517814" cy="1673280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2942429"/>
                <a:gridCol w="732363"/>
                <a:gridCol w="2796149"/>
                <a:gridCol w="2046873"/>
              </a:tblGrid>
              <a:tr h="407356">
                <a:tc>
                  <a:txBody>
                    <a:bodyPr/>
                    <a:lstStyle/>
                    <a:p>
                      <a:r>
                        <a:rPr lang="it-IT" dirty="0" smtClean="0"/>
                        <a:t>DARE</a:t>
                      </a:r>
                      <a:endParaRPr lang="it-IT" dirty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AVERE</a:t>
                      </a:r>
                      <a:endParaRPr lang="it-IT" dirty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TOTALI</a:t>
                      </a:r>
                      <a:endParaRPr lang="it-IT" dirty="0"/>
                    </a:p>
                  </a:txBody>
                  <a:tcPr marL="72000" marT="72000" marB="72000"/>
                </a:tc>
              </a:tr>
              <a:tr h="3603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Azioni proprie</a:t>
                      </a:r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a</a:t>
                      </a:r>
                      <a:endParaRPr lang="it-IT" dirty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Socio X receduto</a:t>
                      </a:r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r"/>
                      <a:endParaRPr lang="it-IT" dirty="0"/>
                    </a:p>
                  </a:txBody>
                  <a:tcPr marL="72000" marT="72000" marB="72000"/>
                </a:tc>
              </a:tr>
              <a:tr h="3603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dirty="0" smtClean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dirty="0" smtClean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r"/>
                      <a:endParaRPr lang="it-IT" dirty="0"/>
                    </a:p>
                  </a:txBody>
                  <a:tcPr marL="72000" marT="72000" marB="72000"/>
                </a:tc>
              </a:tr>
              <a:tr h="3603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Socio x receduto</a:t>
                      </a:r>
                      <a:endParaRPr lang="it-IT" dirty="0" smtClean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a</a:t>
                      </a:r>
                      <a:endParaRPr lang="it-IT" dirty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Banca c/</a:t>
                      </a:r>
                      <a:r>
                        <a:rPr lang="it-IT" dirty="0" err="1" smtClean="0"/>
                        <a:t>c</a:t>
                      </a:r>
                      <a:endParaRPr lang="it-IT" dirty="0" smtClean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r"/>
                      <a:endParaRPr lang="it-IT" dirty="0"/>
                    </a:p>
                  </a:txBody>
                  <a:tcPr marL="72000" marT="72000" marB="72000"/>
                </a:tc>
              </a:tr>
            </a:tbl>
          </a:graphicData>
        </a:graphic>
      </p:graphicFrame>
      <p:graphicFrame>
        <p:nvGraphicFramePr>
          <p:cNvPr id="11" name="Tabella 10"/>
          <p:cNvGraphicFramePr>
            <a:graphicFrameLocks noGrp="1"/>
          </p:cNvGraphicFramePr>
          <p:nvPr/>
        </p:nvGraphicFramePr>
        <p:xfrm>
          <a:off x="395536" y="4725144"/>
          <a:ext cx="8533611" cy="836640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2947886"/>
                <a:gridCol w="733721"/>
                <a:gridCol w="2886073"/>
                <a:gridCol w="1965931"/>
              </a:tblGrid>
              <a:tr h="407356">
                <a:tc>
                  <a:txBody>
                    <a:bodyPr/>
                    <a:lstStyle/>
                    <a:p>
                      <a:r>
                        <a:rPr lang="it-IT" dirty="0" smtClean="0"/>
                        <a:t>DARE</a:t>
                      </a:r>
                      <a:endParaRPr lang="it-IT" dirty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AVERE</a:t>
                      </a:r>
                      <a:endParaRPr lang="it-IT" dirty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TOTALI</a:t>
                      </a:r>
                      <a:endParaRPr lang="it-IT" dirty="0"/>
                    </a:p>
                  </a:txBody>
                  <a:tcPr marL="72000" marT="72000" marB="72000"/>
                </a:tc>
              </a:tr>
              <a:tr h="3603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Riserve</a:t>
                      </a:r>
                      <a:r>
                        <a:rPr lang="it-IT" baseline="0" dirty="0" smtClean="0"/>
                        <a:t> disponibili</a:t>
                      </a:r>
                      <a:endParaRPr lang="it-IT" dirty="0" smtClean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a</a:t>
                      </a:r>
                      <a:endParaRPr lang="it-IT" dirty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Riserva</a:t>
                      </a:r>
                      <a:r>
                        <a:rPr lang="it-IT" baseline="0" dirty="0" smtClean="0"/>
                        <a:t> azioni proprie</a:t>
                      </a:r>
                      <a:endParaRPr lang="it-IT" dirty="0" smtClean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r"/>
                      <a:endParaRPr lang="it-IT" dirty="0"/>
                    </a:p>
                  </a:txBody>
                  <a:tcPr marL="72000" marT="72000" marB="7200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608" y="3356992"/>
            <a:ext cx="7705725" cy="8636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it-IT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DISCIPLINA CIVILISTICA  </a:t>
            </a:r>
            <a:br>
              <a:rPr lang="it-IT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it-IT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it-IT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it-IT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			</a:t>
            </a:r>
            <a:r>
              <a:rPr lang="it-IT" b="1" i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[cenni]</a:t>
            </a:r>
            <a:endParaRPr lang="it-IT" b="1" i="1" spc="5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608" y="3356992"/>
            <a:ext cx="7705725" cy="8636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it-IT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RECESSO TIPICO  </a:t>
            </a:r>
            <a:br>
              <a:rPr lang="it-IT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it-IT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it-IT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it-IT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			</a:t>
            </a:r>
            <a:endParaRPr lang="it-IT" b="1" i="1" spc="5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2988" y="225425"/>
            <a:ext cx="7705725" cy="68329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Recesso tipico</a:t>
            </a:r>
            <a:endParaRPr lang="it-IT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ttangolo 4"/>
          <p:cNvSpPr/>
          <p:nvPr/>
        </p:nvSpPr>
        <p:spPr bwMode="auto">
          <a:xfrm>
            <a:off x="971600" y="1196752"/>
            <a:ext cx="7560840" cy="216024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u="sng" dirty="0" smtClean="0">
                <a:ln w="18415" cmpd="sng">
                  <a:solidFill>
                    <a:schemeClr val="accent1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Riduzione del patrimonio</a:t>
            </a:r>
            <a:endParaRPr lang="it-IT" sz="2400" u="sng" dirty="0">
              <a:ln w="18415" cmpd="sng">
                <a:solidFill>
                  <a:schemeClr val="accent1">
                    <a:lumMod val="40000"/>
                    <a:lumOff val="60000"/>
                  </a:schemeClr>
                </a:solidFill>
                <a:prstDash val="solid"/>
              </a:ln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Liquidato in denaro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Liquidato in natura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ttangolo 6"/>
          <p:cNvSpPr/>
          <p:nvPr/>
        </p:nvSpPr>
        <p:spPr bwMode="auto">
          <a:xfrm>
            <a:off x="971600" y="3501008"/>
            <a:ext cx="7560840" cy="288032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u="sng" dirty="0" smtClean="0">
                <a:ln w="18415" cmpd="sng">
                  <a:solidFill>
                    <a:schemeClr val="accent1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Casistiche … in funzione del socio receduto</a:t>
            </a:r>
            <a:endParaRPr lang="it-IT" sz="2400" u="sng" dirty="0">
              <a:ln w="18415" cmpd="sng">
                <a:solidFill>
                  <a:schemeClr val="accent1">
                    <a:lumMod val="40000"/>
                    <a:lumOff val="60000"/>
                  </a:schemeClr>
                </a:solidFill>
                <a:prstDash val="solid"/>
              </a:ln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[A] Società di persone 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[B] Società di capitali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[1] Persona fisica non imprenditore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[2] Soggetti IRES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[3] Imprenditore individuale o società di persone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itolo 1"/>
          <p:cNvSpPr txBox="1">
            <a:spLocks/>
          </p:cNvSpPr>
          <p:nvPr/>
        </p:nvSpPr>
        <p:spPr bwMode="auto">
          <a:xfrm>
            <a:off x="107504" y="6453336"/>
            <a:ext cx="2448272" cy="251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1" i="0" u="none" strike="noStrike" kern="0" cap="none" spc="50" normalizeH="0" baseline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Recesso tipico</a:t>
            </a:r>
            <a:r>
              <a:rPr kumimoji="0" lang="it-IT" sz="1000" b="1" i="0" u="none" strike="noStrike" kern="0" cap="none" spc="50" normalizeH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t-IT" sz="1000" b="1" i="0" u="none" strike="noStrike" kern="0" cap="none" spc="50" normalizeH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1/13</a:t>
            </a:r>
            <a:endParaRPr kumimoji="0" lang="it-IT" sz="1000" b="1" i="0" u="none" strike="noStrike" kern="0" cap="none" spc="50" normalizeH="0" baseline="0" noProof="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 bldLvl="4" animBg="1"/>
      <p:bldP spid="7" grpId="0" build="p" bldLvl="5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2988" y="225425"/>
            <a:ext cx="7705725" cy="68329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[A] Società di persone</a:t>
            </a:r>
            <a:endParaRPr lang="it-IT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ttangolo 4"/>
          <p:cNvSpPr/>
          <p:nvPr/>
        </p:nvSpPr>
        <p:spPr bwMode="auto">
          <a:xfrm>
            <a:off x="755576" y="1196752"/>
            <a:ext cx="7776864" cy="511256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Determinazione delle somme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fiscalmente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rilevanti per il socio</a:t>
            </a: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La differenza di recesso è deducibile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per la società che paga il recesso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itolo 1"/>
          <p:cNvSpPr txBox="1">
            <a:spLocks/>
          </p:cNvSpPr>
          <p:nvPr/>
        </p:nvSpPr>
        <p:spPr bwMode="auto">
          <a:xfrm>
            <a:off x="107504" y="6453336"/>
            <a:ext cx="2448272" cy="251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1" i="0" u="none" strike="noStrike" kern="0" cap="none" spc="50" normalizeH="0" baseline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Recesso tipico</a:t>
            </a:r>
            <a:r>
              <a:rPr kumimoji="0" lang="it-IT" sz="1000" b="1" i="0" u="none" strike="noStrike" kern="0" cap="none" spc="50" normalizeH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t-IT" sz="1000" b="1" i="0" u="none" strike="noStrike" kern="0" cap="none" spc="50" normalizeH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2/13</a:t>
            </a:r>
            <a:endParaRPr kumimoji="0" lang="it-IT" sz="1000" b="1" i="0" u="none" strike="noStrike" kern="0" cap="none" spc="50" normalizeH="0" baseline="0" noProof="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1691680" y="2716128"/>
          <a:ext cx="6096000" cy="2225040"/>
        </p:xfrm>
        <a:graphic>
          <a:graphicData uri="http://schemas.openxmlformats.org/drawingml/2006/table">
            <a:tbl>
              <a:tblPr firstRow="1" lastRow="1" bandRow="1">
                <a:tableStyleId>{18603FDC-E32A-4AB5-989C-0864C3EAD2B8}</a:tableStyleId>
              </a:tblPr>
              <a:tblGrid>
                <a:gridCol w="720080"/>
                <a:gridCol w="537592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C.M. 64 del 25 febbraio</a:t>
                      </a:r>
                      <a:r>
                        <a:rPr lang="it-IT" baseline="0" dirty="0" smtClean="0"/>
                        <a:t> 2008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+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Somme ricevute dalla società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-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Capitale</a:t>
                      </a:r>
                      <a:r>
                        <a:rPr lang="it-IT" baseline="0" dirty="0" smtClean="0"/>
                        <a:t> sociale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-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Riserve di capitale 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-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Riserve di utili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Differenza di recesso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Freccia a destra con strisce 6"/>
          <p:cNvSpPr/>
          <p:nvPr/>
        </p:nvSpPr>
        <p:spPr bwMode="auto">
          <a:xfrm>
            <a:off x="7956376" y="5733256"/>
            <a:ext cx="864096" cy="764704"/>
          </a:xfrm>
          <a:prstGeom prst="stripedRightArrow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uiExpand="1" build="p" bldLvl="5" animBg="1"/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2988" y="225425"/>
            <a:ext cx="7705725" cy="68329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[A] Società di persone</a:t>
            </a:r>
            <a:endParaRPr lang="it-IT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ttangolo 4"/>
          <p:cNvSpPr/>
          <p:nvPr/>
        </p:nvSpPr>
        <p:spPr bwMode="auto">
          <a:xfrm>
            <a:off x="755576" y="1196752"/>
            <a:ext cx="7776864" cy="511256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u="sng" dirty="0" smtClean="0">
                <a:ln w="18415" cmpd="sng">
                  <a:solidFill>
                    <a:schemeClr val="accent1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Esempio: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partecipazione del socio 40%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somma liquidata al socio: 100.000 euro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apitale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Sociale: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20.000</a:t>
            </a: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iserve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 capitale: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40.000</a:t>
            </a: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riserve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 utili: 60.000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itolo 1"/>
          <p:cNvSpPr txBox="1">
            <a:spLocks/>
          </p:cNvSpPr>
          <p:nvPr/>
        </p:nvSpPr>
        <p:spPr bwMode="auto">
          <a:xfrm>
            <a:off x="107504" y="6453336"/>
            <a:ext cx="2448272" cy="251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1" i="0" u="none" strike="noStrike" kern="0" cap="none" spc="50" normalizeH="0" baseline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Recesso tipico</a:t>
            </a:r>
            <a:r>
              <a:rPr kumimoji="0" lang="it-IT" sz="1000" b="1" i="0" u="none" strike="noStrike" kern="0" cap="none" spc="50" normalizeH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t-IT" sz="1000" b="1" i="0" u="none" strike="noStrike" kern="0" cap="none" spc="50" normalizeH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3/13</a:t>
            </a:r>
            <a:endParaRPr kumimoji="0" lang="it-IT" sz="1000" b="1" i="0" u="none" strike="noStrike" kern="0" cap="none" spc="50" normalizeH="0" baseline="0" noProof="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1547664" y="3645024"/>
          <a:ext cx="6095999" cy="2225040"/>
        </p:xfrm>
        <a:graphic>
          <a:graphicData uri="http://schemas.openxmlformats.org/drawingml/2006/table">
            <a:tbl>
              <a:tblPr firstRow="1" lastRow="1" bandRow="1">
                <a:tableStyleId>{18603FDC-E32A-4AB5-989C-0864C3EAD2B8}</a:tableStyleId>
              </a:tblPr>
              <a:tblGrid>
                <a:gridCol w="382639"/>
                <a:gridCol w="4585913"/>
                <a:gridCol w="112744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+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Somme ricevute dalla società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b="0" dirty="0" smtClean="0"/>
                        <a:t>100.000</a:t>
                      </a:r>
                      <a:endParaRPr lang="it-IT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-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Capitale</a:t>
                      </a:r>
                      <a:r>
                        <a:rPr lang="it-IT" baseline="0" dirty="0" smtClean="0"/>
                        <a:t> sociale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b="0" baseline="0" dirty="0" smtClean="0"/>
                        <a:t>- </a:t>
                      </a:r>
                      <a:r>
                        <a:rPr lang="it-IT" b="0" baseline="0" dirty="0" smtClean="0"/>
                        <a:t>8.000</a:t>
                      </a:r>
                      <a:endParaRPr lang="it-IT" b="0" baseline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-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Riserve di capitale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buFontTx/>
                        <a:buChar char="-"/>
                      </a:pPr>
                      <a:r>
                        <a:rPr lang="it-IT" b="0" dirty="0" smtClean="0"/>
                        <a:t>16.000</a:t>
                      </a:r>
                      <a:endParaRPr lang="it-IT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-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Riserve di utili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b="0" dirty="0" smtClean="0"/>
                        <a:t>-24.000</a:t>
                      </a:r>
                      <a:endParaRPr lang="it-IT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>
                          <a:ln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</a:ln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</a:rPr>
                        <a:t>Differenza di recesso </a:t>
                      </a:r>
                      <a:endParaRPr lang="it-IT" b="0" dirty="0">
                        <a:ln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</a:ln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b="0" dirty="0" smtClean="0">
                          <a:ln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</a:ln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</a:rPr>
                        <a:t>52.000</a:t>
                      </a:r>
                      <a:endParaRPr lang="it-IT" b="0" dirty="0">
                        <a:ln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</a:ln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Freccia a destra con strisce 6"/>
          <p:cNvSpPr/>
          <p:nvPr/>
        </p:nvSpPr>
        <p:spPr bwMode="auto">
          <a:xfrm>
            <a:off x="7956376" y="5733256"/>
            <a:ext cx="864096" cy="764704"/>
          </a:xfrm>
          <a:prstGeom prst="stripedRightArrow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 bldLvl="5" animBg="1"/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2988" y="225425"/>
            <a:ext cx="7705725" cy="68329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[A] Società di persone</a:t>
            </a:r>
            <a:endParaRPr lang="it-IT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ttangolo 4"/>
          <p:cNvSpPr/>
          <p:nvPr/>
        </p:nvSpPr>
        <p:spPr bwMode="auto">
          <a:xfrm>
            <a:off x="539552" y="1196752"/>
            <a:ext cx="8496944" cy="511256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itolo 1"/>
          <p:cNvSpPr txBox="1">
            <a:spLocks/>
          </p:cNvSpPr>
          <p:nvPr/>
        </p:nvSpPr>
        <p:spPr bwMode="auto">
          <a:xfrm>
            <a:off x="107504" y="6453336"/>
            <a:ext cx="2448272" cy="251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1" i="0" u="none" strike="noStrike" kern="0" cap="none" spc="50" normalizeH="0" baseline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Recesso tipico</a:t>
            </a:r>
            <a:r>
              <a:rPr kumimoji="0" lang="it-IT" sz="1000" b="1" i="0" u="none" strike="noStrike" kern="0" cap="none" spc="50" normalizeH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t-IT" sz="1000" b="1" i="0" u="none" strike="noStrike" kern="0" cap="none" spc="50" normalizeH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4/13</a:t>
            </a:r>
            <a:endParaRPr kumimoji="0" lang="it-IT" sz="1000" b="1" i="0" u="none" strike="noStrike" kern="0" cap="none" spc="50" normalizeH="0" baseline="0" noProof="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Tabella 6"/>
          <p:cNvGraphicFramePr>
            <a:graphicFrameLocks noGrp="1"/>
          </p:cNvGraphicFramePr>
          <p:nvPr/>
        </p:nvGraphicFramePr>
        <p:xfrm>
          <a:off x="683568" y="1844824"/>
          <a:ext cx="8280920" cy="2928240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2860595"/>
                <a:gridCol w="711995"/>
                <a:gridCol w="2718384"/>
                <a:gridCol w="1989946"/>
              </a:tblGrid>
              <a:tr h="407356">
                <a:tc>
                  <a:txBody>
                    <a:bodyPr/>
                    <a:lstStyle/>
                    <a:p>
                      <a:r>
                        <a:rPr lang="it-IT" dirty="0" smtClean="0"/>
                        <a:t>DARE</a:t>
                      </a:r>
                      <a:endParaRPr lang="it-IT" dirty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AVERE</a:t>
                      </a:r>
                      <a:endParaRPr lang="it-IT" dirty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TOTALI</a:t>
                      </a:r>
                      <a:endParaRPr lang="it-IT" dirty="0"/>
                    </a:p>
                  </a:txBody>
                  <a:tcPr marL="72000" marT="72000" marB="72000"/>
                </a:tc>
              </a:tr>
              <a:tr h="3603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Recesso socio</a:t>
                      </a:r>
                      <a:r>
                        <a:rPr lang="it-IT" baseline="0" dirty="0" smtClean="0"/>
                        <a:t> X</a:t>
                      </a:r>
                      <a:endParaRPr lang="it-IT" dirty="0" smtClean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a</a:t>
                      </a:r>
                      <a:endParaRPr lang="it-IT" dirty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Banca c/</a:t>
                      </a:r>
                      <a:r>
                        <a:rPr lang="it-IT" dirty="0" err="1" smtClean="0"/>
                        <a:t>c</a:t>
                      </a:r>
                      <a:endParaRPr lang="it-IT" dirty="0" smtClean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100.000</a:t>
                      </a:r>
                      <a:endParaRPr lang="it-IT" dirty="0"/>
                    </a:p>
                  </a:txBody>
                  <a:tcPr marL="72000" marT="72000" marB="72000"/>
                </a:tc>
              </a:tr>
              <a:tr h="3603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dirty="0" smtClean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dirty="0" smtClean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r"/>
                      <a:endParaRPr lang="it-IT" dirty="0"/>
                    </a:p>
                  </a:txBody>
                  <a:tcPr marL="72000" marT="72000" marB="72000"/>
                </a:tc>
              </a:tr>
              <a:tr h="3603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i="1" dirty="0" smtClean="0"/>
                        <a:t>Diversi</a:t>
                      </a:r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a</a:t>
                      </a:r>
                      <a:endParaRPr lang="it-IT" dirty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Recesso socio X</a:t>
                      </a:r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100.000</a:t>
                      </a:r>
                      <a:endParaRPr lang="it-IT" dirty="0"/>
                    </a:p>
                  </a:txBody>
                  <a:tcPr marL="72000" marT="72000" marB="72000"/>
                </a:tc>
              </a:tr>
              <a:tr h="3603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i="0" dirty="0" smtClean="0"/>
                        <a:t>Capitale sociale</a:t>
                      </a:r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dirty="0" smtClean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…</a:t>
                      </a:r>
                      <a:endParaRPr lang="it-IT" dirty="0"/>
                    </a:p>
                  </a:txBody>
                  <a:tcPr marL="72000" marT="72000" marB="72000"/>
                </a:tc>
              </a:tr>
              <a:tr h="3603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i="0" dirty="0" smtClean="0"/>
                        <a:t>Riserve di capitali</a:t>
                      </a:r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dirty="0" smtClean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40.000</a:t>
                      </a:r>
                      <a:endParaRPr lang="it-IT" dirty="0"/>
                    </a:p>
                  </a:txBody>
                  <a:tcPr marL="72000" marT="72000" marB="72000"/>
                </a:tc>
              </a:tr>
              <a:tr h="3603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i="0" dirty="0" smtClean="0"/>
                        <a:t>Riserve di utili</a:t>
                      </a:r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dirty="0" smtClean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60.000</a:t>
                      </a:r>
                      <a:endParaRPr lang="it-IT" dirty="0"/>
                    </a:p>
                  </a:txBody>
                  <a:tcPr marL="72000" marT="72000" marB="72000"/>
                </a:tc>
              </a:tr>
            </a:tbl>
          </a:graphicData>
        </a:graphic>
      </p:graphicFrame>
      <p:sp>
        <p:nvSpPr>
          <p:cNvPr id="8" name="Elaborazione 7"/>
          <p:cNvSpPr/>
          <p:nvPr/>
        </p:nvSpPr>
        <p:spPr bwMode="auto">
          <a:xfrm>
            <a:off x="3707904" y="5157192"/>
            <a:ext cx="1656184" cy="720080"/>
          </a:xfrm>
          <a:prstGeom prst="flowChartProcess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med" len="med"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52.000</a:t>
            </a:r>
            <a:r>
              <a:rPr kumimoji="0" lang="it-IT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deducibili </a:t>
            </a:r>
            <a:endParaRPr kumimoji="0" lang="it-IT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Connettore 2 10"/>
          <p:cNvCxnSpPr/>
          <p:nvPr/>
        </p:nvCxnSpPr>
        <p:spPr bwMode="auto">
          <a:xfrm flipH="1">
            <a:off x="4355976" y="3501008"/>
            <a:ext cx="360040" cy="151216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Connettore 2 12"/>
          <p:cNvCxnSpPr/>
          <p:nvPr/>
        </p:nvCxnSpPr>
        <p:spPr bwMode="auto">
          <a:xfrm>
            <a:off x="2483768" y="2708920"/>
            <a:ext cx="1656184" cy="23042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2988" y="225425"/>
            <a:ext cx="7705725" cy="68329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[B] Società di capitali</a:t>
            </a:r>
            <a:endParaRPr lang="it-IT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ttangolo 4"/>
          <p:cNvSpPr/>
          <p:nvPr/>
        </p:nvSpPr>
        <p:spPr bwMode="auto">
          <a:xfrm>
            <a:off x="539552" y="1196752"/>
            <a:ext cx="8496944" cy="511256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750" b="1" u="sng" dirty="0" smtClean="0"/>
              <a:t>Art. 47, comma 5: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750" dirty="0" smtClean="0"/>
              <a:t>Non costituiscono utili le somme e i beni ricevuti dai soci delle società soggette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750" dirty="0" smtClean="0"/>
              <a:t>all‘IRES a titolo di ripartizione di riserve o altri fondi costituiti con sopraprezzi di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750" dirty="0" smtClean="0"/>
              <a:t>emissione delle azioni o quote, con interessi di conguaglio versati dai sottoscrittori di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750" dirty="0" smtClean="0"/>
              <a:t>nuove azioni o quote, con versamenti fatti dai soci a fondo perduto o in conto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750" dirty="0" smtClean="0"/>
              <a:t>capitale e con saldi di rivalutazione monetaria esenti da </a:t>
            </a:r>
            <a:r>
              <a:rPr lang="it-IT" sz="1750" dirty="0" smtClean="0"/>
              <a:t>imposta …</a:t>
            </a:r>
            <a:endParaRPr lang="it-IT" sz="175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itolo 1"/>
          <p:cNvSpPr txBox="1">
            <a:spLocks/>
          </p:cNvSpPr>
          <p:nvPr/>
        </p:nvSpPr>
        <p:spPr bwMode="auto">
          <a:xfrm>
            <a:off x="107504" y="6453336"/>
            <a:ext cx="2448272" cy="251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1" i="0" u="none" strike="noStrike" kern="0" cap="none" spc="50" normalizeH="0" baseline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Recesso tipico</a:t>
            </a:r>
            <a:r>
              <a:rPr kumimoji="0" lang="it-IT" sz="1000" b="1" i="0" u="none" strike="noStrike" kern="0" cap="none" spc="50" normalizeH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t-IT" sz="1000" b="1" i="0" u="none" strike="noStrike" kern="0" cap="none" spc="50" normalizeH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5/13</a:t>
            </a:r>
            <a:endParaRPr kumimoji="0" lang="it-IT" sz="1000" b="1" i="0" u="none" strike="noStrike" kern="0" cap="none" spc="50" normalizeH="0" baseline="0" noProof="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1547664" y="3212976"/>
          <a:ext cx="6096000" cy="1849120"/>
        </p:xfrm>
        <a:graphic>
          <a:graphicData uri="http://schemas.openxmlformats.org/drawingml/2006/table">
            <a:tbl>
              <a:tblPr firstRow="1" lastRow="1" bandRow="1">
                <a:tableStyleId>{18603FDC-E32A-4AB5-989C-0864C3EAD2B8}</a:tableStyleId>
              </a:tblPr>
              <a:tblGrid>
                <a:gridCol w="720080"/>
                <a:gridCol w="5375920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aseline="0" dirty="0" smtClean="0">
                          <a:solidFill>
                            <a:srgbClr val="C00000"/>
                          </a:solidFill>
                          <a:latin typeface="MS UI Gothic"/>
                          <a:ea typeface="MS UI Gothic"/>
                        </a:rPr>
                        <a:t>* </a:t>
                      </a:r>
                      <a:r>
                        <a:rPr lang="it-IT" dirty="0" err="1" smtClean="0"/>
                        <a:t>C.M</a:t>
                      </a:r>
                      <a:r>
                        <a:rPr lang="it-IT" dirty="0" err="1" smtClean="0"/>
                        <a:t>.</a:t>
                      </a:r>
                      <a:r>
                        <a:rPr lang="it-IT" dirty="0" smtClean="0"/>
                        <a:t> 36/E del 4</a:t>
                      </a:r>
                      <a:r>
                        <a:rPr lang="it-IT" baseline="0" dirty="0" smtClean="0"/>
                        <a:t> agosto </a:t>
                      </a:r>
                      <a:r>
                        <a:rPr lang="it-IT" baseline="0" dirty="0" smtClean="0"/>
                        <a:t>2004 </a:t>
                      </a:r>
                      <a:r>
                        <a:rPr lang="it-IT" baseline="0" dirty="0" smtClean="0">
                          <a:solidFill>
                            <a:srgbClr val="C00000"/>
                          </a:solidFill>
                          <a:latin typeface="MS UI Gothic"/>
                          <a:ea typeface="MS UI Gothic"/>
                        </a:rPr>
                        <a:t>*</a:t>
                      </a:r>
                      <a:endParaRPr lang="it-IT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+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Somme ricevute dalla società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-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Capitale</a:t>
                      </a:r>
                      <a:r>
                        <a:rPr lang="it-IT" baseline="0" dirty="0" smtClean="0"/>
                        <a:t> sociale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-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Riserve di capitale […]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Differenza di recesso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Freccia a destra con strisce 6"/>
          <p:cNvSpPr/>
          <p:nvPr/>
        </p:nvSpPr>
        <p:spPr bwMode="auto">
          <a:xfrm>
            <a:off x="7956376" y="5733256"/>
            <a:ext cx="864096" cy="764704"/>
          </a:xfrm>
          <a:prstGeom prst="stripedRightArrow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Fumetto 1 7"/>
          <p:cNvSpPr/>
          <p:nvPr/>
        </p:nvSpPr>
        <p:spPr bwMode="auto">
          <a:xfrm>
            <a:off x="2843808" y="5229200"/>
            <a:ext cx="1152128" cy="648072"/>
          </a:xfrm>
          <a:prstGeom prst="wedgeRectCallout">
            <a:avLst>
              <a:gd name="adj1" fmla="val -21838"/>
              <a:gd name="adj2" fmla="val -76810"/>
            </a:avLst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INFRA</a:t>
            </a:r>
            <a:endParaRPr kumimoji="0" lang="it-IT" i="0" u="none" strike="noStrike" normalizeH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7" grpId="0" animBg="1"/>
      <p:bldP spid="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2988" y="225425"/>
            <a:ext cx="7705725" cy="68329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[B] Società di capitali</a:t>
            </a:r>
            <a:endParaRPr lang="it-IT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ttangolo 4"/>
          <p:cNvSpPr/>
          <p:nvPr/>
        </p:nvSpPr>
        <p:spPr bwMode="auto">
          <a:xfrm>
            <a:off x="755576" y="1196752"/>
            <a:ext cx="7776864" cy="511256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u="sng" dirty="0" smtClean="0">
                <a:ln w="18415" cmpd="sng">
                  <a:solidFill>
                    <a:schemeClr val="accent1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Esempio:</a:t>
            </a:r>
            <a:r>
              <a:rPr lang="it-IT" sz="2400" dirty="0" smtClean="0">
                <a:ln w="18415" cmpd="sng">
                  <a:solidFill>
                    <a:schemeClr val="accent1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partecipazione del socio 40%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somma liquidata al socio: 800.000 euro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apitale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Sociale: 300.000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iserve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 capitale: 200.000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riserve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 utili: 600.000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itolo 1"/>
          <p:cNvSpPr txBox="1">
            <a:spLocks/>
          </p:cNvSpPr>
          <p:nvPr/>
        </p:nvSpPr>
        <p:spPr bwMode="auto">
          <a:xfrm>
            <a:off x="107504" y="6453336"/>
            <a:ext cx="2448272" cy="251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1" i="0" u="none" strike="noStrike" kern="0" cap="none" spc="50" normalizeH="0" baseline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Recesso tipico</a:t>
            </a:r>
            <a:r>
              <a:rPr kumimoji="0" lang="it-IT" sz="1000" b="1" i="0" u="none" strike="noStrike" kern="0" cap="none" spc="50" normalizeH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t-IT" sz="1000" b="1" i="0" u="none" strike="noStrike" kern="0" cap="none" spc="50" normalizeH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6/13</a:t>
            </a:r>
            <a:endParaRPr kumimoji="0" lang="it-IT" sz="1000" b="1" i="0" u="none" strike="noStrike" kern="0" cap="none" spc="50" normalizeH="0" baseline="0" noProof="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1547664" y="3645024"/>
          <a:ext cx="6264696" cy="1854200"/>
        </p:xfrm>
        <a:graphic>
          <a:graphicData uri="http://schemas.openxmlformats.org/drawingml/2006/table">
            <a:tbl>
              <a:tblPr firstRow="1" lastRow="1" bandRow="1">
                <a:tableStyleId>{18603FDC-E32A-4AB5-989C-0864C3EAD2B8}</a:tableStyleId>
              </a:tblPr>
              <a:tblGrid>
                <a:gridCol w="393228"/>
                <a:gridCol w="4712821"/>
                <a:gridCol w="115864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+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Somme ricevute dalla società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b="0" dirty="0" smtClean="0"/>
                        <a:t>800.000</a:t>
                      </a:r>
                      <a:endParaRPr lang="it-IT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-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Capitale</a:t>
                      </a:r>
                      <a:r>
                        <a:rPr lang="it-IT" baseline="0" dirty="0" smtClean="0"/>
                        <a:t> sociale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b="0" baseline="0" dirty="0" smtClean="0"/>
                        <a:t>- 120.000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-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Riserve di capitale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b="0" dirty="0" smtClean="0"/>
                        <a:t>- 80.000</a:t>
                      </a:r>
                      <a:endParaRPr lang="it-IT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Differenza di recesso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b="0" dirty="0" smtClean="0"/>
                        <a:t>600.000</a:t>
                      </a:r>
                      <a:endParaRPr lang="it-IT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Freccia a destra con strisce 6"/>
          <p:cNvSpPr/>
          <p:nvPr/>
        </p:nvSpPr>
        <p:spPr bwMode="auto">
          <a:xfrm>
            <a:off x="7956376" y="5733256"/>
            <a:ext cx="864096" cy="764704"/>
          </a:xfrm>
          <a:prstGeom prst="stripedRightArrow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Fumetto 1 7"/>
          <p:cNvSpPr/>
          <p:nvPr/>
        </p:nvSpPr>
        <p:spPr bwMode="auto">
          <a:xfrm>
            <a:off x="6156176" y="2204864"/>
            <a:ext cx="2160240" cy="1008112"/>
          </a:xfrm>
          <a:prstGeom prst="wedgeRectCallout">
            <a:avLst>
              <a:gd name="adj1" fmla="val -58125"/>
              <a:gd name="adj2" fmla="val -22255"/>
            </a:avLst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Proporzionali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kumimoji="0" lang="it-IT" sz="2400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lle quote</a:t>
            </a:r>
            <a:endParaRPr kumimoji="0" lang="it-IT" sz="2400" i="0" u="none" strike="noStrike" normalizeH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 bldLvl="5" animBg="1"/>
      <p:bldP spid="7" grpId="0" animBg="1"/>
      <p:bldP spid="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2988" y="225425"/>
            <a:ext cx="7705725" cy="68329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[B] Società di capitali</a:t>
            </a:r>
            <a:endParaRPr lang="it-IT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ttangolo 4"/>
          <p:cNvSpPr/>
          <p:nvPr/>
        </p:nvSpPr>
        <p:spPr bwMode="auto">
          <a:xfrm>
            <a:off x="539552" y="1196752"/>
            <a:ext cx="8496944" cy="511256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itolo 1"/>
          <p:cNvSpPr txBox="1">
            <a:spLocks/>
          </p:cNvSpPr>
          <p:nvPr/>
        </p:nvSpPr>
        <p:spPr bwMode="auto">
          <a:xfrm>
            <a:off x="107504" y="6453336"/>
            <a:ext cx="2448272" cy="251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1" i="0" u="none" strike="noStrike" kern="0" cap="none" spc="50" normalizeH="0" baseline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Recesso tipico</a:t>
            </a:r>
            <a:r>
              <a:rPr kumimoji="0" lang="it-IT" sz="1000" b="1" i="0" u="none" strike="noStrike" kern="0" cap="none" spc="50" normalizeH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t-IT" sz="1000" b="1" i="0" u="none" strike="noStrike" kern="0" cap="none" spc="50" normalizeH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7/13</a:t>
            </a:r>
            <a:endParaRPr kumimoji="0" lang="it-IT" sz="1000" b="1" i="0" u="none" strike="noStrike" kern="0" cap="none" spc="50" normalizeH="0" baseline="0" noProof="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Tabella 6"/>
          <p:cNvGraphicFramePr>
            <a:graphicFrameLocks noGrp="1"/>
          </p:cNvGraphicFramePr>
          <p:nvPr/>
        </p:nvGraphicFramePr>
        <p:xfrm>
          <a:off x="683568" y="1844824"/>
          <a:ext cx="8280920" cy="2928240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2860595"/>
                <a:gridCol w="711995"/>
                <a:gridCol w="2718384"/>
                <a:gridCol w="1989946"/>
              </a:tblGrid>
              <a:tr h="407356">
                <a:tc>
                  <a:txBody>
                    <a:bodyPr/>
                    <a:lstStyle/>
                    <a:p>
                      <a:r>
                        <a:rPr lang="it-IT" dirty="0" smtClean="0"/>
                        <a:t>DARE</a:t>
                      </a:r>
                      <a:endParaRPr lang="it-IT" dirty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AVERE</a:t>
                      </a:r>
                      <a:endParaRPr lang="it-IT" dirty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TOTALI</a:t>
                      </a:r>
                      <a:endParaRPr lang="it-IT" dirty="0"/>
                    </a:p>
                  </a:txBody>
                  <a:tcPr marL="72000" marT="72000" marB="72000"/>
                </a:tc>
              </a:tr>
              <a:tr h="3603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Recesso socio</a:t>
                      </a:r>
                      <a:r>
                        <a:rPr lang="it-IT" baseline="0" dirty="0" smtClean="0"/>
                        <a:t> X</a:t>
                      </a:r>
                      <a:endParaRPr lang="it-IT" dirty="0" smtClean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a</a:t>
                      </a:r>
                      <a:endParaRPr lang="it-IT" dirty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Banca c/</a:t>
                      </a:r>
                      <a:r>
                        <a:rPr lang="it-IT" dirty="0" err="1" smtClean="0"/>
                        <a:t>c</a:t>
                      </a:r>
                      <a:endParaRPr lang="it-IT" dirty="0" smtClean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800.000</a:t>
                      </a:r>
                      <a:endParaRPr lang="it-IT" dirty="0"/>
                    </a:p>
                  </a:txBody>
                  <a:tcPr marL="72000" marT="72000" marB="72000"/>
                </a:tc>
              </a:tr>
              <a:tr h="3603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dirty="0" smtClean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dirty="0" smtClean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r"/>
                      <a:endParaRPr lang="it-IT" dirty="0"/>
                    </a:p>
                  </a:txBody>
                  <a:tcPr marL="72000" marT="72000" marB="72000"/>
                </a:tc>
              </a:tr>
              <a:tr h="3603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i="1" dirty="0" smtClean="0"/>
                        <a:t>Diversi</a:t>
                      </a:r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a</a:t>
                      </a:r>
                      <a:endParaRPr lang="it-IT" dirty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Recesso socio X</a:t>
                      </a:r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800.000</a:t>
                      </a:r>
                      <a:endParaRPr lang="it-IT" dirty="0"/>
                    </a:p>
                  </a:txBody>
                  <a:tcPr marL="72000" marT="72000" marB="72000"/>
                </a:tc>
              </a:tr>
              <a:tr h="3603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i="0" dirty="0" smtClean="0"/>
                        <a:t>Capitale sociale</a:t>
                      </a:r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dirty="0" smtClean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…</a:t>
                      </a:r>
                      <a:endParaRPr lang="it-IT" dirty="0"/>
                    </a:p>
                  </a:txBody>
                  <a:tcPr marL="72000" marT="72000" marB="72000"/>
                </a:tc>
              </a:tr>
              <a:tr h="3603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i="0" dirty="0" smtClean="0"/>
                        <a:t>Riserve di capitali</a:t>
                      </a:r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dirty="0" smtClean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200.000</a:t>
                      </a:r>
                      <a:endParaRPr lang="it-IT" dirty="0"/>
                    </a:p>
                  </a:txBody>
                  <a:tcPr marL="72000" marT="72000" marB="72000"/>
                </a:tc>
              </a:tr>
              <a:tr h="3603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i="0" dirty="0" smtClean="0"/>
                        <a:t>Riserve di utili</a:t>
                      </a:r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dirty="0" smtClean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600.000</a:t>
                      </a:r>
                      <a:endParaRPr lang="it-IT" dirty="0"/>
                    </a:p>
                  </a:txBody>
                  <a:tcPr marL="72000" marT="72000" marB="72000"/>
                </a:tc>
              </a:tr>
            </a:tbl>
          </a:graphicData>
        </a:graphic>
      </p:graphicFrame>
      <p:sp>
        <p:nvSpPr>
          <p:cNvPr id="9" name="Callout 2 8"/>
          <p:cNvSpPr/>
          <p:nvPr/>
        </p:nvSpPr>
        <p:spPr bwMode="auto">
          <a:xfrm>
            <a:off x="3203848" y="4941168"/>
            <a:ext cx="1656184" cy="864096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25650"/>
              <a:gd name="adj6" fmla="val -54708"/>
            </a:avLst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 le riserve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sono insufficienti</a:t>
            </a:r>
          </a:p>
        </p:txBody>
      </p:sp>
      <p:sp>
        <p:nvSpPr>
          <p:cNvPr id="10" name="Callout 2 9"/>
          <p:cNvSpPr/>
          <p:nvPr/>
        </p:nvSpPr>
        <p:spPr bwMode="auto">
          <a:xfrm>
            <a:off x="5724128" y="4941168"/>
            <a:ext cx="1656184" cy="864096"/>
          </a:xfrm>
          <a:prstGeom prst="borderCallout2">
            <a:avLst>
              <a:gd name="adj1" fmla="val 19777"/>
              <a:gd name="adj2" fmla="val 105306"/>
              <a:gd name="adj3" fmla="val 20805"/>
              <a:gd name="adj4" fmla="val 119485"/>
              <a:gd name="adj5" fmla="val -65034"/>
              <a:gd name="adj6" fmla="val 139336"/>
            </a:avLst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Utilizzo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delle riserve ?!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9" grpId="0" animBg="1"/>
      <p:bldP spid="10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2988" y="225425"/>
            <a:ext cx="7705725" cy="68329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[1] Persona fisica non imprenditore</a:t>
            </a:r>
            <a:endParaRPr lang="it-IT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ttangolo 4"/>
          <p:cNvSpPr/>
          <p:nvPr/>
        </p:nvSpPr>
        <p:spPr bwMode="auto">
          <a:xfrm>
            <a:off x="683568" y="5733256"/>
            <a:ext cx="8352928" cy="64807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Differenza negativa non rilevante </a:t>
            </a:r>
            <a:r>
              <a:rPr lang="it-IT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(?!) … comunque non disciplinata</a:t>
            </a:r>
            <a:endParaRPr lang="it-IT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itolo 1"/>
          <p:cNvSpPr txBox="1">
            <a:spLocks/>
          </p:cNvSpPr>
          <p:nvPr/>
        </p:nvSpPr>
        <p:spPr bwMode="auto">
          <a:xfrm>
            <a:off x="107504" y="6453336"/>
            <a:ext cx="2448272" cy="251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1" i="0" u="none" strike="noStrike" kern="0" cap="none" spc="50" normalizeH="0" baseline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Recesso tipico</a:t>
            </a:r>
            <a:r>
              <a:rPr kumimoji="0" lang="it-IT" sz="1000" b="1" i="0" u="none" strike="noStrike" kern="0" cap="none" spc="50" normalizeH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t-IT" sz="1000" b="1" i="0" u="none" strike="noStrike" kern="0" cap="none" spc="50" normalizeH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8/13</a:t>
            </a:r>
            <a:endParaRPr kumimoji="0" lang="it-IT" sz="1000" b="1" i="0" u="none" strike="noStrike" kern="0" cap="none" spc="50" normalizeH="0" baseline="0" noProof="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ttangolo 5"/>
          <p:cNvSpPr/>
          <p:nvPr/>
        </p:nvSpPr>
        <p:spPr bwMode="auto">
          <a:xfrm>
            <a:off x="683568" y="1268760"/>
            <a:ext cx="8352928" cy="43204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n w="18415" cmpd="sng">
                  <a:solidFill>
                    <a:schemeClr val="accent1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Recesso da società di persone:</a:t>
            </a:r>
          </a:p>
          <a:p>
            <a:pPr marL="355600" algn="just" fontAlgn="base">
              <a:spcBef>
                <a:spcPct val="0"/>
              </a:spcBef>
              <a:spcAft>
                <a:spcPct val="0"/>
              </a:spcAft>
              <a:tabLst>
                <a:tab pos="7442200" algn="l"/>
              </a:tabLst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it-IT" sz="2400" b="1" dirty="0" smtClean="0">
              <a:ln w="18415" cmpd="sng">
                <a:solidFill>
                  <a:schemeClr val="accent1">
                    <a:lumMod val="40000"/>
                    <a:lumOff val="60000"/>
                  </a:schemeClr>
                </a:solidFill>
                <a:prstDash val="solid"/>
              </a:ln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55600" indent="0" algn="just" fontAlgn="base">
              <a:spcBef>
                <a:spcPct val="0"/>
              </a:spcBef>
              <a:spcAft>
                <a:spcPct val="0"/>
              </a:spcAft>
              <a:buBlip>
                <a:blip r:embed="rId2"/>
              </a:buBlip>
              <a:tabLst>
                <a:tab pos="7442200" algn="l"/>
              </a:tabLst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le somme o il valore normale dei beni ricevuti dai soci in </a:t>
            </a:r>
          </a:p>
          <a:p>
            <a:pPr marL="355600" indent="0" algn="just" fontAlgn="base">
              <a:spcBef>
                <a:spcPct val="0"/>
              </a:spcBef>
              <a:spcAft>
                <a:spcPct val="0"/>
              </a:spcAft>
              <a:tabLst>
                <a:tab pos="7442200" algn="l"/>
              </a:tabLst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caso di recesso … costituiscono utile per la parte che eccede il </a:t>
            </a:r>
          </a:p>
          <a:p>
            <a:pPr marL="355600" indent="0" algn="just" fontAlgn="base">
              <a:spcBef>
                <a:spcPct val="0"/>
              </a:spcBef>
              <a:spcAft>
                <a:spcPct val="0"/>
              </a:spcAft>
              <a:tabLst>
                <a:tab pos="7442200" algn="l"/>
              </a:tabLst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prezzo pagato per l’acquisto o la sottoscrizione delle azioni o </a:t>
            </a:r>
          </a:p>
          <a:p>
            <a:pPr marL="355600" indent="0" algn="just" fontAlgn="base">
              <a:spcBef>
                <a:spcPct val="0"/>
              </a:spcBef>
              <a:spcAft>
                <a:spcPct val="0"/>
              </a:spcAft>
              <a:tabLst>
                <a:tab pos="7442200" algn="l"/>
              </a:tabLst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quote annullate (art. 47 comma 7)</a:t>
            </a:r>
          </a:p>
          <a:p>
            <a:pPr marL="355600" indent="0" algn="just" fontAlgn="base">
              <a:spcBef>
                <a:spcPct val="0"/>
              </a:spcBef>
              <a:spcAft>
                <a:spcPct val="0"/>
              </a:spcAft>
              <a:tabLst>
                <a:tab pos="7442200" algn="l"/>
              </a:tabLst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marL="355600" indent="0" algn="just" fontAlgn="base">
              <a:spcBef>
                <a:spcPct val="0"/>
              </a:spcBef>
              <a:spcAft>
                <a:spcPct val="0"/>
              </a:spcAft>
              <a:buBlip>
                <a:blip r:embed="rId2"/>
              </a:buBlip>
              <a:tabLst>
                <a:tab pos="7442200" algn="l"/>
              </a:tabLst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la differenza di recesso costituisce dividendo (art. 20-bis)</a:t>
            </a:r>
          </a:p>
          <a:p>
            <a:pPr marL="355600" indent="0" algn="just" fontAlgn="base">
              <a:spcBef>
                <a:spcPct val="0"/>
              </a:spcBef>
              <a:spcAft>
                <a:spcPct val="0"/>
              </a:spcAft>
              <a:tabLst>
                <a:tab pos="7442200" algn="l"/>
              </a:tabLst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55600" indent="0" algn="just" fontAlgn="base">
              <a:spcBef>
                <a:spcPct val="0"/>
              </a:spcBef>
              <a:spcAft>
                <a:spcPct val="0"/>
              </a:spcAft>
              <a:buBlip>
                <a:blip r:embed="rId2"/>
              </a:buBlip>
              <a:tabLst>
                <a:tab pos="7442200" algn="l"/>
              </a:tabLst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quindi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 capo al socio si realizza un reddito d’impresa </a:t>
            </a:r>
          </a:p>
          <a:p>
            <a:pPr marL="355600" indent="0" algn="just" fontAlgn="base">
              <a:spcBef>
                <a:spcPct val="0"/>
              </a:spcBef>
              <a:spcAft>
                <a:spcPct val="0"/>
              </a:spcAft>
              <a:tabLst>
                <a:tab pos="7442200" algn="l"/>
              </a:tabLst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tassato per competenza (C.M. 6/E del 13 febbraio 2006)</a:t>
            </a:r>
          </a:p>
          <a:p>
            <a:pPr marL="355600" indent="0" algn="just" fontAlgn="base">
              <a:spcBef>
                <a:spcPct val="0"/>
              </a:spcBef>
              <a:spcAft>
                <a:spcPct val="0"/>
              </a:spcAft>
              <a:buBlip>
                <a:blip r:embed="rId2"/>
              </a:buBlip>
              <a:tabLst>
                <a:tab pos="7442200" algn="l"/>
              </a:tabLst>
            </a:pP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55600" indent="0" algn="just" fontAlgn="base">
              <a:spcBef>
                <a:spcPct val="0"/>
              </a:spcBef>
              <a:spcAft>
                <a:spcPct val="0"/>
              </a:spcAft>
              <a:buBlip>
                <a:blip r:embed="rId2"/>
              </a:buBlip>
              <a:tabLst>
                <a:tab pos="7442200" algn="l"/>
              </a:tabLst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è consentita la tassazione separata se sono decorsi 5 anni</a:t>
            </a:r>
          </a:p>
          <a:p>
            <a:pPr marL="355600" indent="0" algn="just" fontAlgn="base">
              <a:spcBef>
                <a:spcPct val="0"/>
              </a:spcBef>
              <a:spcAft>
                <a:spcPct val="0"/>
              </a:spcAft>
              <a:tabLst>
                <a:tab pos="7442200" algn="l"/>
              </a:tabLst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dalla costituzione della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società</a:t>
            </a: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Freccia a destra con strisce 6"/>
          <p:cNvSpPr/>
          <p:nvPr/>
        </p:nvSpPr>
        <p:spPr bwMode="auto">
          <a:xfrm>
            <a:off x="8172400" y="5733256"/>
            <a:ext cx="864096" cy="764704"/>
          </a:xfrm>
          <a:prstGeom prst="stripedRightArrow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Fumetto 1 7"/>
          <p:cNvSpPr/>
          <p:nvPr/>
        </p:nvSpPr>
        <p:spPr bwMode="auto">
          <a:xfrm>
            <a:off x="7812360" y="4005064"/>
            <a:ext cx="1080120" cy="720080"/>
          </a:xfrm>
          <a:prstGeom prst="wedgeRectCallout">
            <a:avLst>
              <a:gd name="adj1" fmla="val -67984"/>
              <a:gd name="adj2" fmla="val -22693"/>
            </a:avLst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400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rivalutazione</a:t>
            </a:r>
            <a:endParaRPr kumimoji="0" lang="it-IT" sz="1400" i="0" u="none" strike="noStrike" normalizeH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2" dur="1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7" dur="1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uiExpand="1" build="p" animBg="1"/>
      <p:bldP spid="7" grpId="0" animBg="1"/>
      <p:bldP spid="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2988" y="225425"/>
            <a:ext cx="7705725" cy="68329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[1] Persona fisica non imprenditore</a:t>
            </a:r>
            <a:endParaRPr lang="it-IT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ttangolo 4"/>
          <p:cNvSpPr/>
          <p:nvPr/>
        </p:nvSpPr>
        <p:spPr bwMode="auto">
          <a:xfrm>
            <a:off x="683568" y="5661248"/>
            <a:ext cx="8136904" cy="64807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Differenza negativa non rilevante </a:t>
            </a:r>
            <a:r>
              <a:rPr lang="it-IT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(?!) … comunque non disciplinata</a:t>
            </a:r>
            <a:endParaRPr lang="it-IT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itolo 1"/>
          <p:cNvSpPr txBox="1">
            <a:spLocks/>
          </p:cNvSpPr>
          <p:nvPr/>
        </p:nvSpPr>
        <p:spPr bwMode="auto">
          <a:xfrm>
            <a:off x="107504" y="6453336"/>
            <a:ext cx="2448272" cy="251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1" i="0" u="none" strike="noStrike" kern="0" cap="none" spc="50" normalizeH="0" baseline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Recesso tipico</a:t>
            </a:r>
            <a:r>
              <a:rPr kumimoji="0" lang="it-IT" sz="1000" b="1" i="0" u="none" strike="noStrike" kern="0" cap="none" spc="50" normalizeH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t-IT" sz="1000" b="1" i="0" u="none" strike="noStrike" kern="0" cap="none" spc="50" normalizeH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9/13</a:t>
            </a:r>
            <a:endParaRPr kumimoji="0" lang="it-IT" sz="1000" b="1" i="0" u="none" strike="noStrike" kern="0" cap="none" spc="50" normalizeH="0" baseline="0" noProof="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ttangolo 5"/>
          <p:cNvSpPr/>
          <p:nvPr/>
        </p:nvSpPr>
        <p:spPr bwMode="auto">
          <a:xfrm>
            <a:off x="683568" y="1412776"/>
            <a:ext cx="8136904" cy="410445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n w="18415" cmpd="sng">
                  <a:solidFill>
                    <a:schemeClr val="accent1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Recesso da società di capitali</a:t>
            </a:r>
            <a:r>
              <a:rPr lang="it-IT" sz="2400" dirty="0" smtClean="0">
                <a:ln w="18415" cmpd="sng">
                  <a:solidFill>
                    <a:schemeClr val="accent1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2400" dirty="0" smtClean="0">
              <a:ln w="18415" cmpd="sng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55600" indent="0" algn="just" fontAlgn="base">
              <a:spcBef>
                <a:spcPct val="0"/>
              </a:spcBef>
              <a:spcAft>
                <a:spcPct val="0"/>
              </a:spcAft>
              <a:buBlip>
                <a:blip r:embed="rId2"/>
              </a:buBlip>
              <a:tabLst>
                <a:tab pos="7442200" algn="l"/>
              </a:tabLst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la differenza di recesso costituisce reddito di capitale</a:t>
            </a:r>
          </a:p>
          <a:p>
            <a:pPr marL="355600" indent="0" algn="just" fontAlgn="base">
              <a:spcBef>
                <a:spcPct val="0"/>
              </a:spcBef>
              <a:spcAft>
                <a:spcPct val="0"/>
              </a:spcAft>
              <a:tabLst>
                <a:tab pos="7442200" algn="l"/>
              </a:tabLst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equiparato ad un dividendo</a:t>
            </a:r>
          </a:p>
          <a:p>
            <a:pPr marL="355600" indent="0" algn="just" fontAlgn="base">
              <a:spcBef>
                <a:spcPct val="0"/>
              </a:spcBef>
              <a:spcAft>
                <a:spcPct val="0"/>
              </a:spcAft>
              <a:tabLst>
                <a:tab pos="7442200" algn="l"/>
              </a:tabLst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55600" indent="0" algn="just" fontAlgn="base">
              <a:spcBef>
                <a:spcPct val="0"/>
              </a:spcBef>
              <a:spcAft>
                <a:spcPct val="0"/>
              </a:spcAft>
              <a:buBlip>
                <a:blip r:embed="rId2"/>
              </a:buBlip>
              <a:tabLst>
                <a:tab pos="7442200" algn="l"/>
              </a:tabLst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tassazione avviene per cassa (C.M. 36/E 2004)</a:t>
            </a:r>
          </a:p>
          <a:p>
            <a:pPr marL="355600" indent="0" algn="just" fontAlgn="base">
              <a:spcBef>
                <a:spcPct val="0"/>
              </a:spcBef>
              <a:spcAft>
                <a:spcPct val="0"/>
              </a:spcAft>
              <a:buBlip>
                <a:blip r:embed="rId2"/>
              </a:buBlip>
              <a:tabLst>
                <a:tab pos="7442200" algn="l"/>
              </a:tabLst>
            </a:pP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55600" indent="0" algn="just" fontAlgn="base">
              <a:spcBef>
                <a:spcPct val="0"/>
              </a:spcBef>
              <a:spcAft>
                <a:spcPct val="0"/>
              </a:spcAft>
              <a:buBlip>
                <a:blip r:embed="rId2"/>
              </a:buBlip>
              <a:tabLst>
                <a:tab pos="7442200" algn="l"/>
              </a:tabLst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 la partecipazione è qualificata il dividendo è tassato </a:t>
            </a:r>
          </a:p>
          <a:p>
            <a:pPr marL="355600" indent="0" algn="just" fontAlgn="base">
              <a:spcBef>
                <a:spcPct val="0"/>
              </a:spcBef>
              <a:spcAft>
                <a:spcPct val="0"/>
              </a:spcAft>
              <a:tabLst>
                <a:tab pos="7442200" algn="l"/>
              </a:tabLst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limitatamente al 49,72%</a:t>
            </a:r>
          </a:p>
          <a:p>
            <a:pPr marL="355600" indent="0" algn="just" fontAlgn="base">
              <a:spcBef>
                <a:spcPct val="0"/>
              </a:spcBef>
              <a:spcAft>
                <a:spcPct val="0"/>
              </a:spcAft>
              <a:buBlip>
                <a:blip r:embed="rId2"/>
              </a:buBlip>
              <a:tabLst>
                <a:tab pos="7442200" algn="l"/>
              </a:tabLst>
            </a:pP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55600" indent="0" algn="just" fontAlgn="base">
              <a:spcBef>
                <a:spcPct val="0"/>
              </a:spcBef>
              <a:spcAft>
                <a:spcPct val="0"/>
              </a:spcAft>
              <a:buBlip>
                <a:blip r:embed="rId2"/>
              </a:buBlip>
              <a:tabLst>
                <a:tab pos="7442200" algn="l"/>
              </a:tabLst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 la partecipazione non è qualificata il dividendo è soggetto</a:t>
            </a:r>
          </a:p>
          <a:p>
            <a:pPr marL="355600" indent="0" algn="just" fontAlgn="base">
              <a:spcBef>
                <a:spcPct val="0"/>
              </a:spcBef>
              <a:spcAft>
                <a:spcPct val="0"/>
              </a:spcAft>
              <a:tabLst>
                <a:tab pos="7442200" algn="l"/>
              </a:tabLst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ad imposta sostitutiva del 20% assolta mediante ritenuta </a:t>
            </a:r>
          </a:p>
          <a:p>
            <a:pPr marL="355600" indent="0" algn="just" fontAlgn="base">
              <a:spcBef>
                <a:spcPct val="0"/>
              </a:spcBef>
              <a:spcAft>
                <a:spcPct val="0"/>
              </a:spcAft>
              <a:tabLst>
                <a:tab pos="7442200" algn="l"/>
              </a:tabLst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alla fonte</a:t>
            </a:r>
          </a:p>
          <a:p>
            <a:pPr marL="355600" indent="0" algn="just" fontAlgn="base">
              <a:spcBef>
                <a:spcPct val="0"/>
              </a:spcBef>
              <a:spcAft>
                <a:spcPct val="0"/>
              </a:spcAft>
              <a:buBlip>
                <a:blip r:embed="rId2"/>
              </a:buBlip>
              <a:tabLst>
                <a:tab pos="7442200" algn="l"/>
              </a:tabLst>
            </a:pP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Freccia a destra con strisce 6"/>
          <p:cNvSpPr/>
          <p:nvPr/>
        </p:nvSpPr>
        <p:spPr bwMode="auto">
          <a:xfrm>
            <a:off x="8100392" y="5733256"/>
            <a:ext cx="864096" cy="764704"/>
          </a:xfrm>
          <a:prstGeom prst="stripedRightArrow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Fumetto 1 7"/>
          <p:cNvSpPr/>
          <p:nvPr/>
        </p:nvSpPr>
        <p:spPr bwMode="auto">
          <a:xfrm>
            <a:off x="7668344" y="2060848"/>
            <a:ext cx="1080120" cy="720080"/>
          </a:xfrm>
          <a:prstGeom prst="wedgeRectCallout">
            <a:avLst>
              <a:gd name="adj1" fmla="val -67985"/>
              <a:gd name="adj2" fmla="val -22692"/>
            </a:avLst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400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rivalutazione</a:t>
            </a:r>
            <a:endParaRPr kumimoji="0" lang="it-IT" sz="1400" i="0" u="none" strike="noStrike" normalizeH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build="p" bldLvl="5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2988" y="225425"/>
            <a:ext cx="7705725" cy="68329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Diritto di recesso</a:t>
            </a:r>
            <a:endParaRPr lang="it-IT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Rettangolo 3"/>
          <p:cNvSpPr/>
          <p:nvPr/>
        </p:nvSpPr>
        <p:spPr bwMode="auto">
          <a:xfrm>
            <a:off x="1763688" y="1340768"/>
            <a:ext cx="6120680" cy="129614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Diritto del</a:t>
            </a:r>
            <a:r>
              <a:rPr kumimoji="0" lang="it-IT" sz="2400" i="0" u="none" strike="noStrike" normalizeH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socio di uscire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i="0" u="none" strike="noStrike" normalizeH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dalla compagine sociale</a:t>
            </a:r>
            <a:endParaRPr kumimoji="0" lang="it-IT" sz="2400" i="0" u="none" strike="noStrike" normalizeH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ttangolo 4"/>
          <p:cNvSpPr/>
          <p:nvPr/>
        </p:nvSpPr>
        <p:spPr bwMode="auto">
          <a:xfrm>
            <a:off x="1907704" y="2852936"/>
            <a:ext cx="2808312" cy="129614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Recesso</a:t>
            </a:r>
            <a:r>
              <a:rPr kumimoji="0" lang="it-IT" sz="2000" i="0" u="none" strike="noStrike" normalizeH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Legale</a:t>
            </a:r>
            <a:endParaRPr kumimoji="0" lang="it-IT" sz="2000" i="0" u="none" strike="noStrike" normalizeH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ttangolo 5"/>
          <p:cNvSpPr/>
          <p:nvPr/>
        </p:nvSpPr>
        <p:spPr bwMode="auto">
          <a:xfrm>
            <a:off x="4932040" y="2852936"/>
            <a:ext cx="2808312" cy="129614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Recesso</a:t>
            </a:r>
            <a:r>
              <a:rPr kumimoji="0" lang="it-IT" sz="2000" i="0" u="none" strike="noStrike" normalizeH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Convenzionale</a:t>
            </a:r>
            <a:endParaRPr kumimoji="0" lang="it-IT" sz="2000" i="0" u="none" strike="noStrike" normalizeH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ttangolo 6"/>
          <p:cNvSpPr/>
          <p:nvPr/>
        </p:nvSpPr>
        <p:spPr bwMode="auto">
          <a:xfrm>
            <a:off x="1907704" y="4437112"/>
            <a:ext cx="2808312" cy="129614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Recesso</a:t>
            </a:r>
            <a:r>
              <a:rPr kumimoji="0" lang="it-IT" sz="2000" i="0" u="none" strike="noStrike" normalizeH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it-IT" sz="2000" i="0" u="none" strike="noStrike" normalizeH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Normato</a:t>
            </a:r>
            <a:endParaRPr kumimoji="0" lang="it-IT" sz="2000" i="0" u="none" strike="noStrike" normalizeH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ttangolo 7"/>
          <p:cNvSpPr/>
          <p:nvPr/>
        </p:nvSpPr>
        <p:spPr bwMode="auto">
          <a:xfrm>
            <a:off x="4932040" y="4437112"/>
            <a:ext cx="2808312" cy="129614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Recesso</a:t>
            </a:r>
            <a:r>
              <a:rPr kumimoji="0" lang="it-IT" sz="2000" i="0" u="none" strike="noStrike" normalizeH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Concordato</a:t>
            </a:r>
            <a:endParaRPr kumimoji="0" lang="it-IT" sz="2000" i="0" u="none" strike="noStrike" normalizeH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itolo 1"/>
          <p:cNvSpPr txBox="1">
            <a:spLocks/>
          </p:cNvSpPr>
          <p:nvPr/>
        </p:nvSpPr>
        <p:spPr bwMode="auto">
          <a:xfrm>
            <a:off x="107504" y="6453336"/>
            <a:ext cx="2448272" cy="251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1" i="0" u="none" strike="noStrike" kern="0" cap="none" spc="50" normalizeH="0" baseline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Disciplina</a:t>
            </a:r>
            <a:r>
              <a:rPr kumimoji="0" lang="it-IT" sz="1000" b="1" i="0" u="none" strike="noStrike" kern="0" cap="none" spc="50" normalizeH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civilistica </a:t>
            </a:r>
            <a:r>
              <a:rPr kumimoji="0" lang="it-IT" sz="1000" b="1" i="0" u="none" strike="noStrike" kern="0" cap="none" spc="50" normalizeH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1/7</a:t>
            </a:r>
            <a:endParaRPr kumimoji="0" lang="it-IT" sz="1000" b="1" i="0" u="none" strike="noStrike" kern="0" cap="none" spc="50" normalizeH="0" baseline="0" noProof="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Fumetto 1 11"/>
          <p:cNvSpPr/>
          <p:nvPr/>
        </p:nvSpPr>
        <p:spPr bwMode="auto">
          <a:xfrm>
            <a:off x="6660232" y="5589240"/>
            <a:ext cx="1656184" cy="1008112"/>
          </a:xfrm>
          <a:prstGeom prst="wedgeRectCallout">
            <a:avLst>
              <a:gd name="adj1" fmla="val -22231"/>
              <a:gd name="adj2" fmla="val -64945"/>
            </a:avLst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Abuso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 diritto</a:t>
            </a:r>
            <a:endParaRPr kumimoji="0" lang="it-IT" sz="2000" i="0" u="none" strike="noStrike" normalizeH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  <p:bldP spid="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2988" y="225425"/>
            <a:ext cx="7705725" cy="68329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[2] Soggetti IRES</a:t>
            </a:r>
            <a:endParaRPr lang="it-IT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ttangolo 4"/>
          <p:cNvSpPr/>
          <p:nvPr/>
        </p:nvSpPr>
        <p:spPr bwMode="auto">
          <a:xfrm>
            <a:off x="755576" y="1196752"/>
            <a:ext cx="7776864" cy="511256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u="sng" dirty="0" smtClean="0">
                <a:ln w="18415" cmpd="sng">
                  <a:solidFill>
                    <a:schemeClr val="accent1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Principio di origine delle somme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[1] Riserve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 utili: 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Blip>
                <a:blip r:embed="rId2"/>
              </a:buBlip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Articolo 89, commi 1 e 2, del TUIR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Blip>
                <a:blip r:embed="rId2"/>
              </a:buBlip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Società di persone: già tassate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Blip>
                <a:blip r:embed="rId2"/>
              </a:buBlip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Società di capitali: tassate al 5%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[2] Riserve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 capitale: </a:t>
            </a:r>
          </a:p>
          <a:p>
            <a:pPr marR="0" lvl="1" indent="0" fontAlgn="base">
              <a:spcBef>
                <a:spcPct val="0"/>
              </a:spcBef>
              <a:spcAft>
                <a:spcPct val="0"/>
              </a:spcAft>
              <a:buClrTx/>
              <a:buSzTx/>
              <a:buBlip>
                <a:blip r:embed="rId2"/>
              </a:buBlip>
              <a:tabLst/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Articolo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86, comma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5-bis del TUIR</a:t>
            </a: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R="0" lvl="1" indent="0" fontAlgn="base">
              <a:spcBef>
                <a:spcPct val="0"/>
              </a:spcBef>
              <a:spcAft>
                <a:spcPct val="0"/>
              </a:spcAft>
              <a:buClrTx/>
              <a:buSzTx/>
              <a:buBlip>
                <a:blip r:embed="rId2"/>
              </a:buBlip>
              <a:tabLst/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Costituisce plusvalenza la differenza tra somme ricevute </a:t>
            </a:r>
          </a:p>
          <a:p>
            <a:pPr marR="0" lvl="1" indent="0" fontAlgn="base"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titolo di ripartizione del capitale e delle riserve di capitale </a:t>
            </a:r>
          </a:p>
          <a:p>
            <a:pPr marR="0" lvl="1" indent="0" fontAlgn="base"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per la parte che eccede il costo fiscale della partecipazione</a:t>
            </a:r>
          </a:p>
          <a:p>
            <a:pPr marR="0" lvl="1" indent="0" fontAlgn="base">
              <a:spcBef>
                <a:spcPct val="0"/>
              </a:spcBef>
              <a:spcAft>
                <a:spcPct val="0"/>
              </a:spcAft>
              <a:buClrTx/>
              <a:buSzTx/>
              <a:buBlip>
                <a:blip r:embed="rId2"/>
              </a:buBlip>
              <a:tabLst/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 ricorrono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 requisiti si applica la PEX 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[3] Differenza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negativa di recesso trattata come le 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minusvalenze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da realizzo</a:t>
            </a:r>
            <a:endParaRPr lang="it-IT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itolo 1"/>
          <p:cNvSpPr txBox="1">
            <a:spLocks/>
          </p:cNvSpPr>
          <p:nvPr/>
        </p:nvSpPr>
        <p:spPr bwMode="auto">
          <a:xfrm>
            <a:off x="107504" y="6453336"/>
            <a:ext cx="2448272" cy="251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1" i="0" u="none" strike="noStrike" kern="0" cap="none" spc="50" normalizeH="0" baseline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Recesso tipico</a:t>
            </a:r>
            <a:r>
              <a:rPr kumimoji="0" lang="it-IT" sz="1000" b="1" i="0" u="none" strike="noStrike" kern="0" cap="none" spc="50" normalizeH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t-IT" sz="1000" b="1" i="0" u="none" strike="noStrike" kern="0" cap="none" spc="50" normalizeH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10/13</a:t>
            </a:r>
            <a:endParaRPr kumimoji="0" lang="it-IT" sz="1000" b="1" i="0" u="none" strike="noStrike" kern="0" cap="none" spc="50" normalizeH="0" baseline="0" noProof="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Freccia a destra con strisce 5"/>
          <p:cNvSpPr/>
          <p:nvPr/>
        </p:nvSpPr>
        <p:spPr bwMode="auto">
          <a:xfrm>
            <a:off x="8100392" y="5733256"/>
            <a:ext cx="864096" cy="764704"/>
          </a:xfrm>
          <a:prstGeom prst="stripedRightArrow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2" dur="1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7" dur="1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 bldLvl="5" animBg="1"/>
      <p:bldP spid="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2988" y="225425"/>
            <a:ext cx="7705725" cy="68329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[2] Soggetti IRES</a:t>
            </a:r>
            <a:endParaRPr lang="it-IT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ttangolo 4"/>
          <p:cNvSpPr/>
          <p:nvPr/>
        </p:nvSpPr>
        <p:spPr bwMode="auto">
          <a:xfrm>
            <a:off x="827584" y="1196752"/>
            <a:ext cx="7776864" cy="511256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u="sng" dirty="0" smtClean="0">
                <a:ln w="18415" cmpd="sng">
                  <a:solidFill>
                    <a:schemeClr val="accent1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Esempio:</a:t>
            </a:r>
            <a:r>
              <a:rPr lang="it-IT" sz="2400" dirty="0" smtClean="0">
                <a:ln w="18415" cmpd="sng">
                  <a:solidFill>
                    <a:schemeClr val="accent1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partecipazione del socio 40%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somma liquidata al socio: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0.000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euro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apitale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Sociale: 300.000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iserve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 capitale: 200.000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riserve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 utili: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800.000</a:t>
            </a: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itolo 1"/>
          <p:cNvSpPr txBox="1">
            <a:spLocks/>
          </p:cNvSpPr>
          <p:nvPr/>
        </p:nvSpPr>
        <p:spPr bwMode="auto">
          <a:xfrm>
            <a:off x="107504" y="6453336"/>
            <a:ext cx="2448272" cy="251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1" i="0" u="none" strike="noStrike" kern="0" cap="none" spc="50" normalizeH="0" baseline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Recesso tipico</a:t>
            </a:r>
            <a:r>
              <a:rPr kumimoji="0" lang="it-IT" sz="1000" b="1" i="0" u="none" strike="noStrike" kern="0" cap="none" spc="50" normalizeH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t-IT" sz="1000" b="1" i="0" u="none" strike="noStrike" kern="0" cap="none" spc="50" normalizeH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11/13</a:t>
            </a:r>
            <a:endParaRPr kumimoji="0" lang="it-IT" sz="1000" b="1" i="0" u="none" strike="noStrike" kern="0" cap="none" spc="50" normalizeH="0" baseline="0" noProof="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1547664" y="3645024"/>
          <a:ext cx="6264696" cy="1854200"/>
        </p:xfrm>
        <a:graphic>
          <a:graphicData uri="http://schemas.openxmlformats.org/drawingml/2006/table">
            <a:tbl>
              <a:tblPr firstRow="1" lastRow="1" bandRow="1">
                <a:tableStyleId>{18603FDC-E32A-4AB5-989C-0864C3EAD2B8}</a:tableStyleId>
              </a:tblPr>
              <a:tblGrid>
                <a:gridCol w="393228"/>
                <a:gridCol w="4712821"/>
                <a:gridCol w="115864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+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Somme ricevute dalla società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b="0" dirty="0" smtClean="0"/>
                        <a:t>500.000</a:t>
                      </a:r>
                      <a:endParaRPr lang="it-IT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-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Capitale</a:t>
                      </a:r>
                      <a:r>
                        <a:rPr lang="it-IT" baseline="0" dirty="0" smtClean="0"/>
                        <a:t> sociale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b="0" baseline="0" dirty="0" smtClean="0"/>
                        <a:t>- </a:t>
                      </a:r>
                      <a:r>
                        <a:rPr lang="it-IT" b="0" baseline="0" dirty="0" smtClean="0"/>
                        <a:t>120.000</a:t>
                      </a:r>
                      <a:endParaRPr lang="it-IT" b="0" baseline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-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Riserve di capitale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b="0" dirty="0" smtClean="0"/>
                        <a:t>- </a:t>
                      </a:r>
                      <a:r>
                        <a:rPr lang="it-IT" b="0" dirty="0" smtClean="0"/>
                        <a:t>80.000</a:t>
                      </a:r>
                      <a:endParaRPr lang="it-IT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Differenza di recesso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b="0" dirty="0" smtClean="0"/>
                        <a:t>300.000</a:t>
                      </a:r>
                      <a:endParaRPr lang="it-IT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Freccia a destra con strisce 6"/>
          <p:cNvSpPr/>
          <p:nvPr/>
        </p:nvSpPr>
        <p:spPr bwMode="auto">
          <a:xfrm>
            <a:off x="7956376" y="5733256"/>
            <a:ext cx="864096" cy="764704"/>
          </a:xfrm>
          <a:prstGeom prst="stripedRightArrow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allAtOnce" animBg="1"/>
      <p:bldP spid="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2988" y="225425"/>
            <a:ext cx="7705725" cy="68329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[2] Soggetti IRES</a:t>
            </a:r>
            <a:endParaRPr lang="it-IT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ttangolo 4"/>
          <p:cNvSpPr/>
          <p:nvPr/>
        </p:nvSpPr>
        <p:spPr bwMode="auto">
          <a:xfrm>
            <a:off x="827584" y="1196752"/>
            <a:ext cx="7776864" cy="511256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u="sng" dirty="0" smtClean="0">
                <a:ln w="18415" cmpd="sng">
                  <a:solidFill>
                    <a:schemeClr val="accent1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Esempio</a:t>
            </a:r>
            <a:r>
              <a:rPr lang="it-IT" sz="2400" u="sng" dirty="0" smtClean="0">
                <a:ln w="18415" cmpd="sng">
                  <a:solidFill>
                    <a:schemeClr val="accent1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it-IT" sz="2400" dirty="0" smtClean="0">
                <a:ln w="18415" cmpd="sng">
                  <a:solidFill>
                    <a:schemeClr val="accent1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it-IT" sz="2400" dirty="0" smtClean="0">
              <a:ln w="18415" cmpd="sng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dividendo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riserve di utili: 600.000 x 40% = 320.000 (art. 89)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plus/</a:t>
            </a:r>
            <a:r>
              <a:rPr lang="it-IT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minus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(artt. 86, 87, 101)</a:t>
            </a: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itolo 1"/>
          <p:cNvSpPr txBox="1">
            <a:spLocks/>
          </p:cNvSpPr>
          <p:nvPr/>
        </p:nvSpPr>
        <p:spPr bwMode="auto">
          <a:xfrm>
            <a:off x="107504" y="6453336"/>
            <a:ext cx="2448272" cy="251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1" i="0" u="none" strike="noStrike" kern="0" cap="none" spc="50" normalizeH="0" baseline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Recesso tipico</a:t>
            </a:r>
            <a:r>
              <a:rPr kumimoji="0" lang="it-IT" sz="1000" b="1" i="0" u="none" strike="noStrike" kern="0" cap="none" spc="50" normalizeH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t-IT" sz="1000" b="1" i="0" u="none" strike="noStrike" kern="0" cap="none" spc="50" normalizeH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12/13</a:t>
            </a:r>
            <a:endParaRPr kumimoji="0" lang="it-IT" sz="1000" b="1" i="0" u="none" strike="noStrike" kern="0" cap="none" spc="50" normalizeH="0" baseline="0" noProof="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1547664" y="3645024"/>
          <a:ext cx="6264696" cy="1854200"/>
        </p:xfrm>
        <a:graphic>
          <a:graphicData uri="http://schemas.openxmlformats.org/drawingml/2006/table">
            <a:tbl>
              <a:tblPr lastRow="1" bandRow="1">
                <a:tableStyleId>{18603FDC-E32A-4AB5-989C-0864C3EAD2B8}</a:tableStyleId>
              </a:tblPr>
              <a:tblGrid>
                <a:gridCol w="393228"/>
                <a:gridCol w="4712821"/>
                <a:gridCol w="115864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+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Somme ricevute dalla società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b="0" dirty="0" smtClean="0"/>
                        <a:t>500.000</a:t>
                      </a:r>
                      <a:endParaRPr lang="it-IT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-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Quota relativa agli utili</a:t>
                      </a:r>
                      <a:endParaRPr lang="it-IT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b="0" baseline="0" dirty="0" smtClean="0"/>
                        <a:t>- </a:t>
                      </a:r>
                      <a:r>
                        <a:rPr lang="it-IT" b="0" baseline="0" dirty="0" smtClean="0"/>
                        <a:t>320.000</a:t>
                      </a:r>
                      <a:endParaRPr lang="it-IT" b="0" baseline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=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Differenza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b="1" dirty="0" smtClean="0"/>
                        <a:t>180.000</a:t>
                      </a:r>
                      <a:endParaRPr lang="it-IT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-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Capitale e riserve </a:t>
                      </a:r>
                      <a:r>
                        <a:rPr lang="it-IT" dirty="0" smtClean="0"/>
                        <a:t>di capitale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b="0" dirty="0" smtClean="0"/>
                        <a:t>- </a:t>
                      </a:r>
                      <a:r>
                        <a:rPr lang="it-IT" b="0" dirty="0" smtClean="0"/>
                        <a:t>200.000</a:t>
                      </a:r>
                      <a:endParaRPr lang="it-IT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ln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</a:ln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</a:rPr>
                        <a:t>Minusvalenza da recesso </a:t>
                      </a:r>
                      <a:endParaRPr lang="it-IT" b="1" dirty="0">
                        <a:ln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</a:ln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b="1" dirty="0" smtClean="0">
                          <a:ln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</a:ln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</a:rPr>
                        <a:t>-20.000</a:t>
                      </a:r>
                      <a:endParaRPr lang="it-IT" b="1" dirty="0">
                        <a:ln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</a:ln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Fumetto 1 7"/>
          <p:cNvSpPr/>
          <p:nvPr/>
        </p:nvSpPr>
        <p:spPr bwMode="auto">
          <a:xfrm>
            <a:off x="5652120" y="1340768"/>
            <a:ext cx="2160240" cy="936104"/>
          </a:xfrm>
          <a:prstGeom prst="wedgeRectCallout">
            <a:avLst>
              <a:gd name="adj1" fmla="val -62503"/>
              <a:gd name="adj2" fmla="val 33443"/>
            </a:avLst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</a:t>
            </a:r>
            <a:r>
              <a:rPr kumimoji="0" lang="it-IT" sz="2000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ocietà di persone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</a:t>
            </a:r>
            <a:r>
              <a:rPr lang="it-IT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società di capitali</a:t>
            </a:r>
            <a:endParaRPr kumimoji="0" lang="it-IT" sz="2000" i="0" u="none" strike="noStrike" normalizeH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Fumetto 1 8"/>
          <p:cNvSpPr/>
          <p:nvPr/>
        </p:nvSpPr>
        <p:spPr bwMode="auto">
          <a:xfrm>
            <a:off x="0" y="5013176"/>
            <a:ext cx="1331640" cy="936104"/>
          </a:xfrm>
          <a:prstGeom prst="wedgeRectCallout">
            <a:avLst>
              <a:gd name="adj1" fmla="val 83190"/>
              <a:gd name="adj2" fmla="val -23434"/>
            </a:avLst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PEX</a:t>
            </a:r>
            <a:endParaRPr kumimoji="0" lang="it-IT" i="0" u="none" strike="noStrike" normalizeH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</a:t>
            </a:r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NO PEX</a:t>
            </a:r>
            <a:endParaRPr kumimoji="0" lang="it-IT" i="0" u="none" strike="noStrike" normalizeH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ttangolo 10"/>
          <p:cNvSpPr/>
          <p:nvPr/>
        </p:nvSpPr>
        <p:spPr bwMode="auto">
          <a:xfrm>
            <a:off x="4427984" y="5661248"/>
            <a:ext cx="2520280" cy="980728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VS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</a:t>
            </a:r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resunzioni distribuzione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(Assonime 38/2005)</a:t>
            </a:r>
            <a:endParaRPr kumimoji="0" lang="it-IT" i="0" u="none" strike="noStrike" normalizeH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 bldLvl="5" animBg="1"/>
      <p:bldP spid="8" grpId="0" animBg="1"/>
      <p:bldP spid="9" grpId="0" animBg="1"/>
      <p:bldP spid="11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99592" y="225425"/>
            <a:ext cx="8136904" cy="68329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[3] Ditte individuali e società di persone</a:t>
            </a:r>
            <a:endParaRPr lang="it-IT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ttangolo 4"/>
          <p:cNvSpPr/>
          <p:nvPr/>
        </p:nvSpPr>
        <p:spPr bwMode="auto">
          <a:xfrm>
            <a:off x="755576" y="1196752"/>
            <a:ext cx="7776864" cy="511256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n w="18415" cmpd="sng">
                  <a:solidFill>
                    <a:schemeClr val="accent1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Principio di origine delle somm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[1] Riserve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utili </a:t>
            </a: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  <a:buBlip>
                <a:blip r:embed="rId2"/>
              </a:buBlip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Articolo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59 del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TUIR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Blip>
                <a:blip r:embed="rId2"/>
              </a:buBlip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Società di persone: già tassate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Blip>
                <a:blip r:embed="rId2"/>
              </a:buBlip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Società di capitali: tassate al 49,72%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[2] Riserve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 capitale: 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Blip>
                <a:blip r:embed="rId2"/>
              </a:buBlip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Articoli 56 e 58 del TUIR</a:t>
            </a: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  <a:buBlip>
                <a:blip r:embed="rId2"/>
              </a:buBlip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Costituisce plusvalenza la differenza tra somme ricevute 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titolo di ripartizione del capitale e delle riserve di capitale </a:t>
            </a: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per la parte che eccede il costo fiscale della partecipazione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Blip>
                <a:blip r:embed="rId2"/>
              </a:buBlip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 ricorrono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 requisiti PEX la tassazione è al 49,72% 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[3] Differenza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negativa di recesso trattata come le 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minusvalenze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da realizzo</a:t>
            </a:r>
            <a:endParaRPr lang="it-IT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itolo 1"/>
          <p:cNvSpPr txBox="1">
            <a:spLocks/>
          </p:cNvSpPr>
          <p:nvPr/>
        </p:nvSpPr>
        <p:spPr bwMode="auto">
          <a:xfrm>
            <a:off x="107504" y="6453336"/>
            <a:ext cx="2448272" cy="251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1" i="0" u="none" strike="noStrike" kern="0" cap="none" spc="50" normalizeH="0" baseline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Recesso tipico</a:t>
            </a:r>
            <a:r>
              <a:rPr kumimoji="0" lang="it-IT" sz="1000" b="1" i="0" u="none" strike="noStrike" kern="0" cap="none" spc="50" normalizeH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t-IT" sz="1000" b="1" i="0" u="none" strike="noStrike" kern="0" cap="none" spc="50" normalizeH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13/</a:t>
            </a:r>
            <a:r>
              <a:rPr kumimoji="0" lang="it-IT" sz="1000" b="1" i="0" u="none" strike="noStrike" kern="0" cap="none" spc="50" normalizeH="0" noProof="0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13</a:t>
            </a:r>
            <a:endParaRPr kumimoji="0" lang="it-IT" sz="1000" b="1" i="0" u="none" strike="noStrike" kern="0" cap="none" spc="50" normalizeH="0" baseline="0" noProof="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2" dur="1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7" dur="1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 bldLvl="5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608" y="3356992"/>
            <a:ext cx="7705725" cy="8636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it-IT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RECESSO </a:t>
            </a:r>
            <a:r>
              <a:rPr lang="it-IT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TIPICO</a:t>
            </a:r>
            <a:br>
              <a:rPr lang="it-IT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it-IT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it-IT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it-IT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CON ASSEGNAZIONE </a:t>
            </a:r>
            <a:r>
              <a:rPr lang="it-IT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DEI BENI</a:t>
            </a:r>
            <a:r>
              <a:rPr lang="it-IT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it-IT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it-IT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			</a:t>
            </a:r>
            <a:endParaRPr lang="it-IT" b="1" i="1" spc="5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99592" y="225425"/>
            <a:ext cx="8136904" cy="68329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Assegnazione di beni ai soci</a:t>
            </a:r>
            <a:endParaRPr lang="it-IT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ttangolo 4"/>
          <p:cNvSpPr/>
          <p:nvPr/>
        </p:nvSpPr>
        <p:spPr bwMode="auto">
          <a:xfrm>
            <a:off x="539552" y="1196752"/>
            <a:ext cx="8424936" cy="511256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n w="18415" cmpd="sng">
                  <a:solidFill>
                    <a:schemeClr val="accent1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Problematiche civilistiche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Valore del bene: 1.000.000 euro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Capitale sociale: 300.000 euro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Riserve: 600.000 euro</a:t>
            </a:r>
          </a:p>
        </p:txBody>
      </p:sp>
      <p:sp>
        <p:nvSpPr>
          <p:cNvPr id="12" name="Titolo 1"/>
          <p:cNvSpPr txBox="1">
            <a:spLocks/>
          </p:cNvSpPr>
          <p:nvPr/>
        </p:nvSpPr>
        <p:spPr bwMode="auto">
          <a:xfrm>
            <a:off x="107504" y="6453336"/>
            <a:ext cx="2448272" cy="251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1" i="0" u="none" strike="noStrike" kern="0" cap="none" spc="50" normalizeH="0" baseline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Recesso tipico</a:t>
            </a:r>
            <a:r>
              <a:rPr kumimoji="0" lang="it-IT" sz="1000" b="1" i="0" u="none" strike="noStrike" kern="0" cap="none" spc="50" normalizeH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t-IT" sz="1000" b="1" i="0" u="none" strike="noStrike" kern="0" cap="none" spc="50" normalizeH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1/4</a:t>
            </a:r>
            <a:endParaRPr kumimoji="0" lang="it-IT" sz="1000" b="1" i="0" u="none" strike="noStrike" kern="0" cap="none" spc="50" normalizeH="0" baseline="0" noProof="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Tabella 6"/>
          <p:cNvGraphicFramePr>
            <a:graphicFrameLocks noGrp="1"/>
          </p:cNvGraphicFramePr>
          <p:nvPr/>
        </p:nvGraphicFramePr>
        <p:xfrm>
          <a:off x="611560" y="3068960"/>
          <a:ext cx="8280920" cy="2509920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2860595"/>
                <a:gridCol w="711995"/>
                <a:gridCol w="2718384"/>
                <a:gridCol w="1989946"/>
              </a:tblGrid>
              <a:tr h="407356">
                <a:tc>
                  <a:txBody>
                    <a:bodyPr/>
                    <a:lstStyle/>
                    <a:p>
                      <a:r>
                        <a:rPr lang="it-IT" dirty="0" smtClean="0"/>
                        <a:t>DARE</a:t>
                      </a:r>
                      <a:endParaRPr lang="it-IT" dirty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AVERE</a:t>
                      </a:r>
                      <a:endParaRPr lang="it-IT" dirty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TOTALI</a:t>
                      </a:r>
                      <a:endParaRPr lang="it-IT" dirty="0"/>
                    </a:p>
                  </a:txBody>
                  <a:tcPr marL="72000" marT="72000" marB="72000"/>
                </a:tc>
              </a:tr>
              <a:tr h="3603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Recesso socio</a:t>
                      </a:r>
                      <a:r>
                        <a:rPr lang="it-IT" baseline="0" dirty="0" smtClean="0"/>
                        <a:t> X</a:t>
                      </a:r>
                      <a:endParaRPr lang="it-IT" dirty="0" smtClean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a</a:t>
                      </a:r>
                      <a:endParaRPr lang="it-IT" dirty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Immobile</a:t>
                      </a:r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1.000.000</a:t>
                      </a:r>
                      <a:endParaRPr lang="it-IT" dirty="0"/>
                    </a:p>
                  </a:txBody>
                  <a:tcPr marL="72000" marT="72000" marB="72000"/>
                </a:tc>
              </a:tr>
              <a:tr h="3603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dirty="0" smtClean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dirty="0" smtClean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r"/>
                      <a:endParaRPr lang="it-IT" dirty="0"/>
                    </a:p>
                  </a:txBody>
                  <a:tcPr marL="72000" marT="72000" marB="72000"/>
                </a:tc>
              </a:tr>
              <a:tr h="3603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i="1" dirty="0" smtClean="0"/>
                        <a:t>Diversi</a:t>
                      </a:r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a</a:t>
                      </a:r>
                      <a:endParaRPr lang="it-IT" dirty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Recesso socio X</a:t>
                      </a:r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1.000.000</a:t>
                      </a:r>
                      <a:endParaRPr lang="it-IT" dirty="0"/>
                    </a:p>
                  </a:txBody>
                  <a:tcPr marL="72000" marT="72000" marB="72000"/>
                </a:tc>
              </a:tr>
              <a:tr h="3603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i="0" dirty="0" smtClean="0"/>
                        <a:t>Capitale sociale</a:t>
                      </a:r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dirty="0" smtClean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300.000</a:t>
                      </a:r>
                      <a:endParaRPr lang="it-IT" dirty="0"/>
                    </a:p>
                  </a:txBody>
                  <a:tcPr marL="72000" marT="72000" marB="72000"/>
                </a:tc>
              </a:tr>
              <a:tr h="3603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i="0" dirty="0" smtClean="0"/>
                        <a:t>Riserve</a:t>
                      </a:r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dirty="0" smtClean="0"/>
                    </a:p>
                  </a:txBody>
                  <a:tcPr marL="72000" marT="72000" marB="72000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700.000</a:t>
                      </a:r>
                      <a:endParaRPr lang="it-IT" dirty="0"/>
                    </a:p>
                  </a:txBody>
                  <a:tcPr marL="72000" marT="72000" marB="72000"/>
                </a:tc>
              </a:tr>
            </a:tbl>
          </a:graphicData>
        </a:graphic>
      </p:graphicFrame>
      <p:sp>
        <p:nvSpPr>
          <p:cNvPr id="8" name="Callout 3 7"/>
          <p:cNvSpPr/>
          <p:nvPr/>
        </p:nvSpPr>
        <p:spPr bwMode="auto">
          <a:xfrm>
            <a:off x="6588224" y="2132856"/>
            <a:ext cx="1152128" cy="648072"/>
          </a:xfrm>
          <a:prstGeom prst="border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100000"/>
              <a:gd name="adj6" fmla="val -16667"/>
              <a:gd name="adj7" fmla="val 495154"/>
              <a:gd name="adj8" fmla="val 104937"/>
            </a:avLst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PNC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-100.000 €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 bldLvl="5" animBg="1"/>
      <p:bldP spid="8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99592" y="225425"/>
            <a:ext cx="8136904" cy="68329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Assegnazione di beni ai soci</a:t>
            </a:r>
            <a:endParaRPr lang="it-IT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ttangolo 4"/>
          <p:cNvSpPr/>
          <p:nvPr/>
        </p:nvSpPr>
        <p:spPr bwMode="auto">
          <a:xfrm>
            <a:off x="539552" y="1196752"/>
            <a:ext cx="8424936" cy="511256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n w="18415" cmpd="sng">
                  <a:solidFill>
                    <a:schemeClr val="accent1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Imposte indirette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L’assegnazione è tassata ai fini delle imposte di trasferimento:</a:t>
            </a: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  <a:buBlip>
                <a:blip r:embed="rId2"/>
              </a:buBlip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o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perazione soggetta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ad IVA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rticolo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2, comma 2, numero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Blip>
                <a:blip r:embed="rId2"/>
              </a:buBlip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per gli immobili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2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valgono le disposizioni dell’articolo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	</a:t>
            </a: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2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non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è obbligatorio l’assoggettamento ad IVA degli immobili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per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 quali non si è detratta l’imposta 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  <a:buBlip>
                <a:blip r:embed="rId2"/>
              </a:buBlip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se l’assegnazione non è soggetta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ad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IVA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sconta l’imposta </a:t>
            </a: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 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registro ordinaria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itolo 1"/>
          <p:cNvSpPr txBox="1">
            <a:spLocks/>
          </p:cNvSpPr>
          <p:nvPr/>
        </p:nvSpPr>
        <p:spPr bwMode="auto">
          <a:xfrm>
            <a:off x="107504" y="6453336"/>
            <a:ext cx="2448272" cy="251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1" i="0" u="none" strike="noStrike" kern="0" cap="none" spc="50" normalizeH="0" baseline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Recesso tipico</a:t>
            </a:r>
            <a:r>
              <a:rPr kumimoji="0" lang="it-IT" sz="1000" b="1" i="0" u="none" strike="noStrike" kern="0" cap="none" spc="50" normalizeH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t-IT" sz="1000" b="1" i="0" u="none" strike="noStrike" kern="0" cap="none" spc="50" normalizeH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2/4</a:t>
            </a:r>
            <a:endParaRPr kumimoji="0" lang="it-IT" sz="1000" b="1" i="0" u="none" strike="noStrike" kern="0" cap="none" spc="50" normalizeH="0" baseline="0" noProof="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 bldLvl="5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99592" y="225425"/>
            <a:ext cx="8136904" cy="68329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Assegnazione di beni ai soci</a:t>
            </a:r>
            <a:endParaRPr lang="it-IT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ttangolo 4"/>
          <p:cNvSpPr/>
          <p:nvPr/>
        </p:nvSpPr>
        <p:spPr bwMode="auto">
          <a:xfrm>
            <a:off x="539552" y="1196752"/>
            <a:ext cx="8424936" cy="525658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n w="18415" cmpd="sng">
                  <a:solidFill>
                    <a:schemeClr val="accent1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Imposte dirette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0" marR="0" indent="-457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arenR"/>
              <a:tabLst/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per il socio valgono le medesime disposizioni del recesso tipico </a:t>
            </a:r>
          </a:p>
          <a:p>
            <a:pPr marL="457200" marR="0" indent="-457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con corrispettivo pari al valore normale dei beni ricevuti </a:t>
            </a:r>
          </a:p>
          <a:p>
            <a:pPr marL="457200" marR="0" indent="-457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(art. 47, comma 7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457200" marR="0" indent="-457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0" marR="0" indent="-457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AutoNum type="alphaUcParenR" startAt="2"/>
              <a:tabLst/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per le società di capitali da cui si recede:</a:t>
            </a:r>
          </a:p>
          <a:p>
            <a:pPr marL="914400" lvl="1" indent="-457200" fontAlgn="base">
              <a:spcBef>
                <a:spcPct val="0"/>
              </a:spcBef>
              <a:spcAft>
                <a:spcPct val="0"/>
              </a:spcAft>
              <a:buBlip>
                <a:blip r:embed="rId2"/>
              </a:buBlip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 si tratta di beni strumentali emerge una plusvalenza </a:t>
            </a:r>
          </a:p>
          <a:p>
            <a:pPr marL="914400" lvl="1" indent="-457200" fontAlgn="base">
              <a:spcBef>
                <a:spcPct val="0"/>
              </a:spcBef>
              <a:spcAft>
                <a:spcPct val="0"/>
              </a:spcAft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pari alla differenza tra valore normale del bene e costo 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residuo da ammortizzare (art. 86, comma 3)</a:t>
            </a:r>
          </a:p>
          <a:p>
            <a:pPr marL="914400" lvl="1" indent="-457200" fontAlgn="base">
              <a:spcBef>
                <a:spcPct val="0"/>
              </a:spcBef>
              <a:spcAft>
                <a:spcPct val="0"/>
              </a:spcAft>
              <a:buBlip>
                <a:blip r:embed="rId2"/>
              </a:buBlip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 si tratta di beni merce emerge una ricavo pari al valore </a:t>
            </a:r>
          </a:p>
          <a:p>
            <a:pPr marL="914400" lvl="1" indent="-457200" fontAlgn="base">
              <a:spcBef>
                <a:spcPct val="0"/>
              </a:spcBef>
              <a:spcAft>
                <a:spcPct val="0"/>
              </a:spcAft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normale dei beni (art. 85, comma 3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914400" lvl="1" indent="-457200" fontAlgn="base">
              <a:spcBef>
                <a:spcPct val="0"/>
              </a:spcBef>
              <a:spcAft>
                <a:spcPct val="0"/>
              </a:spcAft>
            </a:pP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0" marR="0" indent="-457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AutoNum type="alphaUcParenR" startAt="3"/>
              <a:tabLst/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per le società di persone da cui si recede:</a:t>
            </a:r>
          </a:p>
          <a:p>
            <a:pPr marL="914400" lvl="1" indent="-457200" fontAlgn="base">
              <a:spcBef>
                <a:spcPct val="0"/>
              </a:spcBef>
              <a:spcAft>
                <a:spcPct val="0"/>
              </a:spcAft>
              <a:buBlip>
                <a:blip r:embed="rId2"/>
              </a:buBlip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valgono le medesime regole della lettera B</a:t>
            </a:r>
          </a:p>
          <a:p>
            <a:pPr marL="914400" lvl="1" indent="-457200" fontAlgn="base">
              <a:spcBef>
                <a:spcPct val="0"/>
              </a:spcBef>
              <a:spcAft>
                <a:spcPct val="0"/>
              </a:spcAft>
              <a:buBlip>
                <a:blip r:embed="rId2"/>
              </a:buBlip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… ma la plusvalenza potrebbe trovare compensazione nella</a:t>
            </a:r>
          </a:p>
          <a:p>
            <a:pPr marL="914400" lvl="1" indent="-457200" fontAlgn="base">
              <a:spcBef>
                <a:spcPct val="0"/>
              </a:spcBef>
              <a:spcAft>
                <a:spcPct val="0"/>
              </a:spcAft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differenza di recesso deducibile per la società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itolo 1"/>
          <p:cNvSpPr txBox="1">
            <a:spLocks/>
          </p:cNvSpPr>
          <p:nvPr/>
        </p:nvSpPr>
        <p:spPr bwMode="auto">
          <a:xfrm>
            <a:off x="107504" y="6453336"/>
            <a:ext cx="2448272" cy="251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1" i="0" u="none" strike="noStrike" kern="0" cap="none" spc="50" normalizeH="0" baseline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Recesso tipico</a:t>
            </a:r>
            <a:r>
              <a:rPr kumimoji="0" lang="it-IT" sz="1000" b="1" i="0" u="none" strike="noStrike" kern="0" cap="none" spc="50" normalizeH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t-IT" sz="1000" b="1" i="0" u="none" strike="noStrike" kern="0" cap="none" spc="50" normalizeH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3/4</a:t>
            </a:r>
            <a:endParaRPr kumimoji="0" lang="it-IT" sz="1000" b="1" i="0" u="none" strike="noStrike" kern="0" cap="none" spc="50" normalizeH="0" baseline="0" noProof="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2" dur="1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7" dur="1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2" dur="1" fill="hold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 bldLvl="5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99592" y="225425"/>
            <a:ext cx="8136904" cy="68329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Assegnazione di beni ai soci</a:t>
            </a:r>
            <a:endParaRPr lang="it-IT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ttangolo 4"/>
          <p:cNvSpPr/>
          <p:nvPr/>
        </p:nvSpPr>
        <p:spPr bwMode="auto">
          <a:xfrm>
            <a:off x="539552" y="1196752"/>
            <a:ext cx="8424936" cy="511256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n w="18415" cmpd="sng">
                  <a:solidFill>
                    <a:schemeClr val="accent1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Assegnazione dell’azienda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0" marR="0" indent="-457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arenR"/>
              <a:tabLst/>
            </a:pPr>
            <a:r>
              <a:rPr lang="it-IT" sz="2400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Imposte dirette: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l’assegnazione </a:t>
            </a:r>
            <a:r>
              <a:rPr lang="it-IT" sz="2400" i="1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non dovrebbe</a:t>
            </a: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scontare le </a:t>
            </a:r>
          </a:p>
          <a:p>
            <a:pPr marL="457200" marR="0" indent="-457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imposte dirette a condizione che il socio mantenga prosegua </a:t>
            </a:r>
          </a:p>
          <a:p>
            <a:pPr marL="457200" marR="0" indent="-457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l’attività in forma individuale e mantenga inalterati i valori </a:t>
            </a:r>
          </a:p>
          <a:p>
            <a:pPr marL="457200" marR="0" indent="-457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fiscali dei beni (C.M. 54/E del 19 giugno 2002)</a:t>
            </a:r>
          </a:p>
          <a:p>
            <a:pPr marL="457200" marR="0" indent="-457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B)  </a:t>
            </a:r>
            <a:r>
              <a:rPr lang="it-IT" sz="2400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Imposte indirette: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Imposte di registro fisse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Imposte ipocatastali proporzionali (Ris. 47 del 3 aprile 2006)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itolo 1"/>
          <p:cNvSpPr txBox="1">
            <a:spLocks/>
          </p:cNvSpPr>
          <p:nvPr/>
        </p:nvSpPr>
        <p:spPr bwMode="auto">
          <a:xfrm>
            <a:off x="107504" y="6453336"/>
            <a:ext cx="2448272" cy="251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1" i="0" u="none" strike="noStrike" kern="0" cap="none" spc="50" normalizeH="0" baseline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Recesso tipico</a:t>
            </a:r>
            <a:r>
              <a:rPr kumimoji="0" lang="it-IT" sz="1000" b="1" i="0" u="none" strike="noStrike" kern="0" cap="none" spc="50" normalizeH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t-IT" sz="1000" b="1" i="0" u="none" strike="noStrike" kern="0" cap="none" spc="50" normalizeH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4/</a:t>
            </a:r>
            <a:r>
              <a:rPr kumimoji="0" lang="it-IT" sz="1000" b="1" i="0" u="none" strike="noStrike" kern="0" cap="none" spc="50" normalizeH="0" noProof="0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4</a:t>
            </a:r>
            <a:endParaRPr kumimoji="0" lang="it-IT" sz="1000" b="1" i="0" u="none" strike="noStrike" kern="0" cap="none" spc="50" normalizeH="0" baseline="0" noProof="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 bldLvl="5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2988" y="225425"/>
            <a:ext cx="7705725" cy="683295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PROCEDURE ALTERNATIVE</a:t>
            </a:r>
            <a:endParaRPr lang="it-IT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Rettangolo 4"/>
          <p:cNvSpPr/>
          <p:nvPr/>
        </p:nvSpPr>
        <p:spPr bwMode="auto">
          <a:xfrm>
            <a:off x="1907704" y="1916832"/>
            <a:ext cx="2808312" cy="129614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Acquisto azioni</a:t>
            </a:r>
            <a:r>
              <a:rPr kumimoji="0" lang="it-IT" sz="2000" i="0" u="none" strike="noStrike" normalizeH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proprie</a:t>
            </a:r>
            <a:endParaRPr kumimoji="0" lang="it-IT" sz="2000" i="0" u="none" strike="noStrike" normalizeH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ttangolo 5"/>
          <p:cNvSpPr/>
          <p:nvPr/>
        </p:nvSpPr>
        <p:spPr bwMode="auto">
          <a:xfrm>
            <a:off x="4932040" y="1916832"/>
            <a:ext cx="2808312" cy="129614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Scissione</a:t>
            </a:r>
          </a:p>
        </p:txBody>
      </p:sp>
      <p:sp>
        <p:nvSpPr>
          <p:cNvPr id="7" name="Rettangolo 6"/>
          <p:cNvSpPr/>
          <p:nvPr/>
        </p:nvSpPr>
        <p:spPr bwMode="auto">
          <a:xfrm>
            <a:off x="1907704" y="3789040"/>
            <a:ext cx="2808312" cy="129614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Riduzione</a:t>
            </a:r>
            <a:r>
              <a:rPr kumimoji="0" lang="it-IT" sz="2000" i="0" u="none" strike="noStrike" normalizeH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reale di capitale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i="0" u="none" strike="noStrike" normalizeH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con assegnazione ai soci</a:t>
            </a:r>
            <a:endParaRPr kumimoji="0" lang="it-IT" sz="2000" i="0" u="none" strike="noStrike" normalizeH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ttangolo 7"/>
          <p:cNvSpPr/>
          <p:nvPr/>
        </p:nvSpPr>
        <p:spPr bwMode="auto">
          <a:xfrm>
            <a:off x="4932040" y="3789040"/>
            <a:ext cx="2808312" cy="129614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Trasformazione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eterogenea</a:t>
            </a:r>
            <a:endParaRPr kumimoji="0" lang="it-IT" sz="2000" i="0" u="none" strike="noStrike" normalizeH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Fumetto 1 8"/>
          <p:cNvSpPr/>
          <p:nvPr/>
        </p:nvSpPr>
        <p:spPr bwMode="auto">
          <a:xfrm>
            <a:off x="7380312" y="2708920"/>
            <a:ext cx="1512168" cy="720080"/>
          </a:xfrm>
          <a:prstGeom prst="wedgeRectCallout">
            <a:avLst>
              <a:gd name="adj1" fmla="val -54512"/>
              <a:gd name="adj2" fmla="val -25908"/>
            </a:avLst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Elusività</a:t>
            </a:r>
            <a:endParaRPr kumimoji="0" lang="it-IT" sz="2400" i="0" u="none" strike="noStrike" normalizeH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2988" y="225425"/>
            <a:ext cx="7705725" cy="68329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Recesso nelle società di persone</a:t>
            </a:r>
            <a:endParaRPr lang="it-IT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Rettangolo 3"/>
          <p:cNvSpPr/>
          <p:nvPr/>
        </p:nvSpPr>
        <p:spPr bwMode="auto">
          <a:xfrm>
            <a:off x="1043608" y="1268760"/>
            <a:ext cx="7128792" cy="25202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n w="18415" cmpd="sng">
                  <a:solidFill>
                    <a:schemeClr val="accent1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Cause </a:t>
            </a:r>
            <a:r>
              <a:rPr lang="it-IT" sz="2400" dirty="0" smtClean="0">
                <a:ln w="18415" cmpd="sng">
                  <a:solidFill>
                    <a:schemeClr val="accent1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 </a:t>
            </a:r>
            <a:r>
              <a:rPr lang="it-IT" sz="2400" dirty="0" smtClean="0">
                <a:ln w="18415" cmpd="sng">
                  <a:solidFill>
                    <a:schemeClr val="accent1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recesso (art. 2285)</a:t>
            </a:r>
            <a:endParaRPr lang="it-IT" sz="2400" dirty="0">
              <a:ln w="18415" cmpd="sng">
                <a:solidFill>
                  <a:schemeClr val="accent1">
                    <a:lumMod val="40000"/>
                    <a:lumOff val="60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R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it-IT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- Società </a:t>
            </a:r>
            <a:r>
              <a:rPr lang="it-IT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tempo </a:t>
            </a:r>
            <a:r>
              <a:rPr lang="it-IT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indeterminato</a:t>
            </a:r>
            <a:endParaRPr lang="it-IT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R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it-IT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- Convenzionali</a:t>
            </a:r>
            <a:endParaRPr lang="it-IT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R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it-IT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- Giusta </a:t>
            </a:r>
            <a:r>
              <a:rPr lang="it-IT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causa </a:t>
            </a:r>
          </a:p>
        </p:txBody>
      </p:sp>
      <p:sp>
        <p:nvSpPr>
          <p:cNvPr id="9" name="Rettangolo 8"/>
          <p:cNvSpPr/>
          <p:nvPr/>
        </p:nvSpPr>
        <p:spPr bwMode="auto">
          <a:xfrm>
            <a:off x="899592" y="3717032"/>
            <a:ext cx="7488832" cy="158417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z="2400" u="sng" dirty="0" smtClean="0">
                <a:ln w="18415" cmpd="sng">
                  <a:solidFill>
                    <a:schemeClr val="accent1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Diritti del socio receduto (art. 2289)</a:t>
            </a:r>
            <a:endParaRPr kumimoji="0" lang="it-IT" sz="2400" i="0" u="sng" strike="noStrike" normalizeH="0" baseline="0" dirty="0" smtClean="0">
              <a:ln w="18415" cmpd="sng">
                <a:solidFill>
                  <a:schemeClr val="accent1">
                    <a:lumMod val="40000"/>
                    <a:lumOff val="60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R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it-IT" sz="2000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Liquidazione della quota:</a:t>
            </a:r>
          </a:p>
          <a:p>
            <a:pPr marL="355600" marR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Blip>
                <a:blip r:embed="rId2"/>
              </a:buBlip>
            </a:pPr>
            <a:r>
              <a:rPr lang="it-IT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sulla base della situazione patrimoniale alla data del recesso</a:t>
            </a:r>
          </a:p>
          <a:p>
            <a:pPr marL="355600" marR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Blip>
                <a:blip r:embed="rId2"/>
              </a:buBlip>
            </a:pPr>
            <a:r>
              <a:rPr kumimoji="0" lang="it-IT" sz="2000" i="0" u="none" strike="noStrike" normalizeH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considerando utili o perdite delle operazioni in corso</a:t>
            </a:r>
          </a:p>
        </p:txBody>
      </p:sp>
      <p:sp>
        <p:nvSpPr>
          <p:cNvPr id="5" name="Titolo 1"/>
          <p:cNvSpPr txBox="1">
            <a:spLocks/>
          </p:cNvSpPr>
          <p:nvPr/>
        </p:nvSpPr>
        <p:spPr bwMode="auto">
          <a:xfrm>
            <a:off x="179512" y="6453336"/>
            <a:ext cx="2448272" cy="251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1" i="0" u="none" strike="noStrike" kern="0" cap="none" spc="50" normalizeH="0" baseline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Disciplina</a:t>
            </a:r>
            <a:r>
              <a:rPr kumimoji="0" lang="it-IT" sz="1000" b="1" i="0" u="none" strike="noStrike" kern="0" cap="none" spc="50" normalizeH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civilistica </a:t>
            </a:r>
            <a:r>
              <a:rPr kumimoji="0" lang="it-IT" sz="1000" b="1" i="0" u="none" strike="noStrike" kern="0" cap="none" spc="50" normalizeH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2/7</a:t>
            </a:r>
            <a:endParaRPr kumimoji="0" lang="it-IT" sz="1000" b="1" i="0" u="none" strike="noStrike" kern="0" cap="none" spc="50" normalizeH="0" baseline="0" noProof="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 bldLvl="5" animBg="1"/>
      <p:bldP spid="9" grpId="0" build="p" bldLvl="5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2988" y="225425"/>
            <a:ext cx="7705725" cy="68329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Recesso nelle società per azioni</a:t>
            </a:r>
            <a:endParaRPr lang="it-IT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Rettangolo 9"/>
          <p:cNvSpPr/>
          <p:nvPr/>
        </p:nvSpPr>
        <p:spPr bwMode="auto">
          <a:xfrm>
            <a:off x="683568" y="1556792"/>
            <a:ext cx="3888432" cy="23762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it-IT" sz="2000" i="0" u="sng" strike="noStrike" normalizeH="0" baseline="0" dirty="0" smtClean="0">
                <a:ln w="18415" cmpd="sng">
                  <a:solidFill>
                    <a:schemeClr val="accent1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Cause insopprimibili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Modifica oggetto sociale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Trasformazione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Trasferimento della sede all’estero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Modifica delle clausole di recesso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Modifica dei diritti delle azioni </a:t>
            </a:r>
          </a:p>
        </p:txBody>
      </p:sp>
      <p:sp>
        <p:nvSpPr>
          <p:cNvPr id="11" name="Rettangolo 10"/>
          <p:cNvSpPr/>
          <p:nvPr/>
        </p:nvSpPr>
        <p:spPr bwMode="auto">
          <a:xfrm>
            <a:off x="4788024" y="1556792"/>
            <a:ext cx="3888432" cy="23762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it-IT" sz="2000" i="0" u="sng" strike="noStrike" normalizeH="0" baseline="0" dirty="0" smtClean="0">
                <a:ln w="18415" cmpd="sng">
                  <a:solidFill>
                    <a:schemeClr val="accent1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Cause disponibili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Proroga del termine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Vincoli alla circolazione delle azioni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Art. 2497-quater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Convenzionali</a:t>
            </a:r>
          </a:p>
        </p:txBody>
      </p:sp>
      <p:sp>
        <p:nvSpPr>
          <p:cNvPr id="9" name="Rettangolo 8"/>
          <p:cNvSpPr/>
          <p:nvPr/>
        </p:nvSpPr>
        <p:spPr bwMode="auto">
          <a:xfrm>
            <a:off x="539552" y="3861048"/>
            <a:ext cx="8208912" cy="244827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sz="2400" u="sng" dirty="0" smtClean="0">
              <a:ln w="18415" cmpd="sng">
                <a:solidFill>
                  <a:schemeClr val="accent1">
                    <a:lumMod val="40000"/>
                    <a:lumOff val="60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z="2400" u="sng" dirty="0" smtClean="0">
                <a:ln w="18415" cmpd="sng">
                  <a:solidFill>
                    <a:schemeClr val="accent1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Diritti del socio receduto (art. 2437-ter)</a:t>
            </a:r>
            <a:endParaRPr kumimoji="0" lang="it-IT" sz="2400" i="0" u="sng" strike="noStrike" normalizeH="0" baseline="0" dirty="0" smtClean="0">
              <a:ln w="18415" cmpd="sng">
                <a:solidFill>
                  <a:schemeClr val="accent1">
                    <a:lumMod val="40000"/>
                    <a:lumOff val="60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R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it-IT" sz="2000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Valore determinato dagli</a:t>
            </a:r>
            <a:r>
              <a:rPr kumimoji="0" lang="it-IT" sz="2000" i="0" u="none" strike="noStrike" normalizeH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amministratori (sentiti collegio e revisore):</a:t>
            </a:r>
          </a:p>
          <a:p>
            <a:pPr marL="355600" marR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Blip>
                <a:blip r:embed="rId2"/>
              </a:buBlip>
            </a:pPr>
            <a:r>
              <a:rPr lang="it-IT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consistenza patrimoniale della società</a:t>
            </a:r>
          </a:p>
          <a:p>
            <a:pPr marL="355600" fontAlgn="base">
              <a:spcBef>
                <a:spcPct val="0"/>
              </a:spcBef>
              <a:spcAft>
                <a:spcPct val="0"/>
              </a:spcAft>
              <a:buBlip>
                <a:blip r:embed="rId2"/>
              </a:buBlip>
            </a:pPr>
            <a:r>
              <a:rPr kumimoji="0" lang="it-IT" sz="2000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prospettive</a:t>
            </a:r>
            <a:r>
              <a:rPr kumimoji="0" lang="it-IT" sz="2000" i="0" u="none" strike="noStrike" normalizeH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reddituali</a:t>
            </a:r>
          </a:p>
          <a:p>
            <a:pPr marL="355600" marR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Blip>
                <a:blip r:embed="rId2"/>
              </a:buBlip>
            </a:pPr>
            <a:r>
              <a:rPr lang="it-IT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valore di mercato delle azioni (unico per le quotate)</a:t>
            </a:r>
          </a:p>
          <a:p>
            <a:pPr marL="355600" marR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Blip>
                <a:blip r:embed="rId2"/>
              </a:buBlip>
            </a:pPr>
            <a:r>
              <a:rPr lang="it-IT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criteri indicati dallo statuto sociale</a:t>
            </a:r>
          </a:p>
          <a:p>
            <a:pPr marL="355600" marR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Blip>
                <a:blip r:embed="rId2"/>
              </a:buBlip>
            </a:pPr>
            <a:r>
              <a:rPr lang="it-IT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 caso di disaccordo esperto </a:t>
            </a:r>
            <a:r>
              <a:rPr lang="it-IT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nominato dal tribunale</a:t>
            </a:r>
          </a:p>
          <a:p>
            <a:pPr marR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</a:pPr>
            <a:endParaRPr kumimoji="0" lang="it-IT" sz="2000" i="0" u="none" strike="noStrike" normalizeH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R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it-IT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itolo 1"/>
          <p:cNvSpPr txBox="1">
            <a:spLocks/>
          </p:cNvSpPr>
          <p:nvPr/>
        </p:nvSpPr>
        <p:spPr bwMode="auto">
          <a:xfrm>
            <a:off x="251520" y="6453336"/>
            <a:ext cx="2448272" cy="251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1" i="0" u="none" strike="noStrike" kern="0" cap="none" spc="50" normalizeH="0" baseline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Disciplina</a:t>
            </a:r>
            <a:r>
              <a:rPr kumimoji="0" lang="it-IT" sz="1000" b="1" i="0" u="none" strike="noStrike" kern="0" cap="none" spc="50" normalizeH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civilistica </a:t>
            </a:r>
            <a:r>
              <a:rPr kumimoji="0" lang="it-IT" sz="1000" b="1" i="0" u="none" strike="noStrike" kern="0" cap="none" spc="50" normalizeH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3/7</a:t>
            </a:r>
            <a:endParaRPr kumimoji="0" lang="it-IT" sz="1000" b="1" i="0" u="none" strike="noStrike" kern="0" cap="none" spc="50" normalizeH="0" baseline="0" noProof="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Rettangolo 3"/>
          <p:cNvSpPr/>
          <p:nvPr/>
        </p:nvSpPr>
        <p:spPr bwMode="auto">
          <a:xfrm>
            <a:off x="3635896" y="1124744"/>
            <a:ext cx="1944216" cy="86409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2400" dirty="0" smtClean="0">
              <a:ln w="18415" cmpd="sng">
                <a:solidFill>
                  <a:schemeClr val="accent1">
                    <a:lumMod val="40000"/>
                    <a:lumOff val="60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n w="18415" cmpd="sng">
                  <a:solidFill>
                    <a:schemeClr val="accent1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Art</a:t>
            </a:r>
            <a:r>
              <a:rPr lang="it-IT" sz="2400" dirty="0">
                <a:ln w="18415" cmpd="sng">
                  <a:solidFill>
                    <a:schemeClr val="accent1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it-IT" sz="2400" dirty="0" smtClean="0">
                <a:ln w="18415" cmpd="sng">
                  <a:solidFill>
                    <a:schemeClr val="accent1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2437</a:t>
            </a:r>
            <a:endParaRPr lang="it-IT" sz="2400" dirty="0">
              <a:ln w="18415" cmpd="sng">
                <a:solidFill>
                  <a:schemeClr val="accent1">
                    <a:lumMod val="40000"/>
                    <a:lumOff val="60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R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  <p:bldP spid="11" grpId="0" animBg="1"/>
      <p:bldP spid="9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2988" y="225425"/>
            <a:ext cx="7705725" cy="68329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Recesso nelle s.r.l.</a:t>
            </a:r>
            <a:endParaRPr lang="it-IT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Rettangolo 3"/>
          <p:cNvSpPr/>
          <p:nvPr/>
        </p:nvSpPr>
        <p:spPr bwMode="auto">
          <a:xfrm>
            <a:off x="539552" y="1196752"/>
            <a:ext cx="8208912" cy="381642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n w="18415" cmpd="sng">
                  <a:solidFill>
                    <a:schemeClr val="accent1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Cause </a:t>
            </a:r>
            <a:r>
              <a:rPr lang="it-IT" sz="2400" dirty="0" smtClean="0">
                <a:ln w="18415" cmpd="sng">
                  <a:solidFill>
                    <a:schemeClr val="accent1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 </a:t>
            </a:r>
            <a:r>
              <a:rPr lang="it-IT" sz="2400" dirty="0" smtClean="0">
                <a:ln w="18415" cmpd="sng">
                  <a:solidFill>
                    <a:schemeClr val="accent1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recesso (art. 2473)</a:t>
            </a:r>
            <a:endParaRPr lang="it-IT" sz="2400" dirty="0">
              <a:ln w="18415" cmpd="sng">
                <a:solidFill>
                  <a:schemeClr val="accent1">
                    <a:lumMod val="40000"/>
                    <a:lumOff val="60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R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Cambiamento dell’oggetto sociale o del tipo di società</a:t>
            </a:r>
          </a:p>
          <a:p>
            <a:pPr marR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Scissione o fusione</a:t>
            </a:r>
          </a:p>
          <a:p>
            <a:pPr marR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Revoca della liquidazione</a:t>
            </a:r>
          </a:p>
          <a:p>
            <a:pPr marR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Trasferimento della sede all’estero</a:t>
            </a:r>
          </a:p>
          <a:p>
            <a:pPr marR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Eliminazione di una o più cause di recesso</a:t>
            </a:r>
          </a:p>
          <a:p>
            <a:pPr marR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Operazioni che modificano l’oggetto sociale</a:t>
            </a:r>
          </a:p>
          <a:p>
            <a:pPr marR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Modifica dei diritti dei soci ex art. 2468</a:t>
            </a:r>
          </a:p>
          <a:p>
            <a:pPr marR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Art. 2497-quater</a:t>
            </a:r>
          </a:p>
          <a:p>
            <a:pPr marR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Società a tempo indeterminato</a:t>
            </a:r>
          </a:p>
          <a:p>
            <a:pPr marR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Convenzionali</a:t>
            </a:r>
          </a:p>
        </p:txBody>
      </p:sp>
      <p:sp>
        <p:nvSpPr>
          <p:cNvPr id="9" name="Rettangolo 8"/>
          <p:cNvSpPr/>
          <p:nvPr/>
        </p:nvSpPr>
        <p:spPr bwMode="auto">
          <a:xfrm>
            <a:off x="755576" y="4869160"/>
            <a:ext cx="8208912" cy="165618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z="2400" u="sng" dirty="0" smtClean="0">
                <a:ln w="18415" cmpd="sng">
                  <a:solidFill>
                    <a:schemeClr val="accent1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Diritti del socio receduto (art. 2473 comma 3)</a:t>
            </a:r>
            <a:endParaRPr kumimoji="0" lang="it-IT" sz="2400" i="0" u="sng" strike="noStrike" normalizeH="0" baseline="0" dirty="0" smtClean="0">
              <a:ln w="18415" cmpd="sng">
                <a:solidFill>
                  <a:schemeClr val="accent1">
                    <a:lumMod val="40000"/>
                    <a:lumOff val="60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R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it-IT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Liquidazione</a:t>
            </a:r>
            <a:r>
              <a:rPr kumimoji="0" lang="it-IT" i="0" u="none" strike="noStrike" normalizeH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della quota:</a:t>
            </a:r>
          </a:p>
          <a:p>
            <a:pPr marL="355600" marR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Blip>
                <a:blip r:embed="rId2"/>
              </a:buBlip>
            </a:pPr>
            <a:r>
              <a:rPr kumimoji="0" lang="it-IT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it-IT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proporzione al patrimonio sociale</a:t>
            </a:r>
          </a:p>
          <a:p>
            <a:pPr marL="355600" marR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Blip>
                <a:blip r:embed="rId2"/>
              </a:buBlip>
            </a:pPr>
            <a:r>
              <a:rPr lang="it-IT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considerando </a:t>
            </a:r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il valore di mercato</a:t>
            </a:r>
          </a:p>
          <a:p>
            <a:pPr marR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it-IT" i="0" u="none" strike="noStrike" normalizeH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 caso di disaccordo il valore è definito dall’esperto </a:t>
            </a:r>
            <a:r>
              <a:rPr kumimoji="0" lang="it-IT" i="0" u="none" strike="noStrike" normalizeH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nominato dal tribunale</a:t>
            </a:r>
          </a:p>
        </p:txBody>
      </p:sp>
      <p:sp>
        <p:nvSpPr>
          <p:cNvPr id="7" name="Titolo 1"/>
          <p:cNvSpPr txBox="1">
            <a:spLocks/>
          </p:cNvSpPr>
          <p:nvPr/>
        </p:nvSpPr>
        <p:spPr bwMode="auto">
          <a:xfrm>
            <a:off x="107504" y="6562129"/>
            <a:ext cx="2448272" cy="251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1" i="0" u="none" strike="noStrike" kern="0" cap="none" spc="50" normalizeH="0" baseline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Disciplina</a:t>
            </a:r>
            <a:r>
              <a:rPr kumimoji="0" lang="it-IT" sz="1000" b="1" i="0" u="none" strike="noStrike" kern="0" cap="none" spc="50" normalizeH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civilistica </a:t>
            </a:r>
            <a:r>
              <a:rPr kumimoji="0" lang="it-IT" sz="1000" b="1" i="0" u="none" strike="noStrike" kern="0" cap="none" spc="50" normalizeH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4/7</a:t>
            </a:r>
            <a:endParaRPr kumimoji="0" lang="it-IT" sz="1000" b="1" i="0" u="none" strike="noStrike" kern="0" cap="none" spc="50" normalizeH="0" baseline="0" noProof="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2988" y="225425"/>
            <a:ext cx="7705725" cy="68329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Contenuto economico</a:t>
            </a:r>
            <a:endParaRPr lang="it-IT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Rettangolo 3"/>
          <p:cNvSpPr/>
          <p:nvPr/>
        </p:nvSpPr>
        <p:spPr bwMode="auto">
          <a:xfrm>
            <a:off x="1763688" y="1340768"/>
            <a:ext cx="6120680" cy="129614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Valutazione</a:t>
            </a:r>
            <a:r>
              <a:rPr kumimoji="0" lang="it-IT" sz="2400" i="0" u="none" strike="noStrike" normalizeH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della quota</a:t>
            </a:r>
            <a:endParaRPr kumimoji="0" lang="it-IT" sz="2400" i="0" u="none" strike="noStrike" normalizeH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ttangolo 4"/>
          <p:cNvSpPr/>
          <p:nvPr/>
        </p:nvSpPr>
        <p:spPr bwMode="auto">
          <a:xfrm>
            <a:off x="1907704" y="2492896"/>
            <a:ext cx="2808312" cy="129614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Valore di mercato</a:t>
            </a:r>
          </a:p>
        </p:txBody>
      </p:sp>
      <p:sp>
        <p:nvSpPr>
          <p:cNvPr id="6" name="Rettangolo 5"/>
          <p:cNvSpPr/>
          <p:nvPr/>
        </p:nvSpPr>
        <p:spPr bwMode="auto">
          <a:xfrm>
            <a:off x="4932040" y="2492896"/>
            <a:ext cx="2808312" cy="129614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Valore economico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del patrimonio</a:t>
            </a:r>
          </a:p>
        </p:txBody>
      </p:sp>
      <p:sp>
        <p:nvSpPr>
          <p:cNvPr id="7" name="Rettangolo 6"/>
          <p:cNvSpPr/>
          <p:nvPr/>
        </p:nvSpPr>
        <p:spPr bwMode="auto">
          <a:xfrm>
            <a:off x="2627784" y="3645024"/>
            <a:ext cx="4320480" cy="280831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000" b="1" u="sng" dirty="0" smtClean="0">
                <a:ln w="18415" cmpd="sng">
                  <a:solidFill>
                    <a:schemeClr val="accent1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Criteri di valutazione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Patrimoniali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Reddituali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Finanziari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Misti patrimoniali – finanziari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Empirici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Convenzionali</a:t>
            </a:r>
            <a:endParaRPr kumimoji="0" lang="it-IT" sz="2000" i="0" u="none" strike="noStrike" normalizeH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itolo 1"/>
          <p:cNvSpPr txBox="1">
            <a:spLocks/>
          </p:cNvSpPr>
          <p:nvPr/>
        </p:nvSpPr>
        <p:spPr bwMode="auto">
          <a:xfrm>
            <a:off x="107504" y="6453336"/>
            <a:ext cx="2448272" cy="251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1" i="0" u="none" strike="noStrike" kern="0" cap="none" spc="50" normalizeH="0" baseline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Disciplina</a:t>
            </a:r>
            <a:r>
              <a:rPr kumimoji="0" lang="it-IT" sz="1000" b="1" i="0" u="none" strike="noStrike" kern="0" cap="none" spc="50" normalizeH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civilistica 5/7</a:t>
            </a:r>
            <a:endParaRPr kumimoji="0" lang="it-IT" sz="1000" b="1" i="0" u="none" strike="noStrike" kern="0" cap="none" spc="50" normalizeH="0" baseline="0" noProof="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Fumetto 1 7"/>
          <p:cNvSpPr/>
          <p:nvPr/>
        </p:nvSpPr>
        <p:spPr bwMode="auto">
          <a:xfrm>
            <a:off x="6732240" y="5085184"/>
            <a:ext cx="1800200" cy="1224136"/>
          </a:xfrm>
          <a:prstGeom prst="wedgeRectCallout">
            <a:avLst>
              <a:gd name="adj1" fmla="val -64590"/>
              <a:gd name="adj2" fmla="val -16531"/>
            </a:avLst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Liquidazione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 natura!</a:t>
            </a:r>
            <a:r>
              <a:rPr kumimoji="0" lang="it-IT" sz="2400" i="0" u="none" strike="noStrike" normalizeH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kumimoji="0" lang="it-IT" sz="2400" i="0" u="none" strike="noStrike" normalizeH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build="p" bldLvl="5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2988" y="225425"/>
            <a:ext cx="7705725" cy="68329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Modalità di recesso</a:t>
            </a:r>
            <a:endParaRPr lang="it-IT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12" name="Diagramma 11"/>
          <p:cNvGraphicFramePr/>
          <p:nvPr/>
        </p:nvGraphicFramePr>
        <p:xfrm>
          <a:off x="1115616" y="1268760"/>
          <a:ext cx="7776864" cy="2520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3" name="Diagramma 12"/>
          <p:cNvGraphicFramePr/>
          <p:nvPr/>
        </p:nvGraphicFramePr>
        <p:xfrm>
          <a:off x="1187624" y="4005064"/>
          <a:ext cx="7704856" cy="25649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4" name="Titolo 1"/>
          <p:cNvSpPr txBox="1">
            <a:spLocks/>
          </p:cNvSpPr>
          <p:nvPr/>
        </p:nvSpPr>
        <p:spPr bwMode="auto">
          <a:xfrm>
            <a:off x="107504" y="6453336"/>
            <a:ext cx="2448272" cy="251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1" i="0" u="none" strike="noStrike" kern="0" cap="none" spc="50" normalizeH="0" baseline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Disciplina</a:t>
            </a:r>
            <a:r>
              <a:rPr kumimoji="0" lang="it-IT" sz="1000" b="1" i="0" u="none" strike="noStrike" kern="0" cap="none" spc="50" normalizeH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civilistica 6/7</a:t>
            </a:r>
            <a:endParaRPr kumimoji="0" lang="it-IT" sz="1000" b="1" i="0" u="none" strike="noStrike" kern="0" cap="none" spc="50" normalizeH="0" baseline="0" noProof="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D6EB770E-5575-4C7A-A141-3B6BC03B13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2">
                                            <p:graphicEl>
                                              <a:dgm id="{D6EB770E-5575-4C7A-A141-3B6BC03B1338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D40BD6D7-95AF-44BE-80D9-B6E879627D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2">
                                            <p:graphicEl>
                                              <a:dgm id="{D40BD6D7-95AF-44BE-80D9-B6E879627DB9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CD5CC82D-B8B7-48F8-9AB7-B770B0A594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12">
                                            <p:graphicEl>
                                              <a:dgm id="{CD5CC82D-B8B7-48F8-9AB7-B770B0A5944A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17A635D7-8076-44A8-972E-F03261C670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2">
                                            <p:graphicEl>
                                              <a:dgm id="{17A635D7-8076-44A8-972E-F03261C6709B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E4E7B64B-CE92-4B64-81FB-DF60503E9C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2">
                                            <p:graphicEl>
                                              <a:dgm id="{E4E7B64B-CE92-4B64-81FB-DF60503E9C7D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D6EB770E-5575-4C7A-A141-3B6BC03B13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13">
                                            <p:graphicEl>
                                              <a:dgm id="{D6EB770E-5575-4C7A-A141-3B6BC03B1338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D40BD6D7-95AF-44BE-80D9-B6E879627D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13">
                                            <p:graphicEl>
                                              <a:dgm id="{D40BD6D7-95AF-44BE-80D9-B6E879627DB9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CD5CC82D-B8B7-48F8-9AB7-B770B0A594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1" dur="1" fill="hold"/>
                                        <p:tgtEl>
                                          <p:spTgt spid="13">
                                            <p:graphicEl>
                                              <a:dgm id="{CD5CC82D-B8B7-48F8-9AB7-B770B0A5944A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17A635D7-8076-44A8-972E-F03261C670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6" dur="1" fill="hold"/>
                                        <p:tgtEl>
                                          <p:spTgt spid="13">
                                            <p:graphicEl>
                                              <a:dgm id="{17A635D7-8076-44A8-972E-F03261C6709B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E4E7B64B-CE92-4B64-81FB-DF60503E9C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9" dur="1" fill="hold"/>
                                        <p:tgtEl>
                                          <p:spTgt spid="13">
                                            <p:graphicEl>
                                              <a:dgm id="{E4E7B64B-CE92-4B64-81FB-DF60503E9C7D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2" grpId="0">
        <p:bldSub>
          <a:bldDgm bld="one"/>
        </p:bldSub>
      </p:bldGraphic>
      <p:bldGraphic spid="13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2988" y="225425"/>
            <a:ext cx="7705725" cy="68329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Atti relativi al recesso</a:t>
            </a:r>
            <a:endParaRPr lang="it-IT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ttangolo 4"/>
          <p:cNvSpPr/>
          <p:nvPr/>
        </p:nvSpPr>
        <p:spPr bwMode="auto">
          <a:xfrm>
            <a:off x="1619672" y="1340768"/>
            <a:ext cx="6120680" cy="216024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b="1" u="sng" dirty="0" smtClean="0">
                <a:ln w="18415" cmpd="sng">
                  <a:solidFill>
                    <a:schemeClr val="accent1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Dichiarazione di recesso</a:t>
            </a:r>
            <a:endParaRPr lang="it-IT" sz="2400" b="1" u="sng" dirty="0">
              <a:ln w="18415" cmpd="sng">
                <a:solidFill>
                  <a:schemeClr val="accent1">
                    <a:lumMod val="40000"/>
                    <a:lumOff val="60000"/>
                  </a:schemeClr>
                </a:solidFill>
                <a:prstDash val="solid"/>
              </a:ln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Lettera semplice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Raccomandata 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Atto pubblico o scrittura privata autenticata 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Fumetto 1 5"/>
          <p:cNvSpPr/>
          <p:nvPr/>
        </p:nvSpPr>
        <p:spPr bwMode="auto">
          <a:xfrm>
            <a:off x="6660232" y="1700808"/>
            <a:ext cx="1872208" cy="1152128"/>
          </a:xfrm>
          <a:prstGeom prst="wedgeRectCallout">
            <a:avLst>
              <a:gd name="adj1" fmla="val -32101"/>
              <a:gd name="adj2" fmla="val 57225"/>
            </a:avLst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Soggetti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registrazione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tassa</a:t>
            </a:r>
            <a:r>
              <a:rPr kumimoji="0" lang="it-IT" sz="2000" i="0" u="none" strike="noStrike" normalizeH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fissa</a:t>
            </a:r>
            <a:endParaRPr kumimoji="0" lang="it-IT" sz="2000" i="0" u="none" strike="noStrike" normalizeH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ttangolo 6"/>
          <p:cNvSpPr/>
          <p:nvPr/>
        </p:nvSpPr>
        <p:spPr bwMode="auto">
          <a:xfrm>
            <a:off x="1619672" y="3645024"/>
            <a:ext cx="6120680" cy="273630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b="1" u="sng" dirty="0" smtClean="0">
                <a:ln w="18415" cmpd="sng">
                  <a:solidFill>
                    <a:schemeClr val="accent1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Liquidazione del recesso</a:t>
            </a:r>
            <a:endParaRPr lang="it-IT" sz="2400" b="1" u="sng" dirty="0">
              <a:ln w="18415" cmpd="sng">
                <a:solidFill>
                  <a:schemeClr val="accent1">
                    <a:lumMod val="40000"/>
                    <a:lumOff val="60000"/>
                  </a:schemeClr>
                </a:solidFill>
                <a:prstDash val="solid"/>
              </a:ln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Cessione di quote 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Recesso liquidato in denaro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Recesso liquidato in natura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Fumetto 1 8"/>
          <p:cNvSpPr/>
          <p:nvPr/>
        </p:nvSpPr>
        <p:spPr bwMode="auto">
          <a:xfrm>
            <a:off x="5364088" y="4437112"/>
            <a:ext cx="1728192" cy="1080120"/>
          </a:xfrm>
          <a:prstGeom prst="wedgeRectCallout">
            <a:avLst>
              <a:gd name="adj1" fmla="val -62358"/>
              <a:gd name="adj2" fmla="val 29815"/>
            </a:avLst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</a:t>
            </a:r>
            <a:r>
              <a:rPr kumimoji="0" lang="it-IT" i="0" u="none" strike="noStrike" normalizeH="0" baseline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egistrazione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i="0" u="none" strike="noStrike" normalizeH="0" baseline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tassa</a:t>
            </a:r>
            <a:r>
              <a:rPr kumimoji="0" lang="it-IT" i="0" u="none" strike="noStrike" normalizeH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fissa</a:t>
            </a:r>
            <a:endParaRPr kumimoji="0" lang="it-IT" i="0" u="none" strike="noStrike" normalizeH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Fumetto 1 9"/>
          <p:cNvSpPr/>
          <p:nvPr/>
        </p:nvSpPr>
        <p:spPr bwMode="auto">
          <a:xfrm>
            <a:off x="107504" y="3429000"/>
            <a:ext cx="1584176" cy="1152128"/>
          </a:xfrm>
          <a:prstGeom prst="wedgeRectCallout">
            <a:avLst>
              <a:gd name="adj1" fmla="val 60342"/>
              <a:gd name="adj2" fmla="val 35980"/>
            </a:avLst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</a:t>
            </a:r>
            <a:r>
              <a:rPr kumimoji="0" lang="it-IT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egistrazione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tassa</a:t>
            </a:r>
            <a:r>
              <a:rPr kumimoji="0" lang="it-IT" i="0" u="none" strike="noStrike" normalizeH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fissa</a:t>
            </a:r>
            <a:endParaRPr kumimoji="0" lang="it-IT" i="0" u="none" strike="noStrike" normalizeH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Fumetto 1 10"/>
          <p:cNvSpPr/>
          <p:nvPr/>
        </p:nvSpPr>
        <p:spPr bwMode="auto">
          <a:xfrm>
            <a:off x="5364088" y="5661248"/>
            <a:ext cx="1656184" cy="584448"/>
          </a:xfrm>
          <a:prstGeom prst="wedgeRectCallout">
            <a:avLst>
              <a:gd name="adj1" fmla="val -62358"/>
              <a:gd name="adj2" fmla="val 29815"/>
            </a:avLst>
          </a:prstGeom>
          <a:solidFill>
            <a:srgbClr val="C00000"/>
          </a:solidFill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6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INFRA</a:t>
            </a:r>
            <a:endParaRPr kumimoji="0" lang="it-IT" sz="1600" i="1" u="none" strike="noStrike" normalizeH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itolo 1"/>
          <p:cNvSpPr txBox="1">
            <a:spLocks/>
          </p:cNvSpPr>
          <p:nvPr/>
        </p:nvSpPr>
        <p:spPr bwMode="auto">
          <a:xfrm>
            <a:off x="107504" y="6453336"/>
            <a:ext cx="2448272" cy="251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1" i="0" u="none" strike="noStrike" kern="0" cap="none" spc="50" normalizeH="0" baseline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Disciplina</a:t>
            </a:r>
            <a:r>
              <a:rPr kumimoji="0" lang="it-IT" sz="1000" b="1" i="0" u="none" strike="noStrike" kern="0" cap="none" spc="50" normalizeH="0" noProof="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civilistica 7/</a:t>
            </a:r>
            <a:r>
              <a:rPr kumimoji="0" lang="it-IT" sz="1000" b="1" i="0" u="none" strike="noStrike" kern="0" cap="none" spc="50" normalizeH="0" noProof="0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7</a:t>
            </a:r>
            <a:endParaRPr kumimoji="0" lang="it-IT" sz="1000" b="1" i="0" u="none" strike="noStrike" kern="0" cap="none" spc="50" normalizeH="0" baseline="0" noProof="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2" dur="1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7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 bldLvl="5" animBg="1"/>
      <p:bldP spid="6" grpId="0" animBg="1"/>
      <p:bldP spid="7" grpId="0" uiExpand="1" build="p" bldLvl="5" animBg="1"/>
      <p:bldP spid="9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Tema3">
  <a:themeElements>
    <a:clrScheme name="Book">
      <a:dk1>
        <a:sysClr val="windowText" lastClr="000000"/>
      </a:dk1>
      <a:lt1>
        <a:sysClr val="window" lastClr="FFFFFF"/>
      </a:lt1>
      <a:dk2>
        <a:srgbClr val="000082"/>
      </a:dk2>
      <a:lt2>
        <a:srgbClr val="F3F3FF"/>
      </a:lt2>
      <a:accent1>
        <a:srgbClr val="828200"/>
      </a:accent1>
      <a:accent2>
        <a:srgbClr val="1B582B"/>
      </a:accent2>
      <a:accent3>
        <a:srgbClr val="009FEC"/>
      </a:accent3>
      <a:accent4>
        <a:srgbClr val="00BDBD"/>
      </a:accent4>
      <a:accent5>
        <a:srgbClr val="7C5BAE"/>
      </a:accent5>
      <a:accent6>
        <a:srgbClr val="0055AA"/>
      </a:accent6>
      <a:hlink>
        <a:srgbClr val="FC9658"/>
      </a:hlink>
      <a:folHlink>
        <a:srgbClr val="E800E8"/>
      </a:folHlink>
    </a:clrScheme>
    <a:fontScheme name="Global">
      <a:majorFont>
        <a:latin typeface="Century Schoolbook"/>
        <a:ea typeface=""/>
        <a:cs typeface="Times New Roman"/>
      </a:majorFont>
      <a:minorFont>
        <a:latin typeface="Century Schoolbook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lnDef>
  </a:objectDefaults>
  <a:extraClrSchemeLst>
    <a:extraClrScheme>
      <a:clrScheme name="Global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FF99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FFCAAA"/>
        </a:accent5>
        <a:accent6>
          <a:srgbClr val="B98A00"/>
        </a:accent6>
        <a:hlink>
          <a:srgbClr val="898743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al 2">
        <a:dk1>
          <a:srgbClr val="000000"/>
        </a:dk1>
        <a:lt1>
          <a:srgbClr val="FFFFFF"/>
        </a:lt1>
        <a:dk2>
          <a:srgbClr val="CC6600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E5D093"/>
        </a:hlink>
        <a:folHlink>
          <a:srgbClr val="CCB37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8F8F8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878787"/>
        </a:accent6>
        <a:hlink>
          <a:srgbClr val="DDDDD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4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FD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5">
        <a:dk1>
          <a:srgbClr val="000000"/>
        </a:dk1>
        <a:lt1>
          <a:srgbClr val="E9E6D9"/>
        </a:lt1>
        <a:dk2>
          <a:srgbClr val="666633"/>
        </a:dk2>
        <a:lt2>
          <a:srgbClr val="CEC7AA"/>
        </a:lt2>
        <a:accent1>
          <a:srgbClr val="FFFFCC"/>
        </a:accent1>
        <a:accent2>
          <a:srgbClr val="B5E0E3"/>
        </a:accent2>
        <a:accent3>
          <a:srgbClr val="F2F0E9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6AB82"/>
        </a:hlink>
        <a:folHlink>
          <a:srgbClr val="A092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6">
        <a:dk1>
          <a:srgbClr val="1B3753"/>
        </a:dk1>
        <a:lt1>
          <a:srgbClr val="EAEAEA"/>
        </a:lt1>
        <a:dk2>
          <a:srgbClr val="336699"/>
        </a:dk2>
        <a:lt2>
          <a:srgbClr val="FFFFCC"/>
        </a:lt2>
        <a:accent1>
          <a:srgbClr val="BA8E46"/>
        </a:accent1>
        <a:accent2>
          <a:srgbClr val="46C0AF"/>
        </a:accent2>
        <a:accent3>
          <a:srgbClr val="ADB8CA"/>
        </a:accent3>
        <a:accent4>
          <a:srgbClr val="C8C8C8"/>
        </a:accent4>
        <a:accent5>
          <a:srgbClr val="D9C6B0"/>
        </a:accent5>
        <a:accent6>
          <a:srgbClr val="3FAE9E"/>
        </a:accent6>
        <a:hlink>
          <a:srgbClr val="93ACC3"/>
        </a:hlink>
        <a:folHlink>
          <a:srgbClr val="7897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al 7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CC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B98A"/>
        </a:accent6>
        <a:hlink>
          <a:srgbClr val="FF9999"/>
        </a:hlink>
        <a:folHlink>
          <a:srgbClr val="E063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8">
        <a:dk1>
          <a:srgbClr val="000000"/>
        </a:dk1>
        <a:lt1>
          <a:srgbClr val="EAEAEA"/>
        </a:lt1>
        <a:dk2>
          <a:srgbClr val="17118B"/>
        </a:dk2>
        <a:lt2>
          <a:srgbClr val="FFFFCC"/>
        </a:lt2>
        <a:accent1>
          <a:srgbClr val="B2B2B2"/>
        </a:accent1>
        <a:accent2>
          <a:srgbClr val="54ABB2"/>
        </a:accent2>
        <a:accent3>
          <a:srgbClr val="ABAAC4"/>
        </a:accent3>
        <a:accent4>
          <a:srgbClr val="C8C8C8"/>
        </a:accent4>
        <a:accent5>
          <a:srgbClr val="D5D5D5"/>
        </a:accent5>
        <a:accent6>
          <a:srgbClr val="4B9BA1"/>
        </a:accent6>
        <a:hlink>
          <a:srgbClr val="4F49A3"/>
        </a:hlink>
        <a:folHlink>
          <a:srgbClr val="2E257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Tema3</Template>
  <TotalTime>2635</TotalTime>
  <Words>2232</Words>
  <Application>Microsoft Office PowerPoint</Application>
  <PresentationFormat>Presentazione su schermo (4:3)</PresentationFormat>
  <Paragraphs>624</Paragraphs>
  <Slides>39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39</vt:i4>
      </vt:variant>
    </vt:vector>
  </HeadingPairs>
  <TitlesOfParts>
    <vt:vector size="40" baseType="lpstr">
      <vt:lpstr>Tema3</vt:lpstr>
      <vt:lpstr>RECESSO DEL SOCIO</vt:lpstr>
      <vt:lpstr>DISCIPLINA CIVILISTICA          [cenni]</vt:lpstr>
      <vt:lpstr>Diritto di recesso</vt:lpstr>
      <vt:lpstr>Recesso nelle società di persone</vt:lpstr>
      <vt:lpstr>Recesso nelle società per azioni</vt:lpstr>
      <vt:lpstr>Recesso nelle s.r.l.</vt:lpstr>
      <vt:lpstr>Contenuto economico</vt:lpstr>
      <vt:lpstr>Modalità di recesso</vt:lpstr>
      <vt:lpstr>Atti relativi al recesso</vt:lpstr>
      <vt:lpstr>RECESSO ATIPICO          </vt:lpstr>
      <vt:lpstr>Recesso atipico</vt:lpstr>
      <vt:lpstr>[1] Persona fisica non imprenditore</vt:lpstr>
      <vt:lpstr>[1] Persona fisica non imprenditore</vt:lpstr>
      <vt:lpstr>[1] Persona fisica non imprenditore</vt:lpstr>
      <vt:lpstr>[2] Soggetti IRES</vt:lpstr>
      <vt:lpstr>[2] Soggetti IRES</vt:lpstr>
      <vt:lpstr>[2] Soggetti IRES</vt:lpstr>
      <vt:lpstr>[3] Ditte individuali e società di persone</vt:lpstr>
      <vt:lpstr>Scritture contabili</vt:lpstr>
      <vt:lpstr>RECESSO TIPICO          </vt:lpstr>
      <vt:lpstr>Recesso tipico</vt:lpstr>
      <vt:lpstr>[A] Società di persone</vt:lpstr>
      <vt:lpstr>[A] Società di persone</vt:lpstr>
      <vt:lpstr>[A] Società di persone</vt:lpstr>
      <vt:lpstr>[B] Società di capitali</vt:lpstr>
      <vt:lpstr>[B] Società di capitali</vt:lpstr>
      <vt:lpstr>[B] Società di capitali</vt:lpstr>
      <vt:lpstr>[1] Persona fisica non imprenditore</vt:lpstr>
      <vt:lpstr>[1] Persona fisica non imprenditore</vt:lpstr>
      <vt:lpstr>[2] Soggetti IRES</vt:lpstr>
      <vt:lpstr>[2] Soggetti IRES</vt:lpstr>
      <vt:lpstr>[2] Soggetti IRES</vt:lpstr>
      <vt:lpstr>[3] Ditte individuali e società di persone</vt:lpstr>
      <vt:lpstr>RECESSO TIPICO  CON ASSEGNAZIONE DEI BENI       </vt:lpstr>
      <vt:lpstr>Assegnazione di beni ai soci</vt:lpstr>
      <vt:lpstr>Assegnazione di beni ai soci</vt:lpstr>
      <vt:lpstr>Assegnazione di beni ai soci</vt:lpstr>
      <vt:lpstr>Assegnazione di beni ai soci</vt:lpstr>
      <vt:lpstr>PROCEDURE ALTERNATIVE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RECESSO DEL SOCIO</dc:title>
  <dc:creator>christian cavazzoni</dc:creator>
  <cp:lastModifiedBy>christian</cp:lastModifiedBy>
  <cp:revision>84</cp:revision>
  <dcterms:created xsi:type="dcterms:W3CDTF">2012-12-01T08:14:23Z</dcterms:created>
  <dcterms:modified xsi:type="dcterms:W3CDTF">2012-12-03T23:58:59Z</dcterms:modified>
</cp:coreProperties>
</file>